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3" r:id="rId5"/>
    <p:sldId id="264" r:id="rId6"/>
    <p:sldId id="261" r:id="rId7"/>
    <p:sldId id="265" r:id="rId8"/>
    <p:sldId id="266"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11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CC729-9AA3-4C4E-90D2-C261993712B4}" type="datetimeFigureOut">
              <a:rPr lang="en-GB" smtClean="0"/>
              <a:t>27/09/2019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954C2-12D9-4743-8156-8F138757369F}" type="slidenum">
              <a:rPr lang="en-GB" smtClean="0"/>
              <a:t>‹#›</a:t>
            </a:fld>
            <a:endParaRPr lang="en-GB"/>
          </a:p>
        </p:txBody>
      </p:sp>
    </p:spTree>
    <p:extLst>
      <p:ext uri="{BB962C8B-B14F-4D97-AF65-F5344CB8AC3E}">
        <p14:creationId xmlns:p14="http://schemas.microsoft.com/office/powerpoint/2010/main" val="99535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Develop an annotated bibliography of 1500 words (+/- 10%) that demonstrates an understanding of both the global nature of tourism and the role of individuals in its practice. You must include BOTH suggested readings for the module on Canvas and journal articles (do not simply cut and paste the abstract), book chapters, books drawn from you own research. You are not permitted to use textbooks and you must address issues covered in the teaching on the module.</a:t>
            </a:r>
          </a:p>
          <a:p>
            <a:r>
              <a:rPr lang="en-GB" sz="1200" kern="1200" dirty="0">
                <a:solidFill>
                  <a:schemeClr val="tx1"/>
                </a:solidFill>
                <a:effectLst/>
                <a:latin typeface="+mn-lt"/>
                <a:ea typeface="+mn-ea"/>
                <a:cs typeface="+mn-cs"/>
              </a:rPr>
              <a:t>It is suggested that you use 8 texts. The narrative should summarise the key points that the texts make about international tourism development to address the global nature of tourism and key points that the other texts make about touristic practice to address the role of individuals. You do not need to comment on the research methods. </a:t>
            </a:r>
          </a:p>
          <a:p>
            <a:r>
              <a:rPr lang="en-GB" sz="1200" kern="1200" dirty="0">
                <a:solidFill>
                  <a:schemeClr val="tx1"/>
                </a:solidFill>
                <a:effectLst/>
                <a:latin typeface="+mn-lt"/>
                <a:ea typeface="+mn-ea"/>
                <a:cs typeface="+mn-cs"/>
              </a:rPr>
              <a:t>Each text must be fully cited using the Harvard method of referencing followed by the summary of the text’s contents. You are not expected to include a full Harvard reference list at the end of the work unless you have referred to material in your text summaries that is not taken from that text. References are not part of the word count.</a:t>
            </a:r>
          </a:p>
          <a:p>
            <a:r>
              <a:rPr lang="en-GB" sz="1200" kern="1200" dirty="0">
                <a:solidFill>
                  <a:schemeClr val="tx1"/>
                </a:solidFill>
                <a:effectLst/>
                <a:latin typeface="+mn-lt"/>
                <a:ea typeface="+mn-ea"/>
                <a:cs typeface="+mn-cs"/>
              </a:rPr>
              <a:t>You must submit your annotated bibliography by 23.59 Tuesday 12</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November 2019</a:t>
            </a:r>
          </a:p>
          <a:p>
            <a:endParaRPr lang="en-GB" dirty="0"/>
          </a:p>
        </p:txBody>
      </p:sp>
      <p:sp>
        <p:nvSpPr>
          <p:cNvPr id="4" name="Slide Number Placeholder 3"/>
          <p:cNvSpPr>
            <a:spLocks noGrp="1"/>
          </p:cNvSpPr>
          <p:nvPr>
            <p:ph type="sldNum" sz="quarter" idx="5"/>
          </p:nvPr>
        </p:nvSpPr>
        <p:spPr/>
        <p:txBody>
          <a:bodyPr/>
          <a:lstStyle/>
          <a:p>
            <a:fld id="{F81954C2-12D9-4743-8156-8F138757369F}" type="slidenum">
              <a:rPr lang="en-GB" smtClean="0"/>
              <a:t>4</a:t>
            </a:fld>
            <a:endParaRPr lang="en-GB"/>
          </a:p>
        </p:txBody>
      </p:sp>
    </p:spTree>
    <p:extLst>
      <p:ext uri="{BB962C8B-B14F-4D97-AF65-F5344CB8AC3E}">
        <p14:creationId xmlns:p14="http://schemas.microsoft.com/office/powerpoint/2010/main" val="4056061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1954C2-12D9-4743-8156-8F138757369F}" type="slidenum">
              <a:rPr lang="en-GB" smtClean="0"/>
              <a:t>7</a:t>
            </a:fld>
            <a:endParaRPr lang="en-GB"/>
          </a:p>
        </p:txBody>
      </p:sp>
    </p:spTree>
    <p:extLst>
      <p:ext uri="{BB962C8B-B14F-4D97-AF65-F5344CB8AC3E}">
        <p14:creationId xmlns:p14="http://schemas.microsoft.com/office/powerpoint/2010/main" val="846905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CD96BAE-1155-4C62-AA4F-A8968DBBFBD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41581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D96BAE-1155-4C62-AA4F-A8968DBBFBD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331593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D96BAE-1155-4C62-AA4F-A8968DBBFBD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2802399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D96BAE-1155-4C62-AA4F-A8968DBBFBD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84312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D96BAE-1155-4C62-AA4F-A8968DBBFBDA}" type="datetimeFigureOut">
              <a:rPr lang="en-GB" smtClean="0"/>
              <a:t>27/09/2019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58694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D96BAE-1155-4C62-AA4F-A8968DBBFBD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54543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D96BAE-1155-4C62-AA4F-A8968DBBFBDA}" type="datetimeFigureOut">
              <a:rPr lang="en-GB" smtClean="0"/>
              <a:t>27/09/2019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52361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D96BAE-1155-4C62-AA4F-A8968DBBFBDA}" type="datetimeFigureOut">
              <a:rPr lang="en-GB" smtClean="0"/>
              <a:t>27/09/2019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163457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96BAE-1155-4C62-AA4F-A8968DBBFBDA}" type="datetimeFigureOut">
              <a:rPr lang="en-GB" smtClean="0"/>
              <a:t>27/09/2019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426345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D96BAE-1155-4C62-AA4F-A8968DBBFBD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72446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D96BAE-1155-4C62-AA4F-A8968DBBFBDA}" type="datetimeFigureOut">
              <a:rPr lang="en-GB" smtClean="0"/>
              <a:t>27/09/2019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C89259-7623-4AEB-AA76-961D5AA515E2}" type="slidenum">
              <a:rPr lang="en-GB" smtClean="0"/>
              <a:t>‹#›</a:t>
            </a:fld>
            <a:endParaRPr lang="en-GB"/>
          </a:p>
        </p:txBody>
      </p:sp>
    </p:spTree>
    <p:extLst>
      <p:ext uri="{BB962C8B-B14F-4D97-AF65-F5344CB8AC3E}">
        <p14:creationId xmlns:p14="http://schemas.microsoft.com/office/powerpoint/2010/main" val="198558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96BAE-1155-4C62-AA4F-A8968DBBFBDA}" type="datetimeFigureOut">
              <a:rPr lang="en-GB" smtClean="0"/>
              <a:t>27/09/2019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89259-7623-4AEB-AA76-961D5AA515E2}" type="slidenum">
              <a:rPr lang="en-GB" smtClean="0"/>
              <a:t>‹#›</a:t>
            </a:fld>
            <a:endParaRPr lang="en-GB"/>
          </a:p>
        </p:txBody>
      </p:sp>
    </p:spTree>
    <p:extLst>
      <p:ext uri="{BB962C8B-B14F-4D97-AF65-F5344CB8AC3E}">
        <p14:creationId xmlns:p14="http://schemas.microsoft.com/office/powerpoint/2010/main" val="318845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33454"/>
          </a:xfrm>
        </p:spPr>
        <p:txBody>
          <a:bodyPr anchor="t">
            <a:normAutofit/>
          </a:bodyPr>
          <a:lstStyle/>
          <a:p>
            <a:r>
              <a:rPr lang="en-GB" sz="3600" b="1" dirty="0">
                <a:latin typeface="+mn-lt"/>
                <a:cs typeface="Arial" panose="020B0604020202020204" pitchFamily="34" charset="0"/>
              </a:rPr>
              <a:t>7206TEF Critical Perspectives in Tourism &amp; Hospitality Management</a:t>
            </a:r>
          </a:p>
        </p:txBody>
      </p:sp>
      <p:sp>
        <p:nvSpPr>
          <p:cNvPr id="3" name="Subtitle 2"/>
          <p:cNvSpPr>
            <a:spLocks noGrp="1"/>
          </p:cNvSpPr>
          <p:nvPr>
            <p:ph type="subTitle" idx="1"/>
          </p:nvPr>
        </p:nvSpPr>
        <p:spPr>
          <a:xfrm>
            <a:off x="1524000" y="3301340"/>
            <a:ext cx="9144000" cy="1956460"/>
          </a:xfrm>
        </p:spPr>
        <p:txBody>
          <a:bodyPr>
            <a:normAutofit/>
          </a:bodyPr>
          <a:lstStyle/>
          <a:p>
            <a:r>
              <a:rPr lang="en-GB" sz="3600" b="1" dirty="0">
                <a:cs typeface="Arial" panose="020B0604020202020204" pitchFamily="34" charset="0"/>
              </a:rPr>
              <a:t>Assessment</a:t>
            </a:r>
          </a:p>
          <a:p>
            <a:endParaRPr lang="en-GB" sz="3600" b="1" dirty="0">
              <a:cs typeface="Arial" panose="020B0604020202020204" pitchFamily="34" charset="0"/>
            </a:endParaRPr>
          </a:p>
          <a:p>
            <a:r>
              <a:rPr lang="en-GB" sz="2800" b="1" dirty="0">
                <a:cs typeface="Arial" panose="020B0604020202020204" pitchFamily="34" charset="0"/>
              </a:rPr>
              <a:t>Dr Hazel Andrews</a:t>
            </a:r>
          </a:p>
        </p:txBody>
      </p:sp>
    </p:spTree>
    <p:extLst>
      <p:ext uri="{BB962C8B-B14F-4D97-AF65-F5344CB8AC3E}">
        <p14:creationId xmlns:p14="http://schemas.microsoft.com/office/powerpoint/2010/main" val="66509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a:latin typeface="+mn-lt"/>
              </a:rPr>
              <a:t>7206TEFMA. </a:t>
            </a:r>
            <a:r>
              <a:rPr lang="en-GB" sz="3200" b="1" dirty="0">
                <a:latin typeface="+mn-lt"/>
                <a:cs typeface="Arial" panose="020B0604020202020204" pitchFamily="34" charset="0"/>
              </a:rPr>
              <a:t>Assessment</a:t>
            </a:r>
          </a:p>
        </p:txBody>
      </p:sp>
      <p:sp>
        <p:nvSpPr>
          <p:cNvPr id="3" name="Content Placeholder 2"/>
          <p:cNvSpPr>
            <a:spLocks noGrp="1"/>
          </p:cNvSpPr>
          <p:nvPr>
            <p:ph idx="1"/>
          </p:nvPr>
        </p:nvSpPr>
        <p:spPr/>
        <p:txBody>
          <a:bodyPr>
            <a:normAutofit/>
          </a:bodyPr>
          <a:lstStyle/>
          <a:p>
            <a:r>
              <a:rPr lang="en-GB" sz="3600" b="1" dirty="0">
                <a:cs typeface="Arial" panose="020B0604020202020204" pitchFamily="34" charset="0"/>
              </a:rPr>
              <a:t>2 parts:</a:t>
            </a:r>
          </a:p>
          <a:p>
            <a:endParaRPr lang="en-GB" sz="3600" b="1" dirty="0">
              <a:cs typeface="Arial" panose="020B0604020202020204" pitchFamily="34" charset="0"/>
            </a:endParaRPr>
          </a:p>
          <a:p>
            <a:pPr lvl="1"/>
            <a:r>
              <a:rPr lang="en-GB" sz="3600" b="1" dirty="0">
                <a:cs typeface="Arial" panose="020B0604020202020204" pitchFamily="34" charset="0"/>
              </a:rPr>
              <a:t>AS1: Annotated Bibliography -  30%</a:t>
            </a:r>
          </a:p>
          <a:p>
            <a:pPr lvl="1"/>
            <a:endParaRPr lang="en-GB" sz="3600" b="1" dirty="0">
              <a:cs typeface="Arial" panose="020B0604020202020204" pitchFamily="34" charset="0"/>
            </a:endParaRPr>
          </a:p>
          <a:p>
            <a:pPr lvl="1"/>
            <a:r>
              <a:rPr lang="en-GB" sz="3600" b="1" dirty="0">
                <a:cs typeface="Arial" panose="020B0604020202020204" pitchFamily="34" charset="0"/>
              </a:rPr>
              <a:t>AS2: Essay - 70%</a:t>
            </a:r>
          </a:p>
        </p:txBody>
      </p:sp>
    </p:spTree>
    <p:extLst>
      <p:ext uri="{BB962C8B-B14F-4D97-AF65-F5344CB8AC3E}">
        <p14:creationId xmlns:p14="http://schemas.microsoft.com/office/powerpoint/2010/main" val="251357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1526"/>
          </a:xfrm>
        </p:spPr>
        <p:txBody>
          <a:bodyPr>
            <a:normAutofit/>
          </a:bodyPr>
          <a:lstStyle/>
          <a:p>
            <a:pPr algn="ctr"/>
            <a:r>
              <a:rPr lang="en-GB" sz="3200" b="1" dirty="0">
                <a:latin typeface="+mn-lt"/>
              </a:rPr>
              <a:t>7206TEFMA. </a:t>
            </a:r>
            <a:r>
              <a:rPr lang="en-GB" sz="2800" b="1" dirty="0">
                <a:latin typeface="Arial" panose="020B0604020202020204" pitchFamily="34" charset="0"/>
                <a:cs typeface="Arial" panose="020B0604020202020204" pitchFamily="34" charset="0"/>
              </a:rPr>
              <a:t>AS1: Annotated Bibliography</a:t>
            </a:r>
            <a:endParaRPr lang="en-GB" sz="2800" dirty="0"/>
          </a:p>
        </p:txBody>
      </p:sp>
      <p:sp>
        <p:nvSpPr>
          <p:cNvPr id="3" name="Content Placeholder 2"/>
          <p:cNvSpPr>
            <a:spLocks noGrp="1"/>
          </p:cNvSpPr>
          <p:nvPr>
            <p:ph idx="1"/>
          </p:nvPr>
        </p:nvSpPr>
        <p:spPr>
          <a:xfrm>
            <a:off x="838200" y="1192697"/>
            <a:ext cx="10515600" cy="5459894"/>
          </a:xfrm>
        </p:spPr>
        <p:txBody>
          <a:bodyPr>
            <a:normAutofit fontScale="85000" lnSpcReduction="20000"/>
          </a:bodyPr>
          <a:lstStyle/>
          <a:p>
            <a:r>
              <a:rPr lang="en-GB" sz="3500" b="1" dirty="0">
                <a:cs typeface="Arial" panose="020B0604020202020204" pitchFamily="34" charset="0"/>
              </a:rPr>
              <a:t>Drawing on the </a:t>
            </a:r>
            <a:r>
              <a:rPr lang="en-GB" sz="3500" b="1" u="sng" dirty="0">
                <a:cs typeface="Arial" panose="020B0604020202020204" pitchFamily="34" charset="0"/>
              </a:rPr>
              <a:t>social science </a:t>
            </a:r>
            <a:r>
              <a:rPr lang="en-GB" sz="3500" b="1" dirty="0">
                <a:cs typeface="Arial" panose="020B0604020202020204" pitchFamily="34" charset="0"/>
              </a:rPr>
              <a:t>literature develop an annotated bibliography which explores </a:t>
            </a:r>
            <a:r>
              <a:rPr lang="en-GB" sz="3500" b="1" u="sng" dirty="0">
                <a:cs typeface="Arial" panose="020B0604020202020204" pitchFamily="34" charset="0"/>
              </a:rPr>
              <a:t>BOTH</a:t>
            </a:r>
            <a:r>
              <a:rPr lang="en-GB" sz="3500" b="1" dirty="0">
                <a:cs typeface="Arial" panose="020B0604020202020204" pitchFamily="34" charset="0"/>
              </a:rPr>
              <a:t> the global nature of tourism and the role of individuals in its practice.</a:t>
            </a:r>
          </a:p>
          <a:p>
            <a:endParaRPr lang="en-GB" sz="3500" dirty="0"/>
          </a:p>
          <a:p>
            <a:r>
              <a:rPr lang="en-GB" sz="3500" b="1" dirty="0"/>
              <a:t>Ensure you select from the topics covered on the module</a:t>
            </a:r>
          </a:p>
          <a:p>
            <a:endParaRPr lang="en-GB" sz="3500" b="1" dirty="0"/>
          </a:p>
          <a:p>
            <a:r>
              <a:rPr lang="en-GB" sz="3500" b="1" dirty="0"/>
              <a:t>Word count 1,500 (+/- 10%). References are not part of the word count</a:t>
            </a:r>
          </a:p>
          <a:p>
            <a:endParaRPr lang="en-GB" sz="3500" b="1" dirty="0"/>
          </a:p>
          <a:p>
            <a:r>
              <a:rPr lang="en-GB" sz="3500" b="1" dirty="0"/>
              <a:t>Use Harvard referencing system</a:t>
            </a:r>
          </a:p>
          <a:p>
            <a:endParaRPr lang="en-GB" sz="3500" b="1" dirty="0"/>
          </a:p>
          <a:p>
            <a:r>
              <a:rPr lang="en-GB" sz="3500" b="1" dirty="0"/>
              <a:t>Deadline </a:t>
            </a:r>
            <a:r>
              <a:rPr lang="en-GB" sz="3500" b="1" u="sng" dirty="0">
                <a:solidFill>
                  <a:srgbClr val="FF0000"/>
                </a:solidFill>
              </a:rPr>
              <a:t>Week 8: Tuesday 12</a:t>
            </a:r>
            <a:r>
              <a:rPr lang="en-GB" sz="3500" b="1" u="sng" baseline="30000" dirty="0">
                <a:solidFill>
                  <a:srgbClr val="FF0000"/>
                </a:solidFill>
              </a:rPr>
              <a:t>th</a:t>
            </a:r>
            <a:r>
              <a:rPr lang="en-GB" sz="3500" b="1" u="sng" dirty="0">
                <a:solidFill>
                  <a:srgbClr val="FF0000"/>
                </a:solidFill>
              </a:rPr>
              <a:t> November 2019. 23:59 </a:t>
            </a:r>
            <a:r>
              <a:rPr lang="en-GB" sz="3500" b="1" dirty="0"/>
              <a:t>via submission point on Canvas</a:t>
            </a:r>
            <a:r>
              <a:rPr lang="en-GB" sz="3500" dirty="0"/>
              <a:t>	</a:t>
            </a:r>
          </a:p>
          <a:p>
            <a:endParaRPr lang="en-GB" sz="3800" dirty="0"/>
          </a:p>
          <a:p>
            <a:endParaRPr lang="en-GB" dirty="0"/>
          </a:p>
          <a:p>
            <a:endParaRPr lang="en-GB" b="1" dirty="0"/>
          </a:p>
        </p:txBody>
      </p:sp>
    </p:spTree>
    <p:extLst>
      <p:ext uri="{BB962C8B-B14F-4D97-AF65-F5344CB8AC3E}">
        <p14:creationId xmlns:p14="http://schemas.microsoft.com/office/powerpoint/2010/main" val="337140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3"/>
            <a:ext cx="10515600" cy="508745"/>
          </a:xfrm>
        </p:spPr>
        <p:txBody>
          <a:bodyPr>
            <a:normAutofit fontScale="90000"/>
          </a:bodyPr>
          <a:lstStyle/>
          <a:p>
            <a:pPr algn="ctr"/>
            <a:r>
              <a:rPr lang="en-GB" sz="3200" b="1" dirty="0">
                <a:latin typeface="+mn-lt"/>
              </a:rPr>
              <a:t>7206TEFMA. AS1: </a:t>
            </a:r>
            <a:r>
              <a:rPr lang="en-GB" sz="3200" b="1" dirty="0">
                <a:latin typeface="Arial" panose="020B0604020202020204" pitchFamily="34" charset="0"/>
                <a:cs typeface="Arial" panose="020B0604020202020204" pitchFamily="34" charset="0"/>
              </a:rPr>
              <a:t>Annotated Bibliography</a:t>
            </a:r>
          </a:p>
        </p:txBody>
      </p:sp>
      <p:sp>
        <p:nvSpPr>
          <p:cNvPr id="3" name="Content Placeholder 2"/>
          <p:cNvSpPr>
            <a:spLocks noGrp="1"/>
          </p:cNvSpPr>
          <p:nvPr>
            <p:ph idx="1"/>
          </p:nvPr>
        </p:nvSpPr>
        <p:spPr>
          <a:xfrm>
            <a:off x="356260" y="641268"/>
            <a:ext cx="11519066" cy="5949537"/>
          </a:xfrm>
        </p:spPr>
        <p:txBody>
          <a:bodyPr>
            <a:noAutofit/>
          </a:bodyPr>
          <a:lstStyle/>
          <a:p>
            <a:r>
              <a:rPr lang="en-GB" b="1" dirty="0"/>
              <a:t>2 parts:</a:t>
            </a:r>
          </a:p>
          <a:p>
            <a:endParaRPr lang="en-GB" sz="1600" b="1" dirty="0"/>
          </a:p>
          <a:p>
            <a:pPr marL="457200" lvl="1" indent="0">
              <a:buNone/>
            </a:pPr>
            <a:r>
              <a:rPr lang="en-GB" sz="2800" b="1" dirty="0"/>
              <a:t>1. Global Nature of Tourism: </a:t>
            </a:r>
            <a:r>
              <a:rPr lang="en-GB" sz="2800" b="1" dirty="0" err="1"/>
              <a:t>eg</a:t>
            </a:r>
            <a:r>
              <a:rPr lang="en-GB" sz="2800" b="1" dirty="0"/>
              <a:t>: Flows of people; centre-periphery; globalisation; neo-colonialism/neo-imperialism; tourism as development; development of tourism in relation to travel</a:t>
            </a:r>
          </a:p>
          <a:p>
            <a:pPr lvl="1"/>
            <a:endParaRPr lang="en-GB" sz="1600" b="1" dirty="0"/>
          </a:p>
          <a:p>
            <a:pPr marL="457200" lvl="1" indent="0">
              <a:buNone/>
            </a:pPr>
            <a:r>
              <a:rPr lang="en-GB" sz="2800" b="1" dirty="0"/>
              <a:t>2. The Tourist – what are they searching for? Authenticity, self</a:t>
            </a:r>
          </a:p>
          <a:p>
            <a:pPr marL="457200" lvl="1" indent="0">
              <a:buNone/>
            </a:pPr>
            <a:endParaRPr lang="en-GB" sz="1600" b="1" dirty="0"/>
          </a:p>
          <a:p>
            <a:pPr marL="457200" lvl="1" indent="0">
              <a:buNone/>
            </a:pPr>
            <a:r>
              <a:rPr lang="en-GB" sz="2800" b="1" dirty="0">
                <a:solidFill>
                  <a:srgbClr val="FF0000"/>
                </a:solidFill>
              </a:rPr>
              <a:t>You do not need to comment on the research methods</a:t>
            </a:r>
          </a:p>
          <a:p>
            <a:pPr lvl="1"/>
            <a:endParaRPr lang="en-GB" sz="1600" b="1" dirty="0"/>
          </a:p>
          <a:p>
            <a:pPr marL="444500" lvl="1" indent="-444500"/>
            <a:r>
              <a:rPr lang="en-GB" sz="2800" b="1" dirty="0"/>
              <a:t>No textbooks</a:t>
            </a:r>
          </a:p>
          <a:p>
            <a:pPr marL="444500" lvl="1" indent="-444500"/>
            <a:endParaRPr lang="en-GB" sz="2800" b="1" dirty="0"/>
          </a:p>
          <a:p>
            <a:pPr marL="444500" lvl="1" indent="-444500"/>
            <a:r>
              <a:rPr lang="en-GB" sz="2800" b="1" dirty="0"/>
              <a:t>You must use material from Canvas AND from your own independent research</a:t>
            </a:r>
          </a:p>
        </p:txBody>
      </p:sp>
    </p:spTree>
    <p:extLst>
      <p:ext uri="{BB962C8B-B14F-4D97-AF65-F5344CB8AC3E}">
        <p14:creationId xmlns:p14="http://schemas.microsoft.com/office/powerpoint/2010/main" val="110883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3961"/>
          </a:xfrm>
        </p:spPr>
        <p:txBody>
          <a:bodyPr>
            <a:noAutofit/>
          </a:bodyPr>
          <a:lstStyle/>
          <a:p>
            <a:pPr algn="ctr"/>
            <a:r>
              <a:rPr lang="en-GB" sz="3200" b="1" dirty="0">
                <a:latin typeface="+mn-lt"/>
              </a:rPr>
              <a:t>7206TEFMA. </a:t>
            </a:r>
            <a:r>
              <a:rPr lang="en-GB" sz="3200" b="1" dirty="0">
                <a:latin typeface="+mn-lt"/>
                <a:cs typeface="Arial" panose="020B0604020202020204" pitchFamily="34" charset="0"/>
              </a:rPr>
              <a:t>AS2: Essay</a:t>
            </a:r>
          </a:p>
        </p:txBody>
      </p:sp>
      <p:sp>
        <p:nvSpPr>
          <p:cNvPr id="3" name="Content Placeholder 2"/>
          <p:cNvSpPr>
            <a:spLocks noGrp="1"/>
          </p:cNvSpPr>
          <p:nvPr>
            <p:ph idx="1"/>
          </p:nvPr>
        </p:nvSpPr>
        <p:spPr>
          <a:xfrm>
            <a:off x="838200" y="1175657"/>
            <a:ext cx="10515600" cy="5001306"/>
          </a:xfrm>
        </p:spPr>
        <p:txBody>
          <a:bodyPr>
            <a:noAutofit/>
          </a:bodyPr>
          <a:lstStyle/>
          <a:p>
            <a:pPr marL="0" indent="0">
              <a:buNone/>
            </a:pPr>
            <a:r>
              <a:rPr lang="en-GB" b="1" dirty="0"/>
              <a:t>With reference to </a:t>
            </a:r>
            <a:r>
              <a:rPr lang="en-GB" b="1" u="sng" dirty="0">
                <a:solidFill>
                  <a:srgbClr val="FF0000"/>
                </a:solidFill>
              </a:rPr>
              <a:t>two</a:t>
            </a:r>
            <a:r>
              <a:rPr lang="en-GB" b="1" dirty="0"/>
              <a:t> of the following themes:</a:t>
            </a:r>
          </a:p>
          <a:p>
            <a:pPr marL="0" indent="0">
              <a:buNone/>
            </a:pPr>
            <a:endParaRPr lang="en-GB" b="1" dirty="0"/>
          </a:p>
          <a:p>
            <a:pPr lvl="1"/>
            <a:r>
              <a:rPr lang="en-GB" b="1" dirty="0"/>
              <a:t>Tourism Development</a:t>
            </a:r>
          </a:p>
          <a:p>
            <a:pPr lvl="1"/>
            <a:r>
              <a:rPr lang="en-GB" b="1" dirty="0"/>
              <a:t>Symbolic World  </a:t>
            </a:r>
          </a:p>
          <a:p>
            <a:pPr lvl="1"/>
            <a:r>
              <a:rPr lang="en-GB" b="1" dirty="0"/>
              <a:t>Space and Place </a:t>
            </a:r>
          </a:p>
          <a:p>
            <a:pPr lvl="1"/>
            <a:r>
              <a:rPr lang="en-GB" b="1" dirty="0"/>
              <a:t>Embodiment &amp; Performance</a:t>
            </a:r>
          </a:p>
          <a:p>
            <a:pPr lvl="1"/>
            <a:r>
              <a:rPr lang="en-GB" b="1" dirty="0"/>
              <a:t>Experience &amp; the imagination</a:t>
            </a:r>
          </a:p>
          <a:p>
            <a:pPr lvl="1"/>
            <a:endParaRPr lang="en-GB" b="1" dirty="0"/>
          </a:p>
          <a:p>
            <a:pPr marL="0" indent="0">
              <a:buNone/>
            </a:pPr>
            <a:r>
              <a:rPr lang="en-GB" b="1" dirty="0"/>
              <a:t>Critically explore relevant theoretical perspectives drawn from the </a:t>
            </a:r>
            <a:r>
              <a:rPr lang="en-GB" b="1" u="sng" dirty="0">
                <a:solidFill>
                  <a:srgbClr val="FF0000"/>
                </a:solidFill>
              </a:rPr>
              <a:t>social sciences </a:t>
            </a:r>
            <a:r>
              <a:rPr lang="en-GB" b="1" dirty="0"/>
              <a:t>in relation to </a:t>
            </a:r>
            <a:r>
              <a:rPr lang="en-GB" b="1" u="sng" dirty="0">
                <a:solidFill>
                  <a:srgbClr val="FF0000"/>
                </a:solidFill>
              </a:rPr>
              <a:t>tourism and/or hospitality</a:t>
            </a:r>
            <a:r>
              <a:rPr lang="en-GB" b="1" dirty="0"/>
              <a:t>. Illustrate your discussion with reference to international examples.</a:t>
            </a:r>
          </a:p>
          <a:p>
            <a:endParaRPr lang="en-GB"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339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37507"/>
            <a:ext cx="10515600" cy="443530"/>
          </a:xfrm>
        </p:spPr>
        <p:txBody>
          <a:bodyPr>
            <a:normAutofit fontScale="90000"/>
          </a:bodyPr>
          <a:lstStyle/>
          <a:p>
            <a:pPr algn="ctr"/>
            <a:r>
              <a:rPr lang="en-GB" sz="3200" b="1" dirty="0">
                <a:latin typeface="+mn-lt"/>
              </a:rPr>
              <a:t>7206TEFMA. </a:t>
            </a:r>
            <a:r>
              <a:rPr lang="en-GB" sz="3200" b="1" dirty="0">
                <a:latin typeface="Arial" panose="020B0604020202020204" pitchFamily="34" charset="0"/>
                <a:cs typeface="Arial" panose="020B0604020202020204" pitchFamily="34" charset="0"/>
              </a:rPr>
              <a:t>AS2: Essay </a:t>
            </a:r>
            <a:endParaRPr lang="en-GB" sz="3200" dirty="0"/>
          </a:p>
        </p:txBody>
      </p:sp>
      <p:sp>
        <p:nvSpPr>
          <p:cNvPr id="3" name="Content Placeholder 2"/>
          <p:cNvSpPr>
            <a:spLocks noGrp="1"/>
          </p:cNvSpPr>
          <p:nvPr>
            <p:ph idx="1"/>
          </p:nvPr>
        </p:nvSpPr>
        <p:spPr>
          <a:xfrm>
            <a:off x="665017" y="855024"/>
            <a:ext cx="11055927" cy="5581402"/>
          </a:xfrm>
        </p:spPr>
        <p:txBody>
          <a:bodyPr>
            <a:normAutofit lnSpcReduction="10000"/>
          </a:bodyPr>
          <a:lstStyle/>
          <a:p>
            <a:r>
              <a:rPr lang="en-GB" sz="3000" b="1" dirty="0">
                <a:latin typeface="Arial" panose="020B0604020202020204" pitchFamily="34" charset="0"/>
                <a:cs typeface="Arial" panose="020B0604020202020204" pitchFamily="34" charset="0"/>
              </a:rPr>
              <a:t>Word Limit: 3,500 (+/- 10%) words. </a:t>
            </a:r>
          </a:p>
          <a:p>
            <a:endParaRPr lang="en-GB" sz="3000" b="1" dirty="0">
              <a:latin typeface="Arial" panose="020B0604020202020204" pitchFamily="34" charset="0"/>
              <a:cs typeface="Arial" panose="020B0604020202020204" pitchFamily="34" charset="0"/>
            </a:endParaRPr>
          </a:p>
          <a:p>
            <a:r>
              <a:rPr lang="en-GB" sz="3000" b="1" dirty="0">
                <a:latin typeface="Arial" panose="020B0604020202020204" pitchFamily="34" charset="0"/>
                <a:cs typeface="Arial" panose="020B0604020202020204" pitchFamily="34" charset="0"/>
              </a:rPr>
              <a:t>Deadline </a:t>
            </a:r>
            <a:r>
              <a:rPr lang="en-GB" sz="3000" b="1" dirty="0">
                <a:solidFill>
                  <a:srgbClr val="FF0000"/>
                </a:solidFill>
              </a:rPr>
              <a:t>Week 16: Friday 10</a:t>
            </a:r>
            <a:r>
              <a:rPr lang="en-GB" sz="3000" b="1" baseline="30000" dirty="0">
                <a:solidFill>
                  <a:srgbClr val="FF0000"/>
                </a:solidFill>
              </a:rPr>
              <a:t>th</a:t>
            </a:r>
            <a:r>
              <a:rPr lang="en-GB" sz="3000" b="1" dirty="0">
                <a:solidFill>
                  <a:srgbClr val="FF0000"/>
                </a:solidFill>
              </a:rPr>
              <a:t> January 2020. 23:59 via the submission point on canvas</a:t>
            </a:r>
          </a:p>
          <a:p>
            <a:endParaRPr lang="en-GB" sz="3000" b="1" dirty="0">
              <a:solidFill>
                <a:srgbClr val="FF0000"/>
              </a:solidFill>
            </a:endParaRPr>
          </a:p>
          <a:p>
            <a:r>
              <a:rPr lang="en-GB" sz="3000" b="1" dirty="0">
                <a:latin typeface="Arial" panose="020B0604020202020204" pitchFamily="34" charset="0"/>
                <a:cs typeface="Arial" panose="020B0604020202020204" pitchFamily="34" charset="0"/>
              </a:rPr>
              <a:t>You can use material from AS1 </a:t>
            </a:r>
            <a:r>
              <a:rPr lang="en-GB" sz="3000" b="1" u="sng" dirty="0">
                <a:latin typeface="Arial" panose="020B0604020202020204" pitchFamily="34" charset="0"/>
                <a:cs typeface="Arial" panose="020B0604020202020204" pitchFamily="34" charset="0"/>
              </a:rPr>
              <a:t>BUT</a:t>
            </a:r>
            <a:r>
              <a:rPr lang="en-GB" sz="3000" b="1" dirty="0">
                <a:latin typeface="Arial" panose="020B0604020202020204" pitchFamily="34" charset="0"/>
                <a:cs typeface="Arial" panose="020B0604020202020204" pitchFamily="34" charset="0"/>
              </a:rPr>
              <a:t> expand on what you say</a:t>
            </a:r>
          </a:p>
          <a:p>
            <a:endParaRPr lang="en-GB" sz="3000" b="1" dirty="0">
              <a:solidFill>
                <a:srgbClr val="7030A0"/>
              </a:solidFill>
              <a:latin typeface="Arial" panose="020B0604020202020204" pitchFamily="34" charset="0"/>
              <a:cs typeface="Arial" panose="020B0604020202020204" pitchFamily="34" charset="0"/>
            </a:endParaRPr>
          </a:p>
          <a:p>
            <a:pPr marL="273050" lvl="1" indent="-273050"/>
            <a:r>
              <a:rPr lang="en-GB" sz="3000" b="1" dirty="0">
                <a:latin typeface="Arial" panose="020B0604020202020204" pitchFamily="34" charset="0"/>
                <a:cs typeface="Arial" panose="020B0604020202020204" pitchFamily="34" charset="0"/>
              </a:rPr>
              <a:t>You can use material from Canvas BUT you must also show evidence of independent research</a:t>
            </a:r>
          </a:p>
          <a:p>
            <a:pPr marL="273050" lvl="1" indent="-273050"/>
            <a:endParaRPr lang="en-GB" sz="3000" b="1" dirty="0">
              <a:latin typeface="Arial" panose="020B0604020202020204" pitchFamily="34" charset="0"/>
              <a:cs typeface="Arial" panose="020B0604020202020204" pitchFamily="34" charset="0"/>
            </a:endParaRPr>
          </a:p>
          <a:p>
            <a:pPr marL="273050" lvl="1" indent="-273050"/>
            <a:r>
              <a:rPr lang="en-GB" sz="3000" b="1" dirty="0">
                <a:latin typeface="Arial" panose="020B0604020202020204" pitchFamily="34" charset="0"/>
                <a:cs typeface="Arial" panose="020B0604020202020204" pitchFamily="34" charset="0"/>
              </a:rPr>
              <a:t>No textbooks</a:t>
            </a:r>
          </a:p>
          <a:p>
            <a:pPr marL="273050" lvl="1" indent="-273050"/>
            <a:endParaRPr lang="en-GB" sz="3200" b="1" dirty="0">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70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7835-6748-499B-A62E-3828A12AAECA}"/>
              </a:ext>
            </a:extLst>
          </p:cNvPr>
          <p:cNvSpPr>
            <a:spLocks noGrp="1"/>
          </p:cNvSpPr>
          <p:nvPr>
            <p:ph type="title"/>
          </p:nvPr>
        </p:nvSpPr>
        <p:spPr>
          <a:xfrm>
            <a:off x="838200" y="365126"/>
            <a:ext cx="10515600" cy="632402"/>
          </a:xfrm>
        </p:spPr>
        <p:txBody>
          <a:bodyPr>
            <a:normAutofit/>
          </a:bodyPr>
          <a:lstStyle/>
          <a:p>
            <a:pPr algn="ctr"/>
            <a:r>
              <a:rPr lang="en-GB" sz="3200" b="1" dirty="0">
                <a:latin typeface="+mn-lt"/>
              </a:rPr>
              <a:t>7206TEFMA. AS2: Essay</a:t>
            </a:r>
          </a:p>
        </p:txBody>
      </p:sp>
      <p:sp>
        <p:nvSpPr>
          <p:cNvPr id="3" name="Content Placeholder 2">
            <a:extLst>
              <a:ext uri="{FF2B5EF4-FFF2-40B4-BE49-F238E27FC236}">
                <a16:creationId xmlns:a16="http://schemas.microsoft.com/office/drawing/2014/main" id="{889A4A9E-CAD9-4981-AB4A-949478604807}"/>
              </a:ext>
            </a:extLst>
          </p:cNvPr>
          <p:cNvSpPr>
            <a:spLocks noGrp="1"/>
          </p:cNvSpPr>
          <p:nvPr>
            <p:ph idx="1"/>
          </p:nvPr>
        </p:nvSpPr>
        <p:spPr>
          <a:xfrm>
            <a:off x="838200" y="1187532"/>
            <a:ext cx="10515600" cy="4989431"/>
          </a:xfrm>
        </p:spPr>
        <p:txBody>
          <a:bodyPr>
            <a:normAutofit fontScale="92500" lnSpcReduction="20000"/>
          </a:bodyPr>
          <a:lstStyle/>
          <a:p>
            <a:pPr marL="0" indent="0">
              <a:buNone/>
            </a:pPr>
            <a:r>
              <a:rPr lang="en-GB" sz="3200" b="1" dirty="0"/>
              <a:t>The essay should be structured in the following way</a:t>
            </a:r>
            <a:r>
              <a:rPr lang="en-GB" sz="3200" b="1" dirty="0" smtClean="0"/>
              <a:t>:</a:t>
            </a:r>
          </a:p>
          <a:p>
            <a:pPr marL="0" indent="0">
              <a:buNone/>
            </a:pPr>
            <a:endParaRPr lang="en-GB" sz="3200" b="1" dirty="0"/>
          </a:p>
          <a:p>
            <a:pPr marL="450850" indent="265113"/>
            <a:r>
              <a:rPr lang="en-GB" sz="3200" b="1" dirty="0" smtClean="0"/>
              <a:t>Title</a:t>
            </a:r>
            <a:endParaRPr lang="en-GB" sz="3200" b="1" dirty="0"/>
          </a:p>
          <a:p>
            <a:pPr marL="0" indent="0">
              <a:buNone/>
            </a:pPr>
            <a:endParaRPr lang="en-GB" sz="3200" b="1" dirty="0"/>
          </a:p>
          <a:p>
            <a:pPr marL="712788" lvl="0" indent="-261938"/>
            <a:r>
              <a:rPr lang="en-GB" sz="3200" b="1" dirty="0"/>
              <a:t>Introduction</a:t>
            </a:r>
          </a:p>
          <a:p>
            <a:pPr marL="712788" lvl="0" indent="-261938"/>
            <a:endParaRPr lang="en-GB" sz="3200" b="1" dirty="0"/>
          </a:p>
          <a:p>
            <a:pPr marL="712788" lvl="0" indent="-261938"/>
            <a:r>
              <a:rPr lang="en-GB" sz="3200" b="1" dirty="0"/>
              <a:t>Main Body of the essay </a:t>
            </a:r>
          </a:p>
          <a:p>
            <a:pPr marL="712788" lvl="0" indent="-261938"/>
            <a:endParaRPr lang="en-GB" sz="3200" b="1" dirty="0"/>
          </a:p>
          <a:p>
            <a:pPr marL="712788" lvl="0" indent="-261938"/>
            <a:r>
              <a:rPr lang="en-GB" sz="3200" b="1" dirty="0"/>
              <a:t>Conclusion</a:t>
            </a:r>
          </a:p>
          <a:p>
            <a:pPr marL="712788" lvl="0" indent="-261938"/>
            <a:endParaRPr lang="en-GB" sz="3200" b="1" dirty="0"/>
          </a:p>
          <a:p>
            <a:pPr marL="712788" lvl="0" indent="-261938"/>
            <a:r>
              <a:rPr lang="en-GB" sz="3200" b="1" dirty="0"/>
              <a:t>Harvard Reference list.</a:t>
            </a:r>
          </a:p>
          <a:p>
            <a:endParaRPr lang="en-GB" dirty="0"/>
          </a:p>
        </p:txBody>
      </p:sp>
    </p:spTree>
    <p:extLst>
      <p:ext uri="{BB962C8B-B14F-4D97-AF65-F5344CB8AC3E}">
        <p14:creationId xmlns:p14="http://schemas.microsoft.com/office/powerpoint/2010/main" val="2853335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4286-2241-4A11-B70E-004B7850913F}"/>
              </a:ext>
            </a:extLst>
          </p:cNvPr>
          <p:cNvSpPr>
            <a:spLocks noGrp="1"/>
          </p:cNvSpPr>
          <p:nvPr>
            <p:ph type="title"/>
          </p:nvPr>
        </p:nvSpPr>
        <p:spPr>
          <a:xfrm>
            <a:off x="838200" y="783770"/>
            <a:ext cx="10515600" cy="760022"/>
          </a:xfrm>
          <a:solidFill>
            <a:schemeClr val="accent4">
              <a:lumMod val="20000"/>
              <a:lumOff val="80000"/>
            </a:schemeClr>
          </a:solidFill>
        </p:spPr>
        <p:txBody>
          <a:bodyPr>
            <a:normAutofit/>
          </a:bodyPr>
          <a:lstStyle/>
          <a:p>
            <a:pPr algn="ctr"/>
            <a:r>
              <a:rPr lang="en-GB" sz="3200" b="1" dirty="0">
                <a:latin typeface="+mn-lt"/>
              </a:rPr>
              <a:t>7206TEFMA.  AS1 Annotated Bibliography &amp; AS2 Essay</a:t>
            </a:r>
          </a:p>
        </p:txBody>
      </p:sp>
      <p:sp>
        <p:nvSpPr>
          <p:cNvPr id="3" name="Content Placeholder 2">
            <a:extLst>
              <a:ext uri="{FF2B5EF4-FFF2-40B4-BE49-F238E27FC236}">
                <a16:creationId xmlns:a16="http://schemas.microsoft.com/office/drawing/2014/main" id="{E711AA6B-A3A5-44FE-A75E-F1BF253EED14}"/>
              </a:ext>
            </a:extLst>
          </p:cNvPr>
          <p:cNvSpPr>
            <a:spLocks noGrp="1"/>
          </p:cNvSpPr>
          <p:nvPr>
            <p:ph idx="1"/>
          </p:nvPr>
        </p:nvSpPr>
        <p:spPr>
          <a:xfrm>
            <a:off x="838200" y="2232561"/>
            <a:ext cx="10515600" cy="3944402"/>
          </a:xfrm>
        </p:spPr>
        <p:txBody>
          <a:bodyPr/>
          <a:lstStyle/>
          <a:p>
            <a:r>
              <a:rPr lang="en-GB" b="1" dirty="0"/>
              <a:t>ENSURE THAT THE MATERIAL YOU INCLUDE DIRECTLY RELATES TO THE TEACHING THEMES COVERED ON THE MODULE</a:t>
            </a:r>
          </a:p>
          <a:p>
            <a:endParaRPr lang="en-GB" b="1" dirty="0"/>
          </a:p>
          <a:p>
            <a:r>
              <a:rPr lang="en-GB" b="1" dirty="0"/>
              <a:t>If you fail this module you will need to do referral(s) in July </a:t>
            </a:r>
            <a:endParaRPr lang="en-GB" dirty="0"/>
          </a:p>
        </p:txBody>
      </p:sp>
    </p:spTree>
    <p:extLst>
      <p:ext uri="{BB962C8B-B14F-4D97-AF65-F5344CB8AC3E}">
        <p14:creationId xmlns:p14="http://schemas.microsoft.com/office/powerpoint/2010/main" val="16282649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8404900f-472a-4dbe-8599-8661b31df7e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585</Words>
  <Application>Microsoft Office PowerPoint</Application>
  <PresentationFormat>Widescreen</PresentationFormat>
  <Paragraphs>75</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7206TEF Critical Perspectives in Tourism &amp; Hospitality Management</vt:lpstr>
      <vt:lpstr>7206TEFMA. Assessment</vt:lpstr>
      <vt:lpstr>7206TEFMA. AS1: Annotated Bibliography</vt:lpstr>
      <vt:lpstr>7206TEFMA. AS1: Annotated Bibliography</vt:lpstr>
      <vt:lpstr>7206TEFMA. AS2: Essay</vt:lpstr>
      <vt:lpstr>7206TEFMA. AS2: Essay </vt:lpstr>
      <vt:lpstr>7206TEFMA. AS2: Essay</vt:lpstr>
      <vt:lpstr>7206TEFMA.  AS1 Annotated Bibliography &amp; AS2 Essay</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7206TEF Critical Perspectives in tou</dc:title>
  <dc:creator>Andrews, Hazel</dc:creator>
  <cp:lastModifiedBy>Andrews, Hazel</cp:lastModifiedBy>
  <cp:revision>24</cp:revision>
  <dcterms:created xsi:type="dcterms:W3CDTF">2017-09-27T11:10:18Z</dcterms:created>
  <dcterms:modified xsi:type="dcterms:W3CDTF">2019-09-27T11:26:21Z</dcterms:modified>
</cp:coreProperties>
</file>