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7"/>
  </p:notesMasterIdLst>
  <p:sldIdLst>
    <p:sldId id="257" r:id="rId2"/>
    <p:sldId id="360" r:id="rId3"/>
    <p:sldId id="405" r:id="rId4"/>
    <p:sldId id="816" r:id="rId5"/>
    <p:sldId id="812" r:id="rId6"/>
    <p:sldId id="815" r:id="rId7"/>
    <p:sldId id="395" r:id="rId8"/>
    <p:sldId id="507" r:id="rId9"/>
    <p:sldId id="504" r:id="rId10"/>
    <p:sldId id="421" r:id="rId11"/>
    <p:sldId id="481" r:id="rId12"/>
    <p:sldId id="422" r:id="rId13"/>
    <p:sldId id="482" r:id="rId14"/>
    <p:sldId id="423" r:id="rId15"/>
    <p:sldId id="483" r:id="rId16"/>
    <p:sldId id="424" r:id="rId17"/>
    <p:sldId id="492" r:id="rId18"/>
    <p:sldId id="430" r:id="rId19"/>
    <p:sldId id="497" r:id="rId20"/>
    <p:sldId id="431" r:id="rId21"/>
    <p:sldId id="432" r:id="rId22"/>
    <p:sldId id="506" r:id="rId23"/>
    <p:sldId id="433" r:id="rId24"/>
    <p:sldId id="434" r:id="rId25"/>
    <p:sldId id="498" r:id="rId26"/>
    <p:sldId id="435" r:id="rId27"/>
    <p:sldId id="436" r:id="rId28"/>
    <p:sldId id="437" r:id="rId29"/>
    <p:sldId id="438" r:id="rId30"/>
    <p:sldId id="439" r:id="rId31"/>
    <p:sldId id="440" r:id="rId32"/>
    <p:sldId id="456" r:id="rId33"/>
    <p:sldId id="457" r:id="rId34"/>
    <p:sldId id="441" r:id="rId35"/>
    <p:sldId id="442" r:id="rId36"/>
    <p:sldId id="443" r:id="rId37"/>
    <p:sldId id="444" r:id="rId38"/>
    <p:sldId id="445" r:id="rId39"/>
    <p:sldId id="446" r:id="rId40"/>
    <p:sldId id="447" r:id="rId41"/>
    <p:sldId id="448" r:id="rId42"/>
    <p:sldId id="449" r:id="rId43"/>
    <p:sldId id="450" r:id="rId44"/>
    <p:sldId id="475" r:id="rId45"/>
    <p:sldId id="474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2623"/>
  </p:normalViewPr>
  <p:slideViewPr>
    <p:cSldViewPr snapToGrid="0" snapToObjects="1">
      <p:cViewPr varScale="1">
        <p:scale>
          <a:sx n="60" d="100"/>
          <a:sy n="60" d="100"/>
        </p:scale>
        <p:origin x="23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54C53-DB0A-F94A-8657-47E02F13A546}" type="datetimeFigureOut">
              <a:rPr lang="en-US" smtClean="0"/>
              <a:t>9/17/19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AB6D4-3530-1C4E-853C-A95C3C07B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22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E2136-BF9E-734F-9677-B01F1CF3B98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1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194F-3C8F-6643-A50A-E16DA2EAFA78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12D4-D386-2741-A851-FDBD785D1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5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194F-3C8F-6643-A50A-E16DA2EAFA78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12D4-D386-2741-A851-FDBD785D1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62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194F-3C8F-6643-A50A-E16DA2EAFA78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12D4-D386-2741-A851-FDBD785D1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6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194F-3C8F-6643-A50A-E16DA2EAFA78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12D4-D386-2741-A851-FDBD785D1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2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194F-3C8F-6643-A50A-E16DA2EAFA78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12D4-D386-2741-A851-FDBD785D1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11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194F-3C8F-6643-A50A-E16DA2EAFA78}" type="datetimeFigureOut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12D4-D386-2741-A851-FDBD785D1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13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194F-3C8F-6643-A50A-E16DA2EAFA78}" type="datetimeFigureOut">
              <a:rPr lang="en-US" smtClean="0"/>
              <a:t>9/17/19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12D4-D386-2741-A851-FDBD785D1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2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194F-3C8F-6643-A50A-E16DA2EAFA78}" type="datetimeFigureOut">
              <a:rPr lang="en-US" smtClean="0"/>
              <a:t>9/17/19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12D4-D386-2741-A851-FDBD785D1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33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194F-3C8F-6643-A50A-E16DA2EAFA78}" type="datetimeFigureOut">
              <a:rPr lang="en-US" smtClean="0"/>
              <a:t>9/17/19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12D4-D386-2741-A851-FDBD785D1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194F-3C8F-6643-A50A-E16DA2EAFA78}" type="datetimeFigureOut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12D4-D386-2741-A851-FDBD785D1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0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194F-3C8F-6643-A50A-E16DA2EAFA78}" type="datetimeFigureOut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12D4-D386-2741-A851-FDBD785D1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5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C194F-3C8F-6643-A50A-E16DA2EAFA78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212D4-D386-2741-A851-FDBD785D1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09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-FbVF1x1_U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udents.ok.ubc.ca/academic-success/learning-hub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eremonies.ok.ubc.ca/rsvp-online/trc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844825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en-US" dirty="0"/>
              <a:t>CULT 100-001</a:t>
            </a:r>
            <a:br>
              <a:rPr lang="en-US" dirty="0"/>
            </a:br>
            <a:r>
              <a:rPr lang="en-US" dirty="0"/>
              <a:t>Media &amp; Popular Cultures in Global Context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88848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Winter 2019 Term 1</a:t>
            </a:r>
          </a:p>
          <a:p>
            <a:r>
              <a:rPr lang="en-US" sz="2800" dirty="0"/>
              <a:t>Tuesday and Thursday</a:t>
            </a:r>
          </a:p>
          <a:p>
            <a:r>
              <a:rPr lang="en-US" sz="2800" dirty="0"/>
              <a:t>11:00am-12:20pm</a:t>
            </a:r>
          </a:p>
          <a:p>
            <a:r>
              <a:rPr lang="en-US" sz="2800" dirty="0"/>
              <a:t>EME-2181</a:t>
            </a:r>
          </a:p>
        </p:txBody>
      </p:sp>
    </p:spTree>
    <p:extLst>
      <p:ext uri="{BB962C8B-B14F-4D97-AF65-F5344CB8AC3E}">
        <p14:creationId xmlns:p14="http://schemas.microsoft.com/office/powerpoint/2010/main" val="692868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CRITICAL READING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6. The main </a:t>
            </a:r>
            <a:r>
              <a:rPr lang="en-US" b="1" dirty="0">
                <a:solidFill>
                  <a:srgbClr val="FFFF00"/>
                </a:solidFill>
              </a:rPr>
              <a:t>assumption(s)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underlying the author’s thinking are…</a:t>
            </a:r>
          </a:p>
          <a:p>
            <a:r>
              <a:rPr lang="en-US" dirty="0"/>
              <a:t>The author assumes that readers are somewhat familiar with advanced theoretical terms and concepts (addressing an audience of interdisciplinary scholars)</a:t>
            </a:r>
          </a:p>
          <a:p>
            <a:r>
              <a:rPr lang="en-US" dirty="0"/>
              <a:t>The author assumes that readers are interested in achieving social and political justice</a:t>
            </a:r>
          </a:p>
        </p:txBody>
      </p:sp>
    </p:spTree>
    <p:extLst>
      <p:ext uri="{BB962C8B-B14F-4D97-AF65-F5344CB8AC3E}">
        <p14:creationId xmlns:p14="http://schemas.microsoft.com/office/powerpoint/2010/main" val="1796486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CRITICAL READING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6. (a) If we take this line of reasoning seriously, the </a:t>
            </a:r>
            <a:r>
              <a:rPr lang="en-US" b="1" dirty="0">
                <a:solidFill>
                  <a:srgbClr val="FFFF00"/>
                </a:solidFill>
              </a:rPr>
              <a:t>implications</a:t>
            </a:r>
            <a:r>
              <a:rPr lang="en-US" b="1" dirty="0"/>
              <a:t> are…</a:t>
            </a:r>
          </a:p>
        </p:txBody>
      </p:sp>
    </p:spTree>
    <p:extLst>
      <p:ext uri="{BB962C8B-B14F-4D97-AF65-F5344CB8AC3E}">
        <p14:creationId xmlns:p14="http://schemas.microsoft.com/office/powerpoint/2010/main" val="1791704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CRITICAL READING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6. (a) If we take this line of reasoning seriously, the </a:t>
            </a:r>
            <a:r>
              <a:rPr lang="en-US" b="1" dirty="0">
                <a:solidFill>
                  <a:srgbClr val="FFFF00"/>
                </a:solidFill>
              </a:rPr>
              <a:t>implications</a:t>
            </a:r>
            <a:r>
              <a:rPr lang="en-US" b="1" dirty="0"/>
              <a:t> are…</a:t>
            </a:r>
          </a:p>
          <a:p>
            <a:pPr marL="385742" indent="-385743"/>
            <a:r>
              <a:rPr lang="en-US" dirty="0"/>
              <a:t>That we will endorse or support the project of (Critical) Cultural Studies</a:t>
            </a:r>
          </a:p>
        </p:txBody>
      </p:sp>
    </p:spTree>
    <p:extLst>
      <p:ext uri="{BB962C8B-B14F-4D97-AF65-F5344CB8AC3E}">
        <p14:creationId xmlns:p14="http://schemas.microsoft.com/office/powerpoint/2010/main" val="4069843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CRITICAL READING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5743" indent="-385743">
              <a:buNone/>
            </a:pPr>
            <a:r>
              <a:rPr lang="en-US" b="1" dirty="0"/>
              <a:t>6. (b)   If we fail to take this line of reasoning seriously, the </a:t>
            </a:r>
            <a:r>
              <a:rPr lang="en-US" b="1" dirty="0">
                <a:solidFill>
                  <a:srgbClr val="FFFF00"/>
                </a:solidFill>
              </a:rPr>
              <a:t>implications </a:t>
            </a:r>
            <a:r>
              <a:rPr lang="en-US" b="1" dirty="0"/>
              <a:t>are…</a:t>
            </a:r>
          </a:p>
        </p:txBody>
      </p:sp>
    </p:spTree>
    <p:extLst>
      <p:ext uri="{BB962C8B-B14F-4D97-AF65-F5344CB8AC3E}">
        <p14:creationId xmlns:p14="http://schemas.microsoft.com/office/powerpoint/2010/main" val="3879361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CRITICAL READING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5743" indent="-385743">
              <a:buNone/>
            </a:pPr>
            <a:r>
              <a:rPr lang="en-US" b="1" dirty="0"/>
              <a:t>6. (b)   If we fail to take this line of reasoning seriously, the </a:t>
            </a:r>
            <a:r>
              <a:rPr lang="en-US" b="1" dirty="0">
                <a:solidFill>
                  <a:srgbClr val="FFFF00"/>
                </a:solidFill>
              </a:rPr>
              <a:t>implications </a:t>
            </a:r>
            <a:r>
              <a:rPr lang="en-US" b="1" dirty="0"/>
              <a:t>are…</a:t>
            </a:r>
          </a:p>
          <a:p>
            <a:pPr marL="385742" indent="-385743"/>
            <a:r>
              <a:rPr lang="en-US" dirty="0"/>
              <a:t>That we take for granted or dismiss the relevance of Cultural Studies as a valid academic discipline and field of study</a:t>
            </a:r>
          </a:p>
        </p:txBody>
      </p:sp>
    </p:spTree>
    <p:extLst>
      <p:ext uri="{BB962C8B-B14F-4D97-AF65-F5344CB8AC3E}">
        <p14:creationId xmlns:p14="http://schemas.microsoft.com/office/powerpoint/2010/main" val="2418839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CRITICAL READING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7. The main </a:t>
            </a:r>
            <a:r>
              <a:rPr lang="en-US" b="1" dirty="0">
                <a:solidFill>
                  <a:srgbClr val="FFFF00"/>
                </a:solidFill>
              </a:rPr>
              <a:t>conclusions</a:t>
            </a:r>
            <a:r>
              <a:rPr lang="en-US" b="1" dirty="0"/>
              <a:t> in this chapter are…</a:t>
            </a:r>
          </a:p>
          <a:p>
            <a:pPr lvl="1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89758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CRITICAL READING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7. The main </a:t>
            </a:r>
            <a:r>
              <a:rPr lang="en-US" b="1" dirty="0">
                <a:solidFill>
                  <a:srgbClr val="FFFF00"/>
                </a:solidFill>
              </a:rPr>
              <a:t>conclusions</a:t>
            </a:r>
            <a:r>
              <a:rPr lang="en-US" b="1" dirty="0"/>
              <a:t> in this chapter are…</a:t>
            </a:r>
          </a:p>
          <a:p>
            <a:pPr>
              <a:spcBef>
                <a:spcPts val="0"/>
              </a:spcBef>
            </a:pPr>
            <a:r>
              <a:rPr lang="en-US" dirty="0"/>
              <a:t>Cultural Studies is part of a critical pedagogy (a form of teaching) that can empower people to struggle for alternative cultures and political change </a:t>
            </a:r>
          </a:p>
          <a:p>
            <a:pPr lvl="1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80461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REVIEW: WHY STUDY POPULAR CULTURE?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Cultural studies is </a:t>
            </a:r>
            <a:r>
              <a:rPr lang="en-US" i="1" dirty="0">
                <a:solidFill>
                  <a:srgbClr val="FFFF00"/>
                </a:solidFill>
              </a:rPr>
              <a:t>necessarily political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/>
              <a:t>because it is concerned with the distribution of social and economic power in the world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“There is something </a:t>
            </a:r>
            <a:r>
              <a:rPr lang="en-US" dirty="0">
                <a:solidFill>
                  <a:srgbClr val="FFFF00"/>
                </a:solidFill>
              </a:rPr>
              <a:t>at stake </a:t>
            </a:r>
            <a:r>
              <a:rPr lang="en-US" dirty="0"/>
              <a:t>in cultural studies, in a way that I think, and hope, is not exactly true of many other very important intellectual and critical practices.” (Hall as cited in the textbook)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Cultural studies helps us understand how popular culture operates and draws us in as </a:t>
            </a:r>
            <a:r>
              <a:rPr lang="en-US" dirty="0">
                <a:solidFill>
                  <a:srgbClr val="FFFF00"/>
                </a:solidFill>
              </a:rPr>
              <a:t>producers </a:t>
            </a:r>
            <a:r>
              <a:rPr lang="en-US" dirty="0"/>
              <a:t>and </a:t>
            </a:r>
            <a:r>
              <a:rPr lang="en-US" dirty="0">
                <a:solidFill>
                  <a:srgbClr val="FFFF00"/>
                </a:solidFill>
              </a:rPr>
              <a:t>consumers</a:t>
            </a:r>
            <a:r>
              <a:rPr lang="en-US" dirty="0"/>
              <a:t> who work to literally reshape the world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124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POPULAR CULTURE IN HISTORICAL CONTEXT</a:t>
            </a:r>
          </a:p>
        </p:txBody>
      </p:sp>
      <p:pic>
        <p:nvPicPr>
          <p:cNvPr id="4" name="Content Placeholder 3" descr="images-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130" y="1690688"/>
            <a:ext cx="6315740" cy="3965833"/>
          </a:xfrm>
        </p:spPr>
      </p:pic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2938131" y="5817930"/>
            <a:ext cx="6315739" cy="82391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Required reading:</a:t>
            </a:r>
          </a:p>
          <a:p>
            <a:pPr marL="0" indent="0">
              <a:buNone/>
            </a:pPr>
            <a:r>
              <a:rPr lang="en-US" dirty="0"/>
              <a:t>O’Brien, Susie and </a:t>
            </a:r>
            <a:r>
              <a:rPr lang="en-US" dirty="0" err="1"/>
              <a:t>Imre</a:t>
            </a:r>
            <a:r>
              <a:rPr lang="en-US" dirty="0"/>
              <a:t> </a:t>
            </a:r>
            <a:r>
              <a:rPr lang="en-US" dirty="0" err="1"/>
              <a:t>Szeman</a:t>
            </a:r>
            <a:r>
              <a:rPr lang="en-US" dirty="0"/>
              <a:t>. (2018). “Chapter 2: The History of Popular Culture.”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54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QUESTIONS DOES THE CHAPTER EXPLORE?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How is contemporary popular culture different from what came before?</a:t>
            </a:r>
            <a:endParaRPr lang="en-GB" b="1" dirty="0"/>
          </a:p>
          <a:p>
            <a:pPr lvl="0"/>
            <a:r>
              <a:rPr lang="en-US" dirty="0"/>
              <a:t>What factors – </a:t>
            </a:r>
            <a:r>
              <a:rPr lang="en-US" dirty="0">
                <a:solidFill>
                  <a:srgbClr val="FFFF00"/>
                </a:solidFill>
              </a:rPr>
              <a:t>economic, social </a:t>
            </a:r>
            <a:r>
              <a:rPr lang="en-US" dirty="0"/>
              <a:t>and</a:t>
            </a:r>
            <a:r>
              <a:rPr lang="en-US" dirty="0">
                <a:solidFill>
                  <a:srgbClr val="FFFF00"/>
                </a:solidFill>
              </a:rPr>
              <a:t> political </a:t>
            </a:r>
            <a:r>
              <a:rPr lang="en-US" dirty="0"/>
              <a:t>contributed to the development of popular culture as we know it today?</a:t>
            </a:r>
            <a:endParaRPr lang="en-GB" b="1" dirty="0"/>
          </a:p>
          <a:p>
            <a:pPr lvl="0"/>
            <a:r>
              <a:rPr lang="en-US" dirty="0"/>
              <a:t>How is the development of popular culture tied to the broader history of the disappearance of public space?</a:t>
            </a:r>
            <a:endParaRPr lang="en-GB" b="1" dirty="0"/>
          </a:p>
          <a:p>
            <a:pPr lvl="0"/>
            <a:r>
              <a:rPr lang="en-US" dirty="0"/>
              <a:t>How are the relationships of</a:t>
            </a:r>
            <a:r>
              <a:rPr lang="en-US" dirty="0">
                <a:solidFill>
                  <a:srgbClr val="FFFF00"/>
                </a:solidFill>
              </a:rPr>
              <a:t> power </a:t>
            </a:r>
            <a:r>
              <a:rPr lang="en-US" dirty="0"/>
              <a:t>such as </a:t>
            </a:r>
            <a:r>
              <a:rPr lang="en-US" dirty="0">
                <a:solidFill>
                  <a:srgbClr val="FFFF00"/>
                </a:solidFill>
              </a:rPr>
              <a:t>class</a:t>
            </a:r>
            <a:r>
              <a:rPr lang="en-US" dirty="0"/>
              <a:t> and </a:t>
            </a:r>
            <a:r>
              <a:rPr lang="en-US" dirty="0">
                <a:solidFill>
                  <a:srgbClr val="FFFF00"/>
                </a:solidFill>
              </a:rPr>
              <a:t>gender</a:t>
            </a:r>
            <a:r>
              <a:rPr lang="en-US" dirty="0"/>
              <a:t> mediated through culture?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75939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INSTRUCTOR &amp; TA INFORMATION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Dr. ALIFA BANDALI</a:t>
            </a:r>
          </a:p>
          <a:p>
            <a:pPr>
              <a:buNone/>
            </a:pPr>
            <a:r>
              <a:rPr lang="en-US" dirty="0"/>
              <a:t>Office hours: Friday 2:30-3:30pm, or by appointment</a:t>
            </a:r>
          </a:p>
          <a:p>
            <a:pPr>
              <a:buNone/>
            </a:pPr>
            <a:r>
              <a:rPr lang="en-US" dirty="0"/>
              <a:t>Location: CCS 381</a:t>
            </a:r>
          </a:p>
          <a:p>
            <a:pPr>
              <a:buNone/>
            </a:pPr>
            <a:r>
              <a:rPr lang="en-US" dirty="0"/>
              <a:t>Email: </a:t>
            </a:r>
            <a:r>
              <a:rPr lang="en-US" dirty="0" err="1"/>
              <a:t>alifa.bandali@ubc.ca</a:t>
            </a:r>
            <a:endParaRPr lang="en-US" dirty="0"/>
          </a:p>
          <a:p>
            <a:pPr>
              <a:buNone/>
            </a:pPr>
            <a:r>
              <a:rPr lang="en-US" i="1" dirty="0"/>
              <a:t>Please indicate “CULT 100” in subject line and wait 48 hours to receive a response.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69026" y="1535113"/>
            <a:ext cx="4041775" cy="639763"/>
          </a:xfrm>
        </p:spPr>
        <p:txBody>
          <a:bodyPr/>
          <a:lstStyle/>
          <a:p>
            <a:r>
              <a:rPr lang="en-US" dirty="0"/>
              <a:t>TEACHNG ASSISTANT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21388" y="2420889"/>
            <a:ext cx="464661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Mehnaz</a:t>
            </a:r>
            <a:r>
              <a:rPr lang="en-US" sz="2400" dirty="0"/>
              <a:t> Tabassum</a:t>
            </a:r>
          </a:p>
          <a:p>
            <a:r>
              <a:rPr lang="en-US" sz="2400" dirty="0"/>
              <a:t>Office Hours: By appointment </a:t>
            </a:r>
          </a:p>
          <a:p>
            <a:r>
              <a:rPr lang="en-US" sz="2400" dirty="0"/>
              <a:t>Email: </a:t>
            </a:r>
            <a:r>
              <a:rPr lang="en-US" sz="2400" dirty="0" err="1"/>
              <a:t>mehnazt@mail.ubc.ca</a:t>
            </a:r>
            <a:endParaRPr lang="en-CA" u="sng" dirty="0"/>
          </a:p>
          <a:p>
            <a:endParaRPr lang="en-CA" u="sng" dirty="0"/>
          </a:p>
          <a:p>
            <a:r>
              <a:rPr lang="en-US" i="1" dirty="0"/>
              <a:t>Please indicate “CULT 100” in subject line and wait 48 hours to receive a response</a:t>
            </a:r>
            <a:endParaRPr lang="en-CA" u="sng" dirty="0"/>
          </a:p>
          <a:p>
            <a:endParaRPr lang="en-CA" sz="2400" u="sng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6474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INDUSTRIAL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Refers to a period in British history from approximately the mid-18</a:t>
            </a:r>
            <a:r>
              <a:rPr lang="en-US" baseline="30000" dirty="0"/>
              <a:t>th</a:t>
            </a:r>
            <a:r>
              <a:rPr lang="en-US" dirty="0"/>
              <a:t> to mid-19</a:t>
            </a:r>
            <a:r>
              <a:rPr lang="en-US" baseline="30000" dirty="0"/>
              <a:t>th</a:t>
            </a:r>
            <a:r>
              <a:rPr lang="en-US" dirty="0"/>
              <a:t> century with the rise of </a:t>
            </a:r>
            <a:r>
              <a:rPr lang="en-US" dirty="0">
                <a:solidFill>
                  <a:srgbClr val="FFFF00"/>
                </a:solidFill>
              </a:rPr>
              <a:t>capitalism</a:t>
            </a:r>
            <a:r>
              <a:rPr lang="en-US" dirty="0"/>
              <a:t> and </a:t>
            </a:r>
            <a:r>
              <a:rPr lang="en-US" dirty="0">
                <a:solidFill>
                  <a:srgbClr val="FFFF00"/>
                </a:solidFill>
              </a:rPr>
              <a:t>liberal democracy</a:t>
            </a:r>
          </a:p>
          <a:p>
            <a:r>
              <a:rPr lang="en-US" dirty="0"/>
              <a:t>Describes transition from </a:t>
            </a:r>
            <a:r>
              <a:rPr lang="en-US" dirty="0">
                <a:solidFill>
                  <a:srgbClr val="FFFF00"/>
                </a:solidFill>
              </a:rPr>
              <a:t>agricultural</a:t>
            </a:r>
            <a:r>
              <a:rPr lang="en-US" dirty="0"/>
              <a:t> life (farm work) to </a:t>
            </a:r>
            <a:r>
              <a:rPr lang="en-US" dirty="0">
                <a:solidFill>
                  <a:srgbClr val="FFFF00"/>
                </a:solidFill>
              </a:rPr>
              <a:t>mechanical</a:t>
            </a:r>
            <a:r>
              <a:rPr lang="en-US" dirty="0"/>
              <a:t> life (factory work)</a:t>
            </a:r>
          </a:p>
        </p:txBody>
      </p:sp>
      <p:pic>
        <p:nvPicPr>
          <p:cNvPr id="7" name="Content Placeholder 6" descr="images-2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8447" b="-284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909293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INDUSTRIAL REVOLUTION</a:t>
            </a:r>
          </a:p>
        </p:txBody>
      </p:sp>
      <p:pic>
        <p:nvPicPr>
          <p:cNvPr id="5" name="Content Placeholder 4" descr="images-1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159" b="-29159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During this period, the nature of people’s work (</a:t>
            </a:r>
            <a:r>
              <a:rPr lang="en-US" dirty="0" err="1">
                <a:solidFill>
                  <a:srgbClr val="FFFF00"/>
                </a:solidFill>
              </a:rPr>
              <a:t>labour</a:t>
            </a:r>
            <a:r>
              <a:rPr lang="en-US" dirty="0"/>
              <a:t>) changed significantly</a:t>
            </a:r>
          </a:p>
          <a:p>
            <a:r>
              <a:rPr lang="en-US" dirty="0"/>
              <a:t>Human </a:t>
            </a:r>
            <a:r>
              <a:rPr lang="en-US" dirty="0" err="1"/>
              <a:t>labour</a:t>
            </a:r>
            <a:r>
              <a:rPr lang="en-US" dirty="0"/>
              <a:t> became detached (</a:t>
            </a:r>
            <a:r>
              <a:rPr lang="en-US" dirty="0">
                <a:solidFill>
                  <a:srgbClr val="FFFF00"/>
                </a:solidFill>
              </a:rPr>
              <a:t>alienated</a:t>
            </a:r>
            <a:r>
              <a:rPr lang="en-US" dirty="0"/>
              <a:t>) from the larger process of production (</a:t>
            </a:r>
            <a:r>
              <a:rPr lang="en-US" dirty="0" err="1">
                <a:solidFill>
                  <a:srgbClr val="FFFF00"/>
                </a:solidFill>
              </a:rPr>
              <a:t>Fordism</a:t>
            </a:r>
            <a:r>
              <a:rPr lang="en-US" dirty="0"/>
              <a:t>)</a:t>
            </a:r>
          </a:p>
          <a:p>
            <a:r>
              <a:rPr lang="en-US" dirty="0"/>
              <a:t>Implementation of </a:t>
            </a:r>
            <a:r>
              <a:rPr lang="en-US" i="1" dirty="0">
                <a:solidFill>
                  <a:srgbClr val="FFFF00"/>
                </a:solidFill>
              </a:rPr>
              <a:t>master and servant laws</a:t>
            </a:r>
            <a:r>
              <a:rPr lang="en-US" dirty="0"/>
              <a:t> and </a:t>
            </a:r>
            <a:r>
              <a:rPr lang="en-US" i="1" dirty="0">
                <a:solidFill>
                  <a:srgbClr val="FFFF00"/>
                </a:solidFill>
              </a:rPr>
              <a:t>poor laws</a:t>
            </a:r>
          </a:p>
          <a:p>
            <a:r>
              <a:rPr lang="en-US" dirty="0"/>
              <a:t>See Charles Chaplin’s critique in </a:t>
            </a:r>
            <a:r>
              <a:rPr lang="en-US" i="1" dirty="0"/>
              <a:t>Modern Times </a:t>
            </a:r>
            <a:r>
              <a:rPr lang="en-US" dirty="0"/>
              <a:t>(1936):</a:t>
            </a:r>
          </a:p>
          <a:p>
            <a:pPr marL="0" indent="0" algn="ctr">
              <a:buNone/>
            </a:pPr>
            <a:r>
              <a:rPr lang="en-US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3"/>
              </a:rPr>
              <a:t>https://youtu.be/a-FbVF1x1_U</a:t>
            </a:r>
            <a:endParaRPr lang="en-US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441409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7DDF1-20E3-C84E-836B-CB9847A29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Modern Times </a:t>
            </a:r>
            <a:r>
              <a:rPr lang="en-US" dirty="0"/>
              <a:t>Clip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09411ED-1A0B-234C-9288-D364A153E7B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600200"/>
            <a:ext cx="5067300" cy="4525963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A9A806-FB32-EA48-A312-257B4DC6F58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QUESTIONS:</a:t>
            </a:r>
          </a:p>
          <a:p>
            <a:pPr marL="514350" indent="-514350">
              <a:buAutoNum type="arabicPeriod"/>
            </a:pPr>
            <a:r>
              <a:rPr lang="en-US" dirty="0"/>
              <a:t>What did you notice about Chaplin’s working environment?</a:t>
            </a:r>
          </a:p>
          <a:p>
            <a:pPr marL="514350" indent="-514350">
              <a:buAutoNum type="arabicPeriod"/>
            </a:pPr>
            <a:r>
              <a:rPr lang="en-US" dirty="0"/>
              <a:t>Is it highly regulated or controlled?</a:t>
            </a:r>
          </a:p>
          <a:p>
            <a:pPr marL="514350" indent="-514350">
              <a:buAutoNum type="arabicPeriod"/>
            </a:pPr>
            <a:r>
              <a:rPr lang="en-US" dirty="0"/>
              <a:t>What are some of the ways in which you saw workplace disciplinary tactics in use?</a:t>
            </a:r>
          </a:p>
        </p:txBody>
      </p:sp>
    </p:spTree>
    <p:extLst>
      <p:ext uri="{BB962C8B-B14F-4D97-AF65-F5344CB8AC3E}">
        <p14:creationId xmlns:p14="http://schemas.microsoft.com/office/powerpoint/2010/main" val="27092117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INDUSTRIAL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Working class </a:t>
            </a:r>
            <a:r>
              <a:rPr lang="en-US" dirty="0"/>
              <a:t>people struggled to define their lives on their own terms, which included </a:t>
            </a:r>
            <a:r>
              <a:rPr lang="en-US" dirty="0" err="1"/>
              <a:t>labour</a:t>
            </a:r>
            <a:r>
              <a:rPr lang="en-US" dirty="0"/>
              <a:t> and recreation</a:t>
            </a:r>
          </a:p>
          <a:p>
            <a:r>
              <a:rPr lang="en-US" dirty="0"/>
              <a:t>Created opportunities for </a:t>
            </a:r>
            <a:r>
              <a:rPr lang="en-US" i="1" dirty="0">
                <a:solidFill>
                  <a:srgbClr val="FFFF00"/>
                </a:solidFill>
              </a:rPr>
              <a:t>class mobility</a:t>
            </a:r>
          </a:p>
          <a:p>
            <a:r>
              <a:rPr lang="en-US" dirty="0"/>
              <a:t>Growth of a new </a:t>
            </a:r>
            <a:r>
              <a:rPr lang="en-US" dirty="0">
                <a:solidFill>
                  <a:srgbClr val="FFFF00"/>
                </a:solidFill>
              </a:rPr>
              <a:t>middle-class </a:t>
            </a:r>
            <a:r>
              <a:rPr lang="en-US" dirty="0"/>
              <a:t>population (with leisure time and disposable incomes)</a:t>
            </a:r>
          </a:p>
          <a:p>
            <a:endParaRPr lang="en-US" dirty="0"/>
          </a:p>
        </p:txBody>
      </p:sp>
      <p:pic>
        <p:nvPicPr>
          <p:cNvPr id="5" name="Content Placeholder 4" descr="images-3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808" b="-248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84920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INDUSTRIAL REVOLUTION</a:t>
            </a:r>
          </a:p>
        </p:txBody>
      </p:sp>
      <p:pic>
        <p:nvPicPr>
          <p:cNvPr id="5" name="Content Placeholder 4" descr="images-5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565" r="-9565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Created distinction between work and home spheres (i.e., </a:t>
            </a:r>
            <a:r>
              <a:rPr lang="en-US" dirty="0">
                <a:solidFill>
                  <a:srgbClr val="FFFF00"/>
                </a:solidFill>
              </a:rPr>
              <a:t>public vs. private</a:t>
            </a:r>
            <a:r>
              <a:rPr lang="en-US" dirty="0"/>
              <a:t>)</a:t>
            </a:r>
          </a:p>
          <a:p>
            <a:r>
              <a:rPr lang="en-US" dirty="0"/>
              <a:t>Promoted </a:t>
            </a:r>
            <a:r>
              <a:rPr lang="en-US" dirty="0">
                <a:solidFill>
                  <a:srgbClr val="FFFF00"/>
                </a:solidFill>
              </a:rPr>
              <a:t>middle-class values</a:t>
            </a:r>
            <a:r>
              <a:rPr lang="en-US" dirty="0"/>
              <a:t> and the significance of the </a:t>
            </a:r>
            <a:r>
              <a:rPr lang="en-US" dirty="0">
                <a:solidFill>
                  <a:srgbClr val="FFFF00"/>
                </a:solidFill>
              </a:rPr>
              <a:t>nuclear family</a:t>
            </a:r>
            <a:r>
              <a:rPr lang="en-US" dirty="0"/>
              <a:t>, moral discipline, and social conformity (</a:t>
            </a:r>
            <a:r>
              <a:rPr lang="en-US" dirty="0">
                <a:solidFill>
                  <a:srgbClr val="FFFF00"/>
                </a:solidFill>
              </a:rPr>
              <a:t>rational recreation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571001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ACTIVITY: Think, Pair, Share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Take </a:t>
            </a:r>
            <a:r>
              <a:rPr lang="en-US" dirty="0">
                <a:solidFill>
                  <a:srgbClr val="FFFF00"/>
                </a:solidFill>
              </a:rPr>
              <a:t>1 minute </a:t>
            </a:r>
            <a:r>
              <a:rPr lang="en-US" dirty="0"/>
              <a:t>to think about and write down the characteristics of a typical </a:t>
            </a:r>
            <a:r>
              <a:rPr lang="en-US" dirty="0">
                <a:solidFill>
                  <a:srgbClr val="FFFF00"/>
                </a:solidFill>
              </a:rPr>
              <a:t>nuclear family: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How many family members are there? 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Who are they?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Where do they live?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What are their occupations?</a:t>
            </a:r>
          </a:p>
          <a:p>
            <a:pPr marL="514350" indent="-457200"/>
            <a:r>
              <a:rPr lang="en-US" dirty="0">
                <a:solidFill>
                  <a:srgbClr val="FFFFFF"/>
                </a:solidFill>
              </a:rPr>
              <a:t>Find a partner and </a:t>
            </a:r>
            <a:r>
              <a:rPr lang="en-US" dirty="0">
                <a:solidFill>
                  <a:srgbClr val="FFFF00"/>
                </a:solidFill>
              </a:rPr>
              <a:t>share your answers</a:t>
            </a:r>
            <a:r>
              <a:rPr lang="en-US" dirty="0">
                <a:solidFill>
                  <a:srgbClr val="FFFFFF"/>
                </a:solidFill>
              </a:rPr>
              <a:t>. Discuss: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Is it still a common family structure? Is it still a desired family structure? Why or why not?</a:t>
            </a:r>
          </a:p>
          <a:p>
            <a:pPr lvl="1"/>
            <a:endParaRPr lang="en-US" dirty="0">
              <a:solidFill>
                <a:srgbClr val="FFFFFF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6330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INDUSTRIAL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Popular culture is a terrain of </a:t>
            </a:r>
            <a:r>
              <a:rPr lang="en-US" dirty="0">
                <a:solidFill>
                  <a:srgbClr val="FFFF00"/>
                </a:solidFill>
              </a:rPr>
              <a:t>class struggle </a:t>
            </a:r>
            <a:r>
              <a:rPr lang="en-US" dirty="0"/>
              <a:t>(e.g., pubs vs. evening classes, music halls vs. libraries, sporting papers vs. classic literature)</a:t>
            </a:r>
          </a:p>
          <a:p>
            <a:r>
              <a:rPr lang="en-US" dirty="0"/>
              <a:t>Popular culture becomes increasingly </a:t>
            </a:r>
            <a:r>
              <a:rPr lang="en-US" dirty="0">
                <a:solidFill>
                  <a:srgbClr val="FFFF00"/>
                </a:solidFill>
              </a:rPr>
              <a:t>commercialized </a:t>
            </a:r>
            <a:r>
              <a:rPr lang="en-US" dirty="0"/>
              <a:t>and escapist in nature</a:t>
            </a:r>
          </a:p>
          <a:p>
            <a:endParaRPr lang="en-US" dirty="0"/>
          </a:p>
        </p:txBody>
      </p:sp>
      <p:pic>
        <p:nvPicPr>
          <p:cNvPr id="5" name="Content Placeholder 4" descr="images-7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9907" b="-399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033466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CAPITALISM</a:t>
            </a:r>
          </a:p>
        </p:txBody>
      </p:sp>
      <p:pic>
        <p:nvPicPr>
          <p:cNvPr id="5" name="Content Placeholder 4" descr="images-4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785" b="-5785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Refers to the dominant </a:t>
            </a:r>
            <a:r>
              <a:rPr lang="en-US" dirty="0">
                <a:solidFill>
                  <a:srgbClr val="FFFF00"/>
                </a:solidFill>
              </a:rPr>
              <a:t>economic system </a:t>
            </a:r>
            <a:r>
              <a:rPr lang="en-US" dirty="0"/>
              <a:t>in the world today that has developed since the 15</a:t>
            </a:r>
            <a:r>
              <a:rPr lang="en-US" baseline="30000" dirty="0"/>
              <a:t>th</a:t>
            </a:r>
            <a:r>
              <a:rPr lang="en-US" dirty="0"/>
              <a:t> c. </a:t>
            </a:r>
          </a:p>
          <a:p>
            <a:r>
              <a:rPr lang="en-US" dirty="0"/>
              <a:t>Note: the current economic period is sometimes referred to as </a:t>
            </a:r>
            <a:r>
              <a:rPr lang="en-US" i="1" dirty="0">
                <a:solidFill>
                  <a:srgbClr val="FFFF00"/>
                </a:solidFill>
              </a:rPr>
              <a:t>advanced capitalism</a:t>
            </a:r>
          </a:p>
        </p:txBody>
      </p:sp>
    </p:spTree>
    <p:extLst>
      <p:ext uri="{BB962C8B-B14F-4D97-AF65-F5344CB8AC3E}">
        <p14:creationId xmlns:p14="http://schemas.microsoft.com/office/powerpoint/2010/main" val="39919562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CAPITALISM</a:t>
            </a:r>
          </a:p>
        </p:txBody>
      </p:sp>
      <p:pic>
        <p:nvPicPr>
          <p:cNvPr id="5" name="Content Placeholder 4" descr="images-8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808" b="-24808"/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capitalist economies, the means of creating, distributing and exchanging wealth lie mainly in the hands of </a:t>
            </a:r>
            <a:r>
              <a:rPr lang="en-US" dirty="0">
                <a:solidFill>
                  <a:srgbClr val="FFFF00"/>
                </a:solidFill>
              </a:rPr>
              <a:t>individuals</a:t>
            </a:r>
            <a:r>
              <a:rPr lang="en-US" dirty="0"/>
              <a:t> and </a:t>
            </a:r>
            <a:r>
              <a:rPr lang="en-US" dirty="0">
                <a:solidFill>
                  <a:srgbClr val="FFFF00"/>
                </a:solidFill>
              </a:rPr>
              <a:t>corporations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(not the  public or state)</a:t>
            </a:r>
          </a:p>
        </p:txBody>
      </p:sp>
    </p:spTree>
    <p:extLst>
      <p:ext uri="{BB962C8B-B14F-4D97-AF65-F5344CB8AC3E}">
        <p14:creationId xmlns:p14="http://schemas.microsoft.com/office/powerpoint/2010/main" val="19941909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CAPITALISM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main </a:t>
            </a:r>
            <a:r>
              <a:rPr lang="en-US" dirty="0">
                <a:solidFill>
                  <a:srgbClr val="FFFF00"/>
                </a:solidFill>
              </a:rPr>
              <a:t>goal</a:t>
            </a:r>
            <a:r>
              <a:rPr lang="en-US" dirty="0"/>
              <a:t> of individuals and corporations in capitalism is to </a:t>
            </a:r>
            <a:r>
              <a:rPr lang="en-US" dirty="0">
                <a:solidFill>
                  <a:srgbClr val="FFFF00"/>
                </a:solidFill>
              </a:rPr>
              <a:t>maximize wages or profit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FF00"/>
                </a:solidFill>
              </a:rPr>
              <a:t>value</a:t>
            </a:r>
            <a:r>
              <a:rPr lang="en-US" dirty="0"/>
              <a:t> of goods and human labour is </a:t>
            </a:r>
            <a:r>
              <a:rPr lang="en-US" i="1" dirty="0">
                <a:solidFill>
                  <a:srgbClr val="FFFF00"/>
                </a:solidFill>
              </a:rPr>
              <a:t>not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defined by </a:t>
            </a:r>
            <a:r>
              <a:rPr lang="en-US" dirty="0">
                <a:solidFill>
                  <a:srgbClr val="FFFF00"/>
                </a:solidFill>
              </a:rPr>
              <a:t>social usefulness</a:t>
            </a:r>
            <a:r>
              <a:rPr lang="en-US" dirty="0"/>
              <a:t> or significance but by how much they can be exchanged for</a:t>
            </a:r>
          </a:p>
        </p:txBody>
      </p:sp>
      <p:pic>
        <p:nvPicPr>
          <p:cNvPr id="5" name="Content Placeholder 4" descr="images-9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034" b="-1503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3772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SEPT 17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Reminders &amp; Announcements </a:t>
            </a:r>
            <a:endParaRPr lang="en-US" dirty="0">
              <a:sym typeface="Wingdings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Wingdings"/>
              </a:rPr>
              <a:t>Review: Kellner Reading and Critical Reading Practices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Popular Culture in Historical Context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Next Class: Producing Media Culture</a:t>
            </a:r>
          </a:p>
        </p:txBody>
      </p:sp>
    </p:spTree>
    <p:extLst>
      <p:ext uri="{BB962C8B-B14F-4D97-AF65-F5344CB8AC3E}">
        <p14:creationId xmlns:p14="http://schemas.microsoft.com/office/powerpoint/2010/main" val="13227251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CAPITALISM</a:t>
            </a:r>
          </a:p>
        </p:txBody>
      </p:sp>
      <p:pic>
        <p:nvPicPr>
          <p:cNvPr id="5" name="Content Placeholder 4" descr="images-10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986" b="-10986"/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Characterized by </a:t>
            </a:r>
            <a:r>
              <a:rPr lang="en-US" i="1" dirty="0">
                <a:solidFill>
                  <a:srgbClr val="FFFF00"/>
                </a:solidFill>
              </a:rPr>
              <a:t>individualism,</a:t>
            </a:r>
            <a:r>
              <a:rPr lang="en-US" dirty="0">
                <a:solidFill>
                  <a:srgbClr val="FFFF00"/>
                </a:solidFill>
              </a:rPr>
              <a:t> competition</a:t>
            </a:r>
            <a:r>
              <a:rPr lang="en-US" dirty="0"/>
              <a:t>, wage </a:t>
            </a:r>
            <a:r>
              <a:rPr lang="en-US" dirty="0" err="1"/>
              <a:t>labour</a:t>
            </a:r>
            <a:r>
              <a:rPr lang="en-US" dirty="0"/>
              <a:t>, and </a:t>
            </a:r>
            <a:r>
              <a:rPr lang="en-US" dirty="0">
                <a:solidFill>
                  <a:srgbClr val="FFFF00"/>
                </a:solidFill>
              </a:rPr>
              <a:t>profit</a:t>
            </a:r>
            <a:r>
              <a:rPr lang="en-US" dirty="0"/>
              <a:t>-making, or the imperative of economic growth, which are often considered positive and desirable aspects of </a:t>
            </a:r>
            <a:r>
              <a:rPr lang="en-US" dirty="0">
                <a:solidFill>
                  <a:srgbClr val="FFFF00"/>
                </a:solidFill>
              </a:rPr>
              <a:t>liberal democratic </a:t>
            </a:r>
            <a:r>
              <a:rPr lang="en-US" dirty="0"/>
              <a:t>societies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413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INDIVIDUALISM</a:t>
            </a:r>
          </a:p>
        </p:txBody>
      </p:sp>
      <p:pic>
        <p:nvPicPr>
          <p:cNvPr id="5" name="Content Placeholder 4" descr="images-2.jpe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6034" b="-603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FF00"/>
                </a:solidFill>
              </a:rPr>
              <a:t>doctrine</a:t>
            </a:r>
            <a:r>
              <a:rPr lang="en-US" dirty="0"/>
              <a:t> that the interests of the autonomous, unique </a:t>
            </a:r>
            <a:r>
              <a:rPr lang="en-US" dirty="0">
                <a:solidFill>
                  <a:srgbClr val="FFFF00"/>
                </a:solidFill>
              </a:rPr>
              <a:t>individual </a:t>
            </a:r>
            <a:r>
              <a:rPr lang="en-US" dirty="0"/>
              <a:t>(a single human being in a social group) should be </a:t>
            </a:r>
            <a:r>
              <a:rPr lang="en-US" dirty="0">
                <a:solidFill>
                  <a:srgbClr val="FFFF00"/>
                </a:solidFill>
              </a:rPr>
              <a:t>most important</a:t>
            </a:r>
          </a:p>
          <a:p>
            <a:r>
              <a:rPr lang="en-US" dirty="0"/>
              <a:t>A key aspect of </a:t>
            </a:r>
            <a:r>
              <a:rPr lang="en-US" i="1" dirty="0">
                <a:solidFill>
                  <a:srgbClr val="FFFF00"/>
                </a:solidFill>
              </a:rPr>
              <a:t>liberal democratic</a:t>
            </a:r>
            <a:r>
              <a:rPr lang="en-US" i="1" dirty="0"/>
              <a:t> </a:t>
            </a:r>
            <a:r>
              <a:rPr lang="en-US" dirty="0"/>
              <a:t>societies</a:t>
            </a:r>
          </a:p>
        </p:txBody>
      </p:sp>
    </p:spTree>
    <p:extLst>
      <p:ext uri="{BB962C8B-B14F-4D97-AF65-F5344CB8AC3E}">
        <p14:creationId xmlns:p14="http://schemas.microsoft.com/office/powerpoint/2010/main" val="18884060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LIBERALISM</a:t>
            </a:r>
          </a:p>
        </p:txBody>
      </p:sp>
      <p:pic>
        <p:nvPicPr>
          <p:cNvPr id="5" name="Content Placeholder 4" descr="images-3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01" r="-8501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18</a:t>
            </a:r>
            <a:r>
              <a:rPr lang="en-US" baseline="30000" dirty="0"/>
              <a:t>th</a:t>
            </a:r>
            <a:r>
              <a:rPr lang="en-US" dirty="0"/>
              <a:t> c. Euro-Western philosophy resting on ideas of </a:t>
            </a:r>
            <a:r>
              <a:rPr lang="en-US" dirty="0">
                <a:solidFill>
                  <a:srgbClr val="FFFF00"/>
                </a:solidFill>
              </a:rPr>
              <a:t>individual rights </a:t>
            </a:r>
            <a:r>
              <a:rPr lang="en-US" dirty="0"/>
              <a:t>and responsibilities to the </a:t>
            </a:r>
            <a:r>
              <a:rPr lang="en-US" dirty="0">
                <a:solidFill>
                  <a:srgbClr val="FFFF00"/>
                </a:solidFill>
              </a:rPr>
              <a:t>state</a:t>
            </a:r>
          </a:p>
          <a:p>
            <a:r>
              <a:rPr lang="en-US" dirty="0"/>
              <a:t>A belief that the state will provide </a:t>
            </a:r>
            <a:r>
              <a:rPr lang="en-US" dirty="0">
                <a:solidFill>
                  <a:srgbClr val="FFFF00"/>
                </a:solidFill>
              </a:rPr>
              <a:t>equality for all citizens</a:t>
            </a:r>
          </a:p>
        </p:txBody>
      </p:sp>
    </p:spTree>
    <p:extLst>
      <p:ext uri="{BB962C8B-B14F-4D97-AF65-F5344CB8AC3E}">
        <p14:creationId xmlns:p14="http://schemas.microsoft.com/office/powerpoint/2010/main" val="1333759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LIBERAL DEMOCRACY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Political philosophy that emphasizes political and civil </a:t>
            </a:r>
            <a:r>
              <a:rPr lang="en-US" dirty="0">
                <a:solidFill>
                  <a:srgbClr val="FFFF00"/>
                </a:solidFill>
              </a:rPr>
              <a:t>freedoms </a:t>
            </a:r>
            <a:r>
              <a:rPr lang="en-US" dirty="0"/>
              <a:t>based on notions of </a:t>
            </a:r>
            <a:r>
              <a:rPr lang="en-US" dirty="0">
                <a:solidFill>
                  <a:srgbClr val="FFFF00"/>
                </a:solidFill>
              </a:rPr>
              <a:t>individualism</a:t>
            </a:r>
          </a:p>
          <a:p>
            <a:r>
              <a:rPr lang="en-US" dirty="0"/>
              <a:t>The belief that, under a liberal state, all humans are equal and “free” to participate in the </a:t>
            </a:r>
            <a:r>
              <a:rPr lang="en-US" dirty="0">
                <a:solidFill>
                  <a:srgbClr val="FFFF00"/>
                </a:solidFill>
              </a:rPr>
              <a:t>public sphere </a:t>
            </a:r>
            <a:r>
              <a:rPr lang="en-US" dirty="0"/>
              <a:t>and </a:t>
            </a:r>
            <a:r>
              <a:rPr lang="en-US" dirty="0">
                <a:solidFill>
                  <a:srgbClr val="FFFF00"/>
                </a:solidFill>
              </a:rPr>
              <a:t>choose</a:t>
            </a:r>
            <a:r>
              <a:rPr lang="en-US" dirty="0"/>
              <a:t> their own destiny</a:t>
            </a:r>
          </a:p>
        </p:txBody>
      </p:sp>
      <p:pic>
        <p:nvPicPr>
          <p:cNvPr id="5" name="Content Placeholder 4" descr="images-1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839" r="-158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182141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LIBERALISM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Western political philosophy that holds </a:t>
            </a:r>
            <a:r>
              <a:rPr lang="en-US" dirty="0">
                <a:solidFill>
                  <a:srgbClr val="FFFF00"/>
                </a:solidFill>
              </a:rPr>
              <a:t>individualism</a:t>
            </a:r>
            <a:r>
              <a:rPr lang="en-US" dirty="0"/>
              <a:t> as the key to organizing the economy</a:t>
            </a:r>
          </a:p>
          <a:p>
            <a:r>
              <a:rPr lang="en-US" dirty="0"/>
              <a:t>Emphasizes </a:t>
            </a:r>
            <a:r>
              <a:rPr lang="en-US" dirty="0">
                <a:solidFill>
                  <a:srgbClr val="FFFF00"/>
                </a:solidFill>
              </a:rPr>
              <a:t>private property</a:t>
            </a:r>
            <a:r>
              <a:rPr lang="en-US" dirty="0"/>
              <a:t> rights, the role of </a:t>
            </a:r>
            <a:r>
              <a:rPr lang="en-US" dirty="0">
                <a:solidFill>
                  <a:srgbClr val="FFFF00"/>
                </a:solidFill>
              </a:rPr>
              <a:t>market</a:t>
            </a:r>
            <a:r>
              <a:rPr lang="en-US" dirty="0"/>
              <a:t> forces, and non-interference by the state or government</a:t>
            </a:r>
          </a:p>
        </p:txBody>
      </p:sp>
      <p:pic>
        <p:nvPicPr>
          <p:cNvPr id="5" name="Content Placeholder 4" descr="images-3.jpe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7046" r="-170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737490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CAPITALISM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Detractors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draw attention to how capitalism promotes a </a:t>
            </a:r>
            <a:r>
              <a:rPr lang="en-US" dirty="0">
                <a:solidFill>
                  <a:srgbClr val="FFFF00"/>
                </a:solidFill>
              </a:rPr>
              <a:t>growing gap between the rich and the poor </a:t>
            </a:r>
            <a:r>
              <a:rPr lang="en-US" dirty="0"/>
              <a:t>whereby poor people’s lives are organized to generate more wealth for those at the top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Proponents </a:t>
            </a:r>
            <a:r>
              <a:rPr lang="en-US" dirty="0"/>
              <a:t>think that the </a:t>
            </a:r>
            <a:r>
              <a:rPr lang="en-US" dirty="0">
                <a:solidFill>
                  <a:srgbClr val="FFFF00"/>
                </a:solidFill>
              </a:rPr>
              <a:t>economic laws </a:t>
            </a:r>
            <a:r>
              <a:rPr lang="en-US" dirty="0"/>
              <a:t>of supply and demand lead to optimal and </a:t>
            </a:r>
            <a:r>
              <a:rPr lang="en-US" dirty="0">
                <a:solidFill>
                  <a:srgbClr val="FFFF00"/>
                </a:solidFill>
              </a:rPr>
              <a:t>efficient</a:t>
            </a:r>
            <a:r>
              <a:rPr lang="en-US" dirty="0"/>
              <a:t> (fair?) distribution of goods and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7073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capitalism’s early stages, the </a:t>
            </a:r>
            <a:r>
              <a:rPr lang="en-US" dirty="0">
                <a:solidFill>
                  <a:srgbClr val="FFFF00"/>
                </a:solidFill>
              </a:rPr>
              <a:t>colonial exploitation </a:t>
            </a:r>
            <a:r>
              <a:rPr lang="en-US" dirty="0"/>
              <a:t>of land, resources, and non-European </a:t>
            </a:r>
            <a:r>
              <a:rPr lang="en-US" dirty="0">
                <a:solidFill>
                  <a:srgbClr val="FFFF00"/>
                </a:solidFill>
              </a:rPr>
              <a:t>slave </a:t>
            </a:r>
            <a:r>
              <a:rPr lang="en-US" dirty="0" err="1">
                <a:solidFill>
                  <a:srgbClr val="FFFF00"/>
                </a:solidFill>
              </a:rPr>
              <a:t>labour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made possible the massive </a:t>
            </a:r>
            <a:r>
              <a:rPr lang="en-US" dirty="0">
                <a:solidFill>
                  <a:srgbClr val="FFFF00"/>
                </a:solidFill>
              </a:rPr>
              <a:t>accumulation of wealth </a:t>
            </a:r>
            <a:r>
              <a:rPr lang="en-US" dirty="0"/>
              <a:t>enjoyed by a relatively small percentage of Europeans</a:t>
            </a:r>
          </a:p>
          <a:p>
            <a:endParaRPr lang="en-US" dirty="0"/>
          </a:p>
        </p:txBody>
      </p:sp>
      <p:pic>
        <p:nvPicPr>
          <p:cNvPr id="11" name="Content Placeholder 10" descr="images-25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521" b="-2152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243607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CAPITALISM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negative effects of capitalism include </a:t>
            </a:r>
            <a:r>
              <a:rPr lang="en-US" dirty="0">
                <a:solidFill>
                  <a:srgbClr val="FFFF00"/>
                </a:solidFill>
              </a:rPr>
              <a:t>social fragmentation</a:t>
            </a:r>
            <a:r>
              <a:rPr lang="en-US" dirty="0"/>
              <a:t>, unequal distribution of wealth, and the conversion of everything including </a:t>
            </a:r>
            <a:r>
              <a:rPr lang="en-US" dirty="0">
                <a:solidFill>
                  <a:srgbClr val="FFFF00"/>
                </a:solidFill>
              </a:rPr>
              <a:t>life</a:t>
            </a:r>
            <a:r>
              <a:rPr lang="en-US" dirty="0"/>
              <a:t> itself into something that can be </a:t>
            </a:r>
            <a:r>
              <a:rPr lang="en-US" dirty="0">
                <a:solidFill>
                  <a:srgbClr val="FFFF00"/>
                </a:solidFill>
              </a:rPr>
              <a:t>bought and sold</a:t>
            </a:r>
          </a:p>
        </p:txBody>
      </p:sp>
      <p:pic>
        <p:nvPicPr>
          <p:cNvPr id="5" name="Content Placeholder 4" descr="images-15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204" b="-3420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727869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CAPITALISM</a:t>
            </a:r>
          </a:p>
        </p:txBody>
      </p:sp>
      <p:pic>
        <p:nvPicPr>
          <p:cNvPr id="5" name="Content Placeholder 4" descr="images-14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9402" b="-39402"/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most brutal effects of capitalism including </a:t>
            </a:r>
            <a:r>
              <a:rPr lang="en-US" dirty="0">
                <a:solidFill>
                  <a:srgbClr val="FFFF00"/>
                </a:solidFill>
              </a:rPr>
              <a:t>slavery or forced labour</a:t>
            </a:r>
            <a:r>
              <a:rPr lang="en-US" dirty="0"/>
              <a:t> intensified during European </a:t>
            </a:r>
            <a:r>
              <a:rPr lang="en-US" dirty="0">
                <a:solidFill>
                  <a:srgbClr val="FFFF00"/>
                </a:solidFill>
              </a:rPr>
              <a:t>colonialism</a:t>
            </a:r>
            <a:r>
              <a:rPr lang="en-US" dirty="0"/>
              <a:t> (17-19</a:t>
            </a:r>
            <a:r>
              <a:rPr lang="en-US" baseline="30000" dirty="0"/>
              <a:t>th</a:t>
            </a:r>
            <a:r>
              <a:rPr lang="en-US" dirty="0"/>
              <a:t> c.) and the </a:t>
            </a:r>
            <a:r>
              <a:rPr lang="en-US" dirty="0">
                <a:solidFill>
                  <a:srgbClr val="FFFF00"/>
                </a:solidFill>
              </a:rPr>
              <a:t>Industrial Revolution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8036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CAPITALISM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FF00"/>
                </a:solidFill>
              </a:rPr>
              <a:t>common tendency </a:t>
            </a:r>
            <a:r>
              <a:rPr lang="en-US" dirty="0"/>
              <a:t>is to see </a:t>
            </a:r>
            <a:r>
              <a:rPr lang="en-US" dirty="0">
                <a:solidFill>
                  <a:srgbClr val="FFFF00"/>
                </a:solidFill>
              </a:rPr>
              <a:t>capitalism</a:t>
            </a:r>
            <a:r>
              <a:rPr lang="en-US" dirty="0"/>
              <a:t> as a natural, inevitable, and permanent organization of social and economic life</a:t>
            </a:r>
          </a:p>
          <a:p>
            <a:r>
              <a:rPr lang="en-US" dirty="0"/>
              <a:t>Capitalism is </a:t>
            </a:r>
            <a:r>
              <a:rPr lang="en-US" i="1" dirty="0">
                <a:solidFill>
                  <a:srgbClr val="FFFF00"/>
                </a:solidFill>
              </a:rPr>
              <a:t>not</a:t>
            </a:r>
            <a:r>
              <a:rPr lang="en-US" dirty="0"/>
              <a:t> the only economic system that has ever been in place</a:t>
            </a:r>
          </a:p>
          <a:p>
            <a:r>
              <a:rPr lang="en-US" dirty="0"/>
              <a:t>It is </a:t>
            </a:r>
            <a:r>
              <a:rPr lang="en-US" i="1" dirty="0">
                <a:solidFill>
                  <a:srgbClr val="FFFF00"/>
                </a:solidFill>
              </a:rPr>
              <a:t>not</a:t>
            </a:r>
            <a:r>
              <a:rPr lang="en-US" dirty="0"/>
              <a:t> likely to be the last way in which human beings organize their economies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15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F81CB-B5E7-8F40-AB24-2331F1EC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 &amp; ANNOUNCEMENTS </a:t>
            </a:r>
            <a:br>
              <a:rPr lang="en-US" dirty="0">
                <a:sym typeface="Wingdings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E2E0A-376F-DE41-A853-EA25CC6F6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6658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IDEOLOGY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process by which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values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and beliefs</a:t>
            </a:r>
            <a:r>
              <a:rPr lang="en-US" dirty="0"/>
              <a:t> in a society become naturalized and </a:t>
            </a:r>
            <a:r>
              <a:rPr lang="en-US" dirty="0">
                <a:solidFill>
                  <a:srgbClr val="FFFF00"/>
                </a:solidFill>
              </a:rPr>
              <a:t>common-sense</a:t>
            </a:r>
          </a:p>
          <a:p>
            <a:r>
              <a:rPr lang="en-US" dirty="0"/>
              <a:t>The social and political processes that work to </a:t>
            </a:r>
            <a:r>
              <a:rPr lang="en-US" dirty="0">
                <a:solidFill>
                  <a:srgbClr val="FFFF00"/>
                </a:solidFill>
              </a:rPr>
              <a:t>obscure history </a:t>
            </a:r>
            <a:r>
              <a:rPr lang="en-US" dirty="0"/>
              <a:t>and make everyday life seem natural, inevitable and </a:t>
            </a:r>
            <a:r>
              <a:rPr lang="en-US" dirty="0">
                <a:solidFill>
                  <a:srgbClr val="FFFFFF"/>
                </a:solidFill>
              </a:rPr>
              <a:t>unchangeable</a:t>
            </a:r>
          </a:p>
          <a:p>
            <a:r>
              <a:rPr lang="en-US" dirty="0"/>
              <a:t>Karl Marx used this concept to explain why </a:t>
            </a:r>
            <a:r>
              <a:rPr lang="en-US" dirty="0">
                <a:solidFill>
                  <a:srgbClr val="FFFF00"/>
                </a:solidFill>
              </a:rPr>
              <a:t>most people did not question </a:t>
            </a:r>
            <a:r>
              <a:rPr lang="en-US" dirty="0"/>
              <a:t>the workings of capitalism</a:t>
            </a:r>
          </a:p>
          <a:p>
            <a:endParaRPr lang="en-US" dirty="0"/>
          </a:p>
        </p:txBody>
      </p:sp>
      <p:pic>
        <p:nvPicPr>
          <p:cNvPr id="3" name="Content Placeholder 2" descr="images-21.jpe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193" b="-151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928419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Describes a </a:t>
            </a:r>
            <a:r>
              <a:rPr lang="en-US" dirty="0">
                <a:solidFill>
                  <a:srgbClr val="FFFF00"/>
                </a:solidFill>
              </a:rPr>
              <a:t>material relationship </a:t>
            </a:r>
            <a:r>
              <a:rPr lang="en-US" dirty="0"/>
              <a:t>to the wealth-generating structures of society i.e., class distinguishes </a:t>
            </a:r>
            <a:r>
              <a:rPr lang="en-US" dirty="0">
                <a:solidFill>
                  <a:srgbClr val="FFFF00"/>
                </a:solidFill>
              </a:rPr>
              <a:t>owners</a:t>
            </a:r>
            <a:r>
              <a:rPr lang="en-US" dirty="0"/>
              <a:t> from </a:t>
            </a:r>
            <a:r>
              <a:rPr lang="en-US" dirty="0" err="1">
                <a:solidFill>
                  <a:srgbClr val="FFFF00"/>
                </a:solidFill>
              </a:rPr>
              <a:t>labourers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/>
              <a:t>According to Marx, class greatly influences one’s </a:t>
            </a:r>
            <a:r>
              <a:rPr lang="en-US" dirty="0">
                <a:solidFill>
                  <a:srgbClr val="FFFF00"/>
                </a:solidFill>
              </a:rPr>
              <a:t>identity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social orientation</a:t>
            </a:r>
          </a:p>
        </p:txBody>
      </p:sp>
      <p:pic>
        <p:nvPicPr>
          <p:cNvPr id="5" name="Content Placeholder 4" descr="images-16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510" b="-3451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834876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CONSCIOUSNESS</a:t>
            </a:r>
          </a:p>
        </p:txBody>
      </p:sp>
      <p:pic>
        <p:nvPicPr>
          <p:cNvPr id="5" name="Content Placeholder 4" descr="class consciousness.jpe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19973" b="-19973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Recognition that the role of class greatly determines a person’s </a:t>
            </a:r>
            <a:r>
              <a:rPr lang="en-US" dirty="0">
                <a:solidFill>
                  <a:srgbClr val="FFFF00"/>
                </a:solidFill>
              </a:rPr>
              <a:t>social orientation </a:t>
            </a:r>
            <a:r>
              <a:rPr lang="en-US" dirty="0"/>
              <a:t>(i.e., interests, </a:t>
            </a:r>
            <a:r>
              <a:rPr lang="en-US" dirty="0" err="1"/>
              <a:t>behaviours</a:t>
            </a:r>
            <a:r>
              <a:rPr lang="en-US" dirty="0"/>
              <a:t>, attitudes)</a:t>
            </a:r>
          </a:p>
          <a:p>
            <a:r>
              <a:rPr lang="en-US" dirty="0"/>
              <a:t>To be </a:t>
            </a:r>
            <a:r>
              <a:rPr lang="en-US" dirty="0">
                <a:solidFill>
                  <a:srgbClr val="FFFF00"/>
                </a:solidFill>
              </a:rPr>
              <a:t>class conscious </a:t>
            </a:r>
            <a:r>
              <a:rPr lang="en-US" dirty="0"/>
              <a:t>is to be aware that capitalism is an </a:t>
            </a:r>
            <a:r>
              <a:rPr lang="en-US" dirty="0">
                <a:solidFill>
                  <a:srgbClr val="FFFF00"/>
                </a:solidFill>
              </a:rPr>
              <a:t>ideology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5304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WORKING-CLASS CONSCIOUSNESS</a:t>
            </a:r>
          </a:p>
        </p:txBody>
      </p:sp>
      <p:pic>
        <p:nvPicPr>
          <p:cNvPr id="5" name="Content Placeholder 4" descr="images-17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157" b="-2715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FF00"/>
                </a:solidFill>
              </a:rPr>
              <a:t>political awareness </a:t>
            </a:r>
            <a:r>
              <a:rPr lang="en-US" dirty="0"/>
              <a:t>that developed in the 19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c</a:t>
            </a:r>
            <a:r>
              <a:rPr lang="en-US" dirty="0"/>
              <a:t>. for </a:t>
            </a:r>
            <a:r>
              <a:rPr lang="en-US" dirty="0">
                <a:solidFill>
                  <a:srgbClr val="FFFF00"/>
                </a:solidFill>
              </a:rPr>
              <a:t>worker solidarity</a:t>
            </a:r>
            <a:r>
              <a:rPr lang="en-US" dirty="0"/>
              <a:t> and democratic rights (</a:t>
            </a:r>
            <a:r>
              <a:rPr lang="en-US" i="1" dirty="0">
                <a:solidFill>
                  <a:srgbClr val="FFFF00"/>
                </a:solidFill>
              </a:rPr>
              <a:t>collectivism</a:t>
            </a:r>
            <a:r>
              <a:rPr lang="en-US" dirty="0"/>
              <a:t>)</a:t>
            </a:r>
          </a:p>
          <a:p>
            <a:r>
              <a:rPr lang="en-US" dirty="0"/>
              <a:t>Expressed through distinct but </a:t>
            </a:r>
            <a:r>
              <a:rPr lang="en-US" dirty="0" err="1"/>
              <a:t>masculinist</a:t>
            </a:r>
            <a:r>
              <a:rPr lang="en-US" dirty="0"/>
              <a:t> cultural forms including sport, games, conversation, eating, drinking, songs, sketches, poetry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9180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MAIN POINTS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FF00"/>
                </a:solidFill>
              </a:rPr>
              <a:t>British Industrial Revolution </a:t>
            </a:r>
            <a:r>
              <a:rPr lang="en-US" dirty="0"/>
              <a:t>transformed practices of work and leisure, destroying old forms of culture and making new ones possible</a:t>
            </a:r>
          </a:p>
          <a:p>
            <a:r>
              <a:rPr lang="en-US" dirty="0"/>
              <a:t>Popular culture has been shaped by </a:t>
            </a:r>
            <a:r>
              <a:rPr lang="en-US" dirty="0">
                <a:solidFill>
                  <a:srgbClr val="FFFF00"/>
                </a:solidFill>
              </a:rPr>
              <a:t>working-class activism, </a:t>
            </a:r>
            <a:r>
              <a:rPr lang="en-US" dirty="0"/>
              <a:t>middle-class reform, and economic liberalism</a:t>
            </a:r>
          </a:p>
          <a:p>
            <a:r>
              <a:rPr lang="en-US" dirty="0"/>
              <a:t>Popular culture both reflects and shapes ongoing struggles about the </a:t>
            </a:r>
            <a:r>
              <a:rPr lang="en-US" dirty="0">
                <a:solidFill>
                  <a:srgbClr val="FFFF00"/>
                </a:solidFill>
              </a:rPr>
              <a:t>meaning of freedom </a:t>
            </a:r>
            <a:r>
              <a:rPr lang="en-US" dirty="0"/>
              <a:t>and democracy</a:t>
            </a:r>
          </a:p>
        </p:txBody>
      </p:sp>
    </p:spTree>
    <p:extLst>
      <p:ext uri="{BB962C8B-B14F-4D97-AF65-F5344CB8AC3E}">
        <p14:creationId xmlns:p14="http://schemas.microsoft.com/office/powerpoint/2010/main" val="19709693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CLASS: Thursday, </a:t>
            </a:r>
            <a:r>
              <a:rPr lang="en-US" b="1" dirty="0"/>
              <a:t>September 19</a:t>
            </a:r>
            <a:br>
              <a:rPr lang="en-US" dirty="0"/>
            </a:br>
            <a:r>
              <a:rPr lang="en-US" dirty="0"/>
              <a:t>Producing Media Culture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 </a:t>
            </a:r>
            <a:r>
              <a:rPr lang="en-US" dirty="0">
                <a:solidFill>
                  <a:srgbClr val="FFFF00"/>
                </a:solidFill>
              </a:rPr>
              <a:t>Chapter 4</a:t>
            </a:r>
            <a:r>
              <a:rPr lang="en-US" dirty="0"/>
              <a:t> in your textbook (we will read Chapter 3 in a couple of weeks)</a:t>
            </a:r>
          </a:p>
          <a:p>
            <a:r>
              <a:rPr lang="en-US" dirty="0"/>
              <a:t>Consider the following question:</a:t>
            </a:r>
          </a:p>
          <a:p>
            <a:pPr marL="0" indent="0">
              <a:buNone/>
            </a:pPr>
            <a:r>
              <a:rPr lang="en-US" dirty="0"/>
              <a:t>What is “</a:t>
            </a:r>
            <a:r>
              <a:rPr lang="en-US" dirty="0">
                <a:solidFill>
                  <a:srgbClr val="FFFF00"/>
                </a:solidFill>
              </a:rPr>
              <a:t>culture industry</a:t>
            </a:r>
            <a:r>
              <a:rPr lang="en-US" dirty="0"/>
              <a:t>”?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Content Placeholder 7" descr="back-to-school-animals-cat-asleep-on-homework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051" b="-340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03412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75122-3A61-AD42-AB8B-FBC7B4C7A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LEARNING HUB – Now Open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5C990-9C49-6D49-8F4E-1DA33A8C7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Website link: </a:t>
            </a:r>
            <a:r>
              <a:rPr lang="en-US" dirty="0">
                <a:hlinkClick r:id="rId2"/>
              </a:rPr>
              <a:t>https://students.ok.ubc.ca/academic-success/learning-hub/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B8FF04-777F-9342-998A-CAFDF453D4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3601" y="2488019"/>
            <a:ext cx="6164798" cy="4072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76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0829B-3605-C04C-B7AD-16EB1F50F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AND RECONCILIATION COMMITMENT CEREMONY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C4375-0AE9-2648-A0AA-C801822F8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Tuesday, September 24, 2019</a:t>
            </a:r>
          </a:p>
          <a:p>
            <a:pPr marL="0" indent="0">
              <a:buNone/>
            </a:pPr>
            <a:r>
              <a:rPr lang="en-US" dirty="0" err="1"/>
              <a:t>Hallisey</a:t>
            </a:r>
            <a:r>
              <a:rPr lang="en-US" dirty="0"/>
              <a:t> Atrium (EME building)</a:t>
            </a:r>
          </a:p>
          <a:p>
            <a:pPr marL="0" indent="0">
              <a:buNone/>
            </a:pPr>
            <a:r>
              <a:rPr lang="en-US" dirty="0"/>
              <a:t>3:30-5:30 pm </a:t>
            </a:r>
          </a:p>
          <a:p>
            <a:pPr marL="0" indent="0">
              <a:buNone/>
            </a:pPr>
            <a:r>
              <a:rPr lang="en-US" dirty="0"/>
              <a:t>*Will be live streamed as well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RSVP link: </a:t>
            </a:r>
            <a:r>
              <a:rPr lang="en-US" dirty="0">
                <a:hlinkClick r:id="rId2"/>
              </a:rPr>
              <a:t>https://ceremonies.ok.ubc.ca/rsvp-online/trc/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6637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REMINDER: STUDENT NAME 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those of you who are just joining us: </a:t>
            </a:r>
          </a:p>
          <a:p>
            <a:r>
              <a:rPr lang="en-US" dirty="0"/>
              <a:t>Please fold the sheet paper horizontally to create a name tag to display in front of you.</a:t>
            </a:r>
          </a:p>
          <a:p>
            <a:r>
              <a:rPr lang="en-US" dirty="0"/>
              <a:t>PRINT YOUR PREFERRED NAME IN LARGE BLOCK LETTERS on your name tag. You are welcome to indicate your preferred gender pronouns.</a:t>
            </a:r>
          </a:p>
          <a:p>
            <a:r>
              <a:rPr lang="en-US" dirty="0"/>
              <a:t>Please keep your name tag with you and display it during </a:t>
            </a:r>
            <a:r>
              <a:rPr lang="en-US" b="1" dirty="0"/>
              <a:t>every class </a:t>
            </a:r>
            <a:r>
              <a:rPr lang="en-US" dirty="0"/>
              <a:t>so that Dr. </a:t>
            </a:r>
            <a:r>
              <a:rPr lang="en-US" dirty="0" err="1"/>
              <a:t>Bandali</a:t>
            </a:r>
            <a:r>
              <a:rPr lang="en-US" dirty="0"/>
              <a:t> and your peers can learn your names. Thank you! </a:t>
            </a:r>
          </a:p>
        </p:txBody>
      </p:sp>
    </p:spTree>
    <p:extLst>
      <p:ext uri="{BB962C8B-B14F-4D97-AF65-F5344CB8AC3E}">
        <p14:creationId xmlns:p14="http://schemas.microsoft.com/office/powerpoint/2010/main" val="2800406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A93A1-D9F9-804E-8007-60CDD0E46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ym typeface="Wingdings"/>
              </a:rPr>
              <a:t>REVIEW: KELLNER READING AND CRITICAL READING PRACTICES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8B5EC-782A-4F4F-95E2-63C6F257E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580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CRITICAL READING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6. The main </a:t>
            </a:r>
            <a:r>
              <a:rPr lang="en-US" b="1" dirty="0">
                <a:solidFill>
                  <a:srgbClr val="FFFF00"/>
                </a:solidFill>
              </a:rPr>
              <a:t>assumption(s)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underlying the author’s thinking are…</a:t>
            </a:r>
          </a:p>
        </p:txBody>
      </p:sp>
    </p:spTree>
    <p:extLst>
      <p:ext uri="{BB962C8B-B14F-4D97-AF65-F5344CB8AC3E}">
        <p14:creationId xmlns:p14="http://schemas.microsoft.com/office/powerpoint/2010/main" val="410712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1778</Words>
  <Application>Microsoft Macintosh PowerPoint</Application>
  <PresentationFormat>Widescreen</PresentationFormat>
  <Paragraphs>163</Paragraphs>
  <Slides>45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Calibri Light</vt:lpstr>
      <vt:lpstr>Wingdings</vt:lpstr>
      <vt:lpstr>Office Theme</vt:lpstr>
      <vt:lpstr>CULT 100-001 Media &amp; Popular Cultures in Global Context</vt:lpstr>
      <vt:lpstr>INSTRUCTOR &amp; TA INFORMATION</vt:lpstr>
      <vt:lpstr>SEPT 17 OUTLINE</vt:lpstr>
      <vt:lpstr>REMINDERS &amp; ANNOUNCEMENTS  </vt:lpstr>
      <vt:lpstr>THE LEARNING HUB – Now Open</vt:lpstr>
      <vt:lpstr>TRUTH AND RECONCILIATION COMMITMENT CEREMONY</vt:lpstr>
      <vt:lpstr>REMINDER: STUDENT NAME CARDS</vt:lpstr>
      <vt:lpstr>REVIEW: KELLNER READING AND CRITICAL READING PRACTICES </vt:lpstr>
      <vt:lpstr>CRITICAL READING PRACTICES</vt:lpstr>
      <vt:lpstr>CRITICAL READING PRACTICES</vt:lpstr>
      <vt:lpstr>CRITICAL READING PRACTICES</vt:lpstr>
      <vt:lpstr>CRITICAL READING PRACTICES</vt:lpstr>
      <vt:lpstr>CRITICAL READING PRACTICES</vt:lpstr>
      <vt:lpstr>CRITICAL READING PRACTICES</vt:lpstr>
      <vt:lpstr>CRITICAL READING PRACTICES</vt:lpstr>
      <vt:lpstr>CRITICAL READING PRACTICES</vt:lpstr>
      <vt:lpstr>REVIEW: WHY STUDY POPULAR CULTURE?</vt:lpstr>
      <vt:lpstr>POPULAR CULTURE IN HISTORICAL CONTEXT</vt:lpstr>
      <vt:lpstr>WHAT QUESTIONS DOES THE CHAPTER EXPLORE?</vt:lpstr>
      <vt:lpstr>INDUSTRIAL REVOLUTION</vt:lpstr>
      <vt:lpstr>INDUSTRIAL REVOLUTION</vt:lpstr>
      <vt:lpstr>Modern Times Clip</vt:lpstr>
      <vt:lpstr>INDUSTRIAL REVOLUTION</vt:lpstr>
      <vt:lpstr>INDUSTRIAL REVOLUTION</vt:lpstr>
      <vt:lpstr>ACTIVITY: Think, Pair, Share</vt:lpstr>
      <vt:lpstr>INDUSTRIAL REVOLUTION</vt:lpstr>
      <vt:lpstr>CAPITALISM</vt:lpstr>
      <vt:lpstr>CAPITALISM</vt:lpstr>
      <vt:lpstr>CAPITALISM</vt:lpstr>
      <vt:lpstr>CAPITALISM</vt:lpstr>
      <vt:lpstr>INDIVIDUALISM</vt:lpstr>
      <vt:lpstr>LIBERALISM</vt:lpstr>
      <vt:lpstr>LIBERAL DEMOCRACY</vt:lpstr>
      <vt:lpstr>ECONOMIC LIBERALISM</vt:lpstr>
      <vt:lpstr>CAPITALISM</vt:lpstr>
      <vt:lpstr>CAPITALISM</vt:lpstr>
      <vt:lpstr>CAPITALISM</vt:lpstr>
      <vt:lpstr>CAPITALISM</vt:lpstr>
      <vt:lpstr>CAPITALISM</vt:lpstr>
      <vt:lpstr>IDEOLOGY</vt:lpstr>
      <vt:lpstr>CLASS</vt:lpstr>
      <vt:lpstr>CLASS CONSCIOUSNESS</vt:lpstr>
      <vt:lpstr>WORKING-CLASS CONSCIOUSNESS</vt:lpstr>
      <vt:lpstr>SUMMARY OF MAIN POINTS </vt:lpstr>
      <vt:lpstr>NEXT CLASS: Thursday, September 19 Producing Media Culture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READING PRACTICES</dc:title>
  <dc:creator>abanda01</dc:creator>
  <cp:lastModifiedBy>abanda01</cp:lastModifiedBy>
  <cp:revision>7</cp:revision>
  <dcterms:created xsi:type="dcterms:W3CDTF">2019-09-13T21:30:18Z</dcterms:created>
  <dcterms:modified xsi:type="dcterms:W3CDTF">2019-09-17T16:37:01Z</dcterms:modified>
</cp:coreProperties>
</file>