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794500" cy="99314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46">
          <p15:clr>
            <a:srgbClr val="A4A3A4"/>
          </p15:clr>
        </p15:guide>
        <p15:guide id="2" pos="285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CC00"/>
    <a:srgbClr val="99FF66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09"/>
  </p:normalViewPr>
  <p:slideViewPr>
    <p:cSldViewPr>
      <p:cViewPr varScale="1">
        <p:scale>
          <a:sx n="116" d="100"/>
          <a:sy n="116" d="100"/>
        </p:scale>
        <p:origin x="53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2" d="100"/>
          <a:sy n="42" d="100"/>
        </p:scale>
        <p:origin x="-1241" y="-93"/>
      </p:cViewPr>
      <p:guideLst>
        <p:guide orient="horz" pos="2346"/>
        <p:guide pos="285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4121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23" tIns="0" rIns="19223" bIns="0" numCol="1" anchor="t" anchorCtr="0" compatLnSpc="1">
            <a:prstTxWarp prst="textNoShape">
              <a:avLst/>
            </a:prstTxWarp>
          </a:bodyPr>
          <a:lstStyle>
            <a:lvl1pPr defTabSz="768934">
              <a:defRPr sz="1000" i="1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23" tIns="0" rIns="19223" bIns="0" numCol="1" anchor="t" anchorCtr="0" compatLnSpc="1">
            <a:prstTxWarp prst="textNoShape">
              <a:avLst/>
            </a:prstTxWarp>
          </a:bodyPr>
          <a:lstStyle>
            <a:lvl1pPr algn="r" defTabSz="768934">
              <a:defRPr sz="1000" i="1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2475"/>
            <a:ext cx="4946650" cy="37099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8050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3" tIns="46457" rIns="92913" bIns="464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610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23" tIns="0" rIns="19223" bIns="0" numCol="1" anchor="b" anchorCtr="0" compatLnSpc="1">
            <a:prstTxWarp prst="textNoShape">
              <a:avLst/>
            </a:prstTxWarp>
          </a:bodyPr>
          <a:lstStyle>
            <a:lvl1pPr defTabSz="768934">
              <a:defRPr sz="1000" i="1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610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23" tIns="0" rIns="19223" bIns="0" numCol="1" anchor="b" anchorCtr="0" compatLnSpc="1">
            <a:prstTxWarp prst="textNoShape">
              <a:avLst/>
            </a:prstTxWarp>
          </a:bodyPr>
          <a:lstStyle>
            <a:lvl1pPr algn="r" defTabSz="768934">
              <a:defRPr sz="1000" i="1" smtClean="0"/>
            </a:lvl1pPr>
          </a:lstStyle>
          <a:p>
            <a:pPr>
              <a:defRPr/>
            </a:pPr>
            <a:fld id="{F5DA2A15-D14A-4DF4-A3F4-93A32FB01FF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5319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68350"/>
            <a:fld id="{830B688F-054D-4A71-BC73-6CD1CA20A052}" type="slidenum">
              <a:rPr lang="en-AU"/>
              <a:pPr defTabSz="768350"/>
              <a:t>9</a:t>
            </a:fld>
            <a:endParaRPr lang="en-AU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152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45816E-7CA3-481A-A426-56325944796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649DA-0095-4E74-9474-AE34327FE27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8605C-B08D-4D92-86CB-45C02E072BB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9010-871E-4785-9E1E-28E05BE5D60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EA33-F2E4-43A4-AEE6-A2EC326FD1F1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1597-2B34-4C66-97DE-078D9738EF8D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59321-2B31-4F90-8BF4-5B89855369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71AA-F5EC-430B-91D5-04009D15124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0680-3BF5-4853-8538-6BF68F01A64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11CC-F2DC-40BF-8D47-0B1B922110B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BD090C-96E7-4785-8ECB-FCE9D336A090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8CAEEB2-8BB2-4F56-B881-5E2236F07B92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AU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Cash flow budgets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defRPr/>
            </a:pPr>
            <a:endParaRPr lang="en-AU" b="1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01000" cy="4648200"/>
          </a:xfrm>
          <a:noFill/>
        </p:spPr>
        <p:txBody>
          <a:bodyPr/>
          <a:lstStyle/>
          <a:p>
            <a:r>
              <a:rPr lang="en-AU">
                <a:latin typeface="Arial" charset="0"/>
              </a:rPr>
              <a:t>Estimate </a:t>
            </a:r>
            <a:r>
              <a:rPr lang="en-AU" b="1">
                <a:solidFill>
                  <a:srgbClr val="FF3300"/>
                </a:solidFill>
                <a:latin typeface="Arial" charset="0"/>
              </a:rPr>
              <a:t>sales</a:t>
            </a:r>
            <a:r>
              <a:rPr lang="en-AU">
                <a:latin typeface="Arial" charset="0"/>
              </a:rPr>
              <a:t> (yield x price)</a:t>
            </a:r>
          </a:p>
          <a:p>
            <a:r>
              <a:rPr lang="en-AU">
                <a:latin typeface="Arial" charset="0"/>
              </a:rPr>
              <a:t>Estimate </a:t>
            </a:r>
            <a:r>
              <a:rPr lang="en-AU">
                <a:solidFill>
                  <a:srgbClr val="FF3300"/>
                </a:solidFill>
                <a:latin typeface="Arial" charset="0"/>
              </a:rPr>
              <a:t>other income</a:t>
            </a:r>
            <a:endParaRPr lang="en-AU">
              <a:latin typeface="Arial" charset="0"/>
            </a:endParaRPr>
          </a:p>
          <a:p>
            <a:r>
              <a:rPr lang="en-AU">
                <a:latin typeface="Arial" charset="0"/>
              </a:rPr>
              <a:t>Estimate </a:t>
            </a:r>
            <a:r>
              <a:rPr lang="en-AU" b="1">
                <a:solidFill>
                  <a:srgbClr val="FF3300"/>
                </a:solidFill>
                <a:latin typeface="Arial" charset="0"/>
              </a:rPr>
              <a:t>expenditure</a:t>
            </a:r>
            <a:br>
              <a:rPr lang="en-AU">
                <a:latin typeface="Arial" charset="0"/>
              </a:rPr>
            </a:br>
            <a:r>
              <a:rPr lang="en-AU">
                <a:latin typeface="Arial" charset="0"/>
              </a:rPr>
              <a:t>	Crop</a:t>
            </a:r>
            <a:br>
              <a:rPr lang="en-AU">
                <a:latin typeface="Arial" charset="0"/>
              </a:rPr>
            </a:br>
            <a:r>
              <a:rPr lang="en-AU">
                <a:latin typeface="Arial" charset="0"/>
              </a:rPr>
              <a:t>	Stock</a:t>
            </a:r>
            <a:br>
              <a:rPr lang="en-AU">
                <a:latin typeface="Arial" charset="0"/>
              </a:rPr>
            </a:br>
            <a:r>
              <a:rPr lang="en-AU">
                <a:latin typeface="Arial" charset="0"/>
              </a:rPr>
              <a:t>	Other operating</a:t>
            </a:r>
            <a:br>
              <a:rPr lang="en-AU">
                <a:latin typeface="Arial" charset="0"/>
              </a:rPr>
            </a:br>
            <a:r>
              <a:rPr lang="en-AU">
                <a:latin typeface="Arial" charset="0"/>
              </a:rPr>
              <a:t>	Non-operating (interest)</a:t>
            </a:r>
            <a:br>
              <a:rPr lang="en-AU">
                <a:latin typeface="Arial" charset="0"/>
              </a:rPr>
            </a:br>
            <a:r>
              <a:rPr lang="en-AU">
                <a:latin typeface="Arial" charset="0"/>
              </a:rPr>
              <a:t>	Capital</a:t>
            </a:r>
            <a:br>
              <a:rPr lang="en-AU">
                <a:latin typeface="Arial" charset="0"/>
              </a:rPr>
            </a:br>
            <a:r>
              <a:rPr lang="en-AU">
                <a:latin typeface="Arial" charset="0"/>
              </a:rPr>
              <a:t>	Personal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AU">
                <a:latin typeface="Arial" charset="0"/>
              </a:rPr>
              <a:t>Preparing a cash flow budget: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AU">
                <a:latin typeface="Arial" charset="0"/>
              </a:rPr>
              <a:t>Project </a:t>
            </a:r>
            <a:r>
              <a:rPr lang="en-AU" b="1">
                <a:solidFill>
                  <a:srgbClr val="FF3300"/>
                </a:solidFill>
                <a:latin typeface="Arial" charset="0"/>
              </a:rPr>
              <a:t>timing</a:t>
            </a:r>
            <a:r>
              <a:rPr lang="en-AU">
                <a:latin typeface="Arial" charset="0"/>
              </a:rPr>
              <a:t> of receipts and expenditure</a:t>
            </a:r>
          </a:p>
          <a:p>
            <a:r>
              <a:rPr lang="en-AU">
                <a:latin typeface="Arial" charset="0"/>
              </a:rPr>
              <a:t>Determine </a:t>
            </a:r>
            <a:r>
              <a:rPr lang="en-AU" b="1">
                <a:solidFill>
                  <a:srgbClr val="FF3300"/>
                </a:solidFill>
                <a:latin typeface="Arial" charset="0"/>
              </a:rPr>
              <a:t>net cash flow</a:t>
            </a:r>
            <a:r>
              <a:rPr lang="en-AU">
                <a:latin typeface="Arial" charset="0"/>
              </a:rPr>
              <a:t> and cumulative net cash flow</a:t>
            </a:r>
          </a:p>
          <a:p>
            <a:r>
              <a:rPr lang="en-AU">
                <a:latin typeface="Arial" charset="0"/>
              </a:rPr>
              <a:t> Calculate </a:t>
            </a:r>
            <a:r>
              <a:rPr lang="en-AU" b="1">
                <a:solidFill>
                  <a:srgbClr val="FF3300"/>
                </a:solidFill>
                <a:latin typeface="Arial" charset="0"/>
              </a:rPr>
              <a:t>interest</a:t>
            </a:r>
            <a:r>
              <a:rPr lang="en-AU">
                <a:latin typeface="Arial" charset="0"/>
              </a:rPr>
              <a:t> on overdraft and cash flow after interest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AU">
                <a:latin typeface="Arial" charset="0"/>
              </a:rPr>
              <a:t>Preparing a cash flow budget: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686800" cy="5865813"/>
          </a:xfrm>
          <a:noFill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AU" dirty="0">
                <a:latin typeface="Arial" charset="0"/>
              </a:rPr>
              <a:t>1.  Examine the annual cash surplus.  Should it be unsatisfactory the following adjustments can be made:</a:t>
            </a:r>
          </a:p>
          <a:p>
            <a:pPr>
              <a:lnSpc>
                <a:spcPct val="90000"/>
              </a:lnSpc>
            </a:pPr>
            <a:r>
              <a:rPr lang="en-AU" dirty="0">
                <a:solidFill>
                  <a:srgbClr val="FF3300"/>
                </a:solidFill>
                <a:latin typeface="Arial" charset="0"/>
              </a:rPr>
              <a:t>sell more current assets (crops or livestock)</a:t>
            </a:r>
            <a:endParaRPr lang="en-AU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AU" dirty="0">
                <a:latin typeface="Arial" charset="0"/>
              </a:rPr>
              <a:t>finance capital expenditure with alternative credit or postpone.</a:t>
            </a:r>
          </a:p>
          <a:p>
            <a:pPr>
              <a:lnSpc>
                <a:spcPct val="90000"/>
              </a:lnSpc>
            </a:pPr>
            <a:r>
              <a:rPr lang="en-AU" dirty="0">
                <a:solidFill>
                  <a:srgbClr val="FF3300"/>
                </a:solidFill>
                <a:latin typeface="Arial" charset="0"/>
              </a:rPr>
              <a:t>convert short term debts to medium or long term debts</a:t>
            </a:r>
            <a:r>
              <a:rPr lang="en-AU" dirty="0">
                <a:latin typeface="Arial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AU" dirty="0">
                <a:latin typeface="Arial" charset="0"/>
              </a:rPr>
              <a:t>re-negotiate existing loan repayments</a:t>
            </a:r>
          </a:p>
          <a:p>
            <a:pPr>
              <a:lnSpc>
                <a:spcPct val="90000"/>
              </a:lnSpc>
            </a:pPr>
            <a:r>
              <a:rPr lang="en-AU" dirty="0">
                <a:latin typeface="Arial" charset="0"/>
              </a:rPr>
              <a:t>reduce non-farm expenditure or increase non-farm income</a:t>
            </a:r>
          </a:p>
          <a:p>
            <a:pPr>
              <a:lnSpc>
                <a:spcPct val="90000"/>
              </a:lnSpc>
            </a:pPr>
            <a:r>
              <a:rPr lang="en-AU" dirty="0">
                <a:solidFill>
                  <a:srgbClr val="FF3300"/>
                </a:solidFill>
                <a:latin typeface="Arial" charset="0"/>
              </a:rPr>
              <a:t>sell non-current (working or fixed) assets</a:t>
            </a:r>
            <a:r>
              <a:rPr lang="en-AU" dirty="0">
                <a:latin typeface="Arial" charset="0"/>
              </a:rPr>
              <a:t>.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077200" cy="914400"/>
          </a:xfrm>
          <a:noFill/>
        </p:spPr>
        <p:txBody>
          <a:bodyPr/>
          <a:lstStyle/>
          <a:p>
            <a:r>
              <a:rPr lang="en-AU">
                <a:latin typeface="Arial" charset="0"/>
              </a:rPr>
              <a:t>Analysing the cash flow budget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1054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AU" dirty="0">
                <a:latin typeface="Arial" charset="0"/>
              </a:rPr>
              <a:t>2.  Examine monthly surplus/deficits</a:t>
            </a:r>
          </a:p>
          <a:p>
            <a:pPr>
              <a:buFontTx/>
              <a:buNone/>
            </a:pPr>
            <a:r>
              <a:rPr lang="en-AU" dirty="0">
                <a:latin typeface="Arial" charset="0"/>
              </a:rPr>
              <a:t>	Months of peak debt are critical and must be compared with credit limits.  Adjustments may have to be made </a:t>
            </a:r>
            <a:r>
              <a:rPr lang="en-AU" dirty="0" err="1">
                <a:latin typeface="Arial" charset="0"/>
              </a:rPr>
              <a:t>eg</a:t>
            </a:r>
            <a:r>
              <a:rPr lang="en-AU" dirty="0">
                <a:latin typeface="Arial" charset="0"/>
              </a:rPr>
              <a:t>:</a:t>
            </a:r>
          </a:p>
          <a:p>
            <a:r>
              <a:rPr lang="en-AU" b="1" dirty="0">
                <a:solidFill>
                  <a:srgbClr val="FF3300"/>
                </a:solidFill>
                <a:latin typeface="Arial" charset="0"/>
              </a:rPr>
              <a:t>shift timing of some sales</a:t>
            </a:r>
            <a:endParaRPr lang="en-AU" dirty="0">
              <a:latin typeface="Arial" charset="0"/>
            </a:endParaRPr>
          </a:p>
          <a:p>
            <a:r>
              <a:rPr lang="en-AU" dirty="0">
                <a:latin typeface="Arial" charset="0"/>
              </a:rPr>
              <a:t>change timing of some expenditures</a:t>
            </a:r>
          </a:p>
          <a:p>
            <a:r>
              <a:rPr lang="en-AU" b="1" dirty="0">
                <a:solidFill>
                  <a:srgbClr val="FF3300"/>
                </a:solidFill>
                <a:latin typeface="Arial" charset="0"/>
              </a:rPr>
              <a:t>increase short term borrowing or organise alternative financing</a:t>
            </a:r>
            <a:r>
              <a:rPr lang="en-AU" dirty="0">
                <a:latin typeface="Arial" charset="0"/>
              </a:rPr>
              <a:t>.</a:t>
            </a:r>
          </a:p>
          <a:p>
            <a:r>
              <a:rPr lang="en-AU" dirty="0">
                <a:latin typeface="Arial" charset="0"/>
              </a:rPr>
              <a:t>re-negotiate timing of debt repayments.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77200" cy="990600"/>
          </a:xfrm>
          <a:noFill/>
        </p:spPr>
        <p:txBody>
          <a:bodyPr/>
          <a:lstStyle/>
          <a:p>
            <a:r>
              <a:rPr lang="en-AU">
                <a:latin typeface="Arial" charset="0"/>
              </a:rPr>
              <a:t>Analysing the cash flow budget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924800" cy="1143000"/>
          </a:xfrm>
          <a:noFill/>
        </p:spPr>
        <p:txBody>
          <a:bodyPr>
            <a:normAutofit fontScale="90000"/>
          </a:bodyPr>
          <a:lstStyle/>
          <a:p>
            <a:r>
              <a:rPr lang="en-AU" b="1">
                <a:latin typeface="Arial" charset="0"/>
              </a:rPr>
              <a:t>Cash flow budget revision and control</a:t>
            </a:r>
          </a:p>
        </p:txBody>
      </p:sp>
      <p:graphicFrame>
        <p:nvGraphicFramePr>
          <p:cNvPr id="1026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0054312"/>
              </p:ext>
            </p:extLst>
          </p:nvPr>
        </p:nvGraphicFramePr>
        <p:xfrm>
          <a:off x="899592" y="1700808"/>
          <a:ext cx="7239000" cy="454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Microsoft Drawing 1.01" r:id="rId3" imgW="3301920" imgH="2133360" progId="MSDraw.1.01">
                  <p:embed/>
                </p:oleObj>
              </mc:Choice>
              <mc:Fallback>
                <p:oleObj name="Microsoft Drawing 1.01" r:id="rId3" imgW="3301920" imgH="2133360" progId="MSDraw.1.01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700808"/>
                        <a:ext cx="7239000" cy="454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153400" cy="4114800"/>
          </a:xfrm>
          <a:noFill/>
        </p:spPr>
        <p:txBody>
          <a:bodyPr/>
          <a:lstStyle/>
          <a:p>
            <a:r>
              <a:rPr lang="en-AU" dirty="0">
                <a:latin typeface="Arial" charset="0"/>
              </a:rPr>
              <a:t>A budget once made is </a:t>
            </a:r>
            <a:r>
              <a:rPr lang="en-AU" b="1" dirty="0">
                <a:solidFill>
                  <a:srgbClr val="FF3300"/>
                </a:solidFill>
                <a:latin typeface="Arial" charset="0"/>
              </a:rPr>
              <a:t>not unalterable</a:t>
            </a:r>
            <a:r>
              <a:rPr lang="en-AU" dirty="0">
                <a:latin typeface="Arial" charset="0"/>
              </a:rPr>
              <a:t>, things rarely go as planned.  You must monitor performance to determine when and if changes are needed.</a:t>
            </a:r>
          </a:p>
          <a:p>
            <a:r>
              <a:rPr lang="en-AU" b="1" dirty="0">
                <a:solidFill>
                  <a:srgbClr val="FF3300"/>
                </a:solidFill>
                <a:latin typeface="Arial" charset="0"/>
              </a:rPr>
              <a:t>Comparing </a:t>
            </a:r>
            <a:r>
              <a:rPr lang="en-AU" dirty="0">
                <a:latin typeface="Arial" charset="0"/>
              </a:rPr>
              <a:t>actual with budget will do this and has the advantage of producing a cash flow statement at the same time</a:t>
            </a:r>
          </a:p>
          <a:p>
            <a:pPr>
              <a:buFontTx/>
              <a:buNone/>
            </a:pPr>
            <a:endParaRPr lang="en-AU" dirty="0">
              <a:solidFill>
                <a:srgbClr val="FF9933"/>
              </a:solidFill>
              <a:latin typeface="Arial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458200" cy="1143000"/>
          </a:xfrm>
          <a:noFill/>
        </p:spPr>
        <p:txBody>
          <a:bodyPr>
            <a:normAutofit fontScale="90000"/>
          </a:bodyPr>
          <a:lstStyle/>
          <a:p>
            <a:r>
              <a:rPr lang="en-AU" sz="3600">
                <a:latin typeface="Arial" charset="0"/>
              </a:rPr>
              <a:t>Cash flow budget revision and control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152400"/>
            <a:ext cx="8839200" cy="3657600"/>
          </a:xfrm>
          <a:noFill/>
        </p:spPr>
        <p:txBody>
          <a:bodyPr/>
          <a:lstStyle/>
          <a:p>
            <a:r>
              <a:rPr lang="en-AU">
                <a:latin typeface="Arial" charset="0"/>
              </a:rPr>
              <a:t>There is often a problem with the timing of receipts and payments differing slightly from budget.  This can be overcome by using </a:t>
            </a:r>
            <a:r>
              <a:rPr lang="en-AU" b="1">
                <a:solidFill>
                  <a:srgbClr val="FF3300"/>
                </a:solidFill>
                <a:latin typeface="Arial" charset="0"/>
              </a:rPr>
              <a:t>bi-monthly or quarterly</a:t>
            </a:r>
            <a:r>
              <a:rPr lang="en-AU">
                <a:latin typeface="Arial" charset="0"/>
              </a:rPr>
              <a:t> control sheets.</a:t>
            </a:r>
          </a:p>
          <a:p>
            <a:pPr>
              <a:buFontTx/>
              <a:buNone/>
            </a:pPr>
            <a:r>
              <a:rPr lang="en-AU">
                <a:latin typeface="Arial" charset="0"/>
              </a:rPr>
              <a:t>Quarterly Control Sheet:</a:t>
            </a:r>
          </a:p>
          <a:p>
            <a:r>
              <a:rPr lang="en-AU">
                <a:latin typeface="Arial" charset="0"/>
              </a:rPr>
              <a:t>The same basic form may be used with the headings altered.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4365104"/>
            <a:ext cx="8534400" cy="1447800"/>
          </a:xfrm>
          <a:noFill/>
        </p:spPr>
        <p:txBody>
          <a:bodyPr>
            <a:normAutofit fontScale="90000"/>
          </a:bodyPr>
          <a:lstStyle/>
          <a:p>
            <a:pPr algn="l"/>
            <a:r>
              <a:rPr lang="en-AU" sz="3200" dirty="0">
                <a:latin typeface="Arial" charset="0"/>
              </a:rPr>
              <a:t>It indicates if any items were under or over estimated.  Significant discrepancies require a </a:t>
            </a:r>
            <a:r>
              <a:rPr lang="en-AU" sz="3200" b="1" dirty="0">
                <a:solidFill>
                  <a:srgbClr val="FF3300"/>
                </a:solidFill>
                <a:latin typeface="Arial" charset="0"/>
              </a:rPr>
              <a:t>full revision</a:t>
            </a:r>
            <a:r>
              <a:rPr lang="en-AU" sz="3200" dirty="0">
                <a:latin typeface="Arial" charset="0"/>
              </a:rPr>
              <a:t> of the budget.</a:t>
            </a:r>
          </a:p>
        </p:txBody>
      </p:sp>
      <p:graphicFrame>
        <p:nvGraphicFramePr>
          <p:cNvPr id="2050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88433"/>
              </p:ext>
            </p:extLst>
          </p:nvPr>
        </p:nvGraphicFramePr>
        <p:xfrm>
          <a:off x="611560" y="3212976"/>
          <a:ext cx="8010525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Document" r:id="rId3" imgW="5994360" imgH="1039680" progId="Word.Document.6">
                  <p:embed/>
                </p:oleObj>
              </mc:Choice>
              <mc:Fallback>
                <p:oleObj name="Document" r:id="rId3" imgW="5994360" imgH="1039680" progId="Word.Document.6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212976"/>
                        <a:ext cx="8010525" cy="137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52600"/>
            <a:ext cx="8763000" cy="4953000"/>
          </a:xfrm>
          <a:noFill/>
        </p:spPr>
        <p:txBody>
          <a:bodyPr/>
          <a:lstStyle/>
          <a:p>
            <a:r>
              <a:rPr lang="en-AU">
                <a:latin typeface="Arial" charset="0"/>
              </a:rPr>
              <a:t>The aim of a cash flow budget is to predict the level and timing of peak debts and surpluses so that plans can be made.  As the year progresses you have more </a:t>
            </a:r>
            <a:r>
              <a:rPr lang="en-AU" b="1">
                <a:solidFill>
                  <a:srgbClr val="FF3300"/>
                </a:solidFill>
                <a:latin typeface="Arial" charset="0"/>
              </a:rPr>
              <a:t>information</a:t>
            </a:r>
            <a:r>
              <a:rPr lang="en-AU">
                <a:latin typeface="Arial" charset="0"/>
              </a:rPr>
              <a:t>, hence can make more accurate predictions.  Budget revisions should be every </a:t>
            </a:r>
            <a:r>
              <a:rPr lang="en-AU" b="1">
                <a:solidFill>
                  <a:srgbClr val="FF3300"/>
                </a:solidFill>
                <a:latin typeface="Arial" charset="0"/>
              </a:rPr>
              <a:t>three</a:t>
            </a:r>
            <a:r>
              <a:rPr lang="en-AU">
                <a:latin typeface="Arial" charset="0"/>
              </a:rPr>
              <a:t> months or more often in cases of liquidity crisis or wide fluctuations in income.  They may also be timed to occur after major operations such as pruning or harvest.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AU" u="sng">
                <a:latin typeface="Arial" charset="0"/>
              </a:rPr>
              <a:t>Budget Revision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981200"/>
            <a:ext cx="8990013" cy="41148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AU">
                <a:latin typeface="Arial" charset="0"/>
              </a:rPr>
              <a:t>These can be considered under:</a:t>
            </a:r>
          </a:p>
          <a:p>
            <a:r>
              <a:rPr lang="en-AU" b="1">
                <a:solidFill>
                  <a:srgbClr val="FF3300"/>
                </a:solidFill>
                <a:latin typeface="Arial" charset="0"/>
              </a:rPr>
              <a:t>Historic Cash Flows (Cash Flow Statement)</a:t>
            </a:r>
          </a:p>
          <a:p>
            <a:r>
              <a:rPr lang="en-AU" b="1">
                <a:solidFill>
                  <a:srgbClr val="FF3300"/>
                </a:solidFill>
                <a:latin typeface="Arial" charset="0"/>
              </a:rPr>
              <a:t>Budgeted Cash Flows</a:t>
            </a:r>
          </a:p>
          <a:p>
            <a:r>
              <a:rPr lang="en-AU" b="1">
                <a:solidFill>
                  <a:srgbClr val="FF3300"/>
                </a:solidFill>
                <a:latin typeface="Arial" charset="0"/>
              </a:rPr>
              <a:t>Cash Flow Control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AU">
                <a:latin typeface="Arial" charset="0"/>
              </a:rPr>
              <a:t>Cash and Cash Flow Budgets</a:t>
            </a:r>
          </a:p>
        </p:txBody>
      </p:sp>
      <p:pic>
        <p:nvPicPr>
          <p:cNvPr id="5124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7650" y="3176588"/>
            <a:ext cx="274637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AU" dirty="0">
                <a:latin typeface="Arial" charset="0"/>
              </a:rPr>
              <a:t>	A cash flow statement summarizes cash receipt and payments recorded in the cash book/journals.  It is a straight forward mechanical procedure.  Monthly totals for each item or class of receipt and payment are transferred to a prepared form.</a:t>
            </a:r>
          </a:p>
          <a:p>
            <a:pPr>
              <a:buFontTx/>
              <a:buNone/>
            </a:pPr>
            <a:endParaRPr lang="en-AU" dirty="0">
              <a:solidFill>
                <a:srgbClr val="FF9933"/>
              </a:solidFill>
              <a:latin typeface="Arial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AU" u="sng">
                <a:latin typeface="Arial" charset="0"/>
              </a:rPr>
              <a:t>Historic Cash Flows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AU">
                <a:latin typeface="Arial" charset="0"/>
              </a:rPr>
              <a:t>A cash flow statement is essential for the preparation of </a:t>
            </a:r>
            <a:r>
              <a:rPr lang="en-AU" b="1">
                <a:solidFill>
                  <a:srgbClr val="FF3300"/>
                </a:solidFill>
                <a:latin typeface="Arial" charset="0"/>
              </a:rPr>
              <a:t>budgeted</a:t>
            </a:r>
            <a:r>
              <a:rPr lang="en-AU">
                <a:latin typeface="Arial" charset="0"/>
              </a:rPr>
              <a:t> cash flows.</a:t>
            </a:r>
          </a:p>
          <a:p>
            <a:r>
              <a:rPr lang="en-AU">
                <a:latin typeface="Arial" charset="0"/>
              </a:rPr>
              <a:t>If the control procedures recommended later are followed it should be readily available.  The format and headings should match your cash flow budget.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AU" u="sng">
                <a:latin typeface="Arial" charset="0"/>
              </a:rPr>
              <a:t>Historic Cash Flows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AU">
                <a:latin typeface="Arial" charset="0"/>
              </a:rPr>
              <a:t>A cash flow budget is a financial plan which sets down when expected cash income will be received and when expenses will be paid.  Receipts minus payments will give the </a:t>
            </a:r>
            <a:r>
              <a:rPr lang="en-AU" b="1">
                <a:solidFill>
                  <a:srgbClr val="FF3300"/>
                </a:solidFill>
                <a:latin typeface="Arial" charset="0"/>
              </a:rPr>
              <a:t>cash surplus or deficit</a:t>
            </a:r>
            <a:r>
              <a:rPr lang="en-AU">
                <a:latin typeface="Arial" charset="0"/>
              </a:rPr>
              <a:t> for the period.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AU" u="sng">
                <a:latin typeface="Arial" charset="0"/>
              </a:rPr>
              <a:t>Cash Flow Budgets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AU">
                <a:latin typeface="Arial" charset="0"/>
              </a:rPr>
              <a:t>Receipts &amp; Payments may be set out:</a:t>
            </a:r>
          </a:p>
          <a:p>
            <a:r>
              <a:rPr lang="en-AU">
                <a:latin typeface="Arial" charset="0"/>
              </a:rPr>
              <a:t>monthly</a:t>
            </a:r>
          </a:p>
          <a:p>
            <a:r>
              <a:rPr lang="en-AU">
                <a:latin typeface="Arial" charset="0"/>
              </a:rPr>
              <a:t>two monthly</a:t>
            </a:r>
          </a:p>
          <a:p>
            <a:r>
              <a:rPr lang="en-AU">
                <a:latin typeface="Arial" charset="0"/>
              </a:rPr>
              <a:t>quarterly</a:t>
            </a:r>
          </a:p>
          <a:p>
            <a:r>
              <a:rPr lang="en-AU">
                <a:latin typeface="Arial" charset="0"/>
              </a:rPr>
              <a:t>or for any other period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AU" sz="4000" u="sng">
                <a:latin typeface="Arial" charset="0"/>
              </a:rPr>
              <a:t>Cash Flow Budgets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8839200" cy="5486400"/>
          </a:xfrm>
          <a:noFill/>
        </p:spPr>
        <p:txBody>
          <a:bodyPr/>
          <a:lstStyle/>
          <a:p>
            <a:pPr>
              <a:buFontTx/>
              <a:buChar char="1"/>
            </a:pPr>
            <a:r>
              <a:rPr lang="en-AU">
                <a:latin typeface="Arial" charset="0"/>
              </a:rPr>
              <a:t>Before it can be done a </a:t>
            </a:r>
            <a:r>
              <a:rPr lang="en-AU" b="1">
                <a:solidFill>
                  <a:srgbClr val="FF3300"/>
                </a:solidFill>
                <a:latin typeface="Arial" charset="0"/>
              </a:rPr>
              <a:t>whole farm plan</a:t>
            </a:r>
            <a:r>
              <a:rPr lang="en-AU">
                <a:latin typeface="Arial" charset="0"/>
              </a:rPr>
              <a:t> is necessary, so it expands the operator’s </a:t>
            </a:r>
            <a:r>
              <a:rPr lang="en-AU" b="1">
                <a:solidFill>
                  <a:srgbClr val="FF3300"/>
                </a:solidFill>
                <a:latin typeface="Arial" charset="0"/>
              </a:rPr>
              <a:t>knowledge</a:t>
            </a:r>
            <a:r>
              <a:rPr lang="en-AU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AU">
                <a:latin typeface="Arial" charset="0"/>
              </a:rPr>
              <a:t>of the business.</a:t>
            </a:r>
          </a:p>
          <a:p>
            <a:pPr>
              <a:buFontTx/>
              <a:buChar char="2"/>
            </a:pPr>
            <a:r>
              <a:rPr lang="en-AU">
                <a:latin typeface="Arial" charset="0"/>
              </a:rPr>
              <a:t>It </a:t>
            </a:r>
            <a:r>
              <a:rPr lang="en-AU" b="1">
                <a:solidFill>
                  <a:srgbClr val="FF3300"/>
                </a:solidFill>
                <a:latin typeface="Arial" charset="0"/>
              </a:rPr>
              <a:t>tests</a:t>
            </a:r>
            <a:r>
              <a:rPr lang="en-AU">
                <a:latin typeface="Arial" charset="0"/>
              </a:rPr>
              <a:t> the farm plan(s) to evaluate whether the cash income will meet expenses NB it does not test profitability.</a:t>
            </a:r>
          </a:p>
          <a:p>
            <a:pPr>
              <a:buFontTx/>
              <a:buChar char="3"/>
            </a:pPr>
            <a:r>
              <a:rPr lang="en-AU">
                <a:latin typeface="Arial" charset="0"/>
              </a:rPr>
              <a:t>If the timing of inflows and outflows are not compatible the budget indicates </a:t>
            </a:r>
            <a:r>
              <a:rPr lang="en-AU" b="1">
                <a:solidFill>
                  <a:srgbClr val="FF3300"/>
                </a:solidFill>
                <a:latin typeface="Arial" charset="0"/>
              </a:rPr>
              <a:t>loan requirements</a:t>
            </a:r>
            <a:r>
              <a:rPr lang="en-AU">
                <a:latin typeface="Arial" charset="0"/>
              </a:rPr>
              <a:t>.  Loan repayments can be allowed for.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143000"/>
          </a:xfrm>
          <a:noFill/>
        </p:spPr>
        <p:txBody>
          <a:bodyPr>
            <a:normAutofit fontScale="90000"/>
          </a:bodyPr>
          <a:lstStyle/>
          <a:p>
            <a:pPr algn="l"/>
            <a:r>
              <a:rPr lang="en-AU" sz="3600">
                <a:latin typeface="Arial" charset="0"/>
              </a:rPr>
              <a:t>Reasons for doing a cash flow budget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Tx/>
              <a:buChar char="4"/>
            </a:pPr>
            <a:r>
              <a:rPr lang="en-AU">
                <a:latin typeface="Arial" charset="0"/>
              </a:rPr>
              <a:t>Allows </a:t>
            </a:r>
            <a:r>
              <a:rPr lang="en-AU" b="1">
                <a:solidFill>
                  <a:srgbClr val="FF3300"/>
                </a:solidFill>
                <a:latin typeface="Arial" charset="0"/>
              </a:rPr>
              <a:t>control</a:t>
            </a:r>
            <a:r>
              <a:rPr lang="en-AU">
                <a:latin typeface="Arial" charset="0"/>
              </a:rPr>
              <a:t> (see later)</a:t>
            </a:r>
          </a:p>
          <a:p>
            <a:pPr>
              <a:buFontTx/>
              <a:buChar char="5"/>
            </a:pPr>
            <a:r>
              <a:rPr lang="en-AU">
                <a:latin typeface="Arial" charset="0"/>
              </a:rPr>
              <a:t>It is an indispensable aid in </a:t>
            </a:r>
            <a:r>
              <a:rPr lang="en-AU" b="1">
                <a:solidFill>
                  <a:srgbClr val="FF3300"/>
                </a:solidFill>
                <a:latin typeface="Arial" charset="0"/>
              </a:rPr>
              <a:t>communicating</a:t>
            </a:r>
            <a:r>
              <a:rPr lang="en-AU">
                <a:latin typeface="Arial" charset="0"/>
              </a:rPr>
              <a:t> needs to lending institutions.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001000" cy="1143000"/>
          </a:xfrm>
          <a:noFill/>
        </p:spPr>
        <p:txBody>
          <a:bodyPr>
            <a:normAutofit fontScale="90000"/>
          </a:bodyPr>
          <a:lstStyle/>
          <a:p>
            <a:r>
              <a:rPr lang="en-AU" sz="3600">
                <a:latin typeface="Arial" charset="0"/>
              </a:rPr>
              <a:t>Reasons for doing a cash flow budget:</a:t>
            </a:r>
          </a:p>
        </p:txBody>
      </p:sp>
      <p:pic>
        <p:nvPicPr>
          <p:cNvPr id="11268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3775075"/>
            <a:ext cx="2801937" cy="280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534400" cy="4876800"/>
          </a:xfrm>
          <a:noFill/>
        </p:spPr>
        <p:txBody>
          <a:bodyPr/>
          <a:lstStyle/>
          <a:p>
            <a:pPr>
              <a:buFontTx/>
              <a:buChar char="1"/>
            </a:pPr>
            <a:r>
              <a:rPr lang="en-AU" dirty="0">
                <a:latin typeface="Arial" charset="0"/>
              </a:rPr>
              <a:t>Construct a whole farm plan.  This includes crop and/or livestock production plans.</a:t>
            </a:r>
          </a:p>
          <a:p>
            <a:pPr>
              <a:buFontTx/>
              <a:buChar char="2"/>
            </a:pPr>
            <a:r>
              <a:rPr lang="en-AU" dirty="0">
                <a:latin typeface="Arial" charset="0"/>
              </a:rPr>
              <a:t>Take an </a:t>
            </a:r>
            <a:r>
              <a:rPr lang="en-AU" b="1" dirty="0">
                <a:solidFill>
                  <a:srgbClr val="FF3300"/>
                </a:solidFill>
                <a:latin typeface="Arial" charset="0"/>
              </a:rPr>
              <a:t>inventory</a:t>
            </a:r>
            <a:r>
              <a:rPr lang="en-AU" dirty="0">
                <a:latin typeface="Arial" charset="0"/>
              </a:rPr>
              <a:t> of resources and products on hand -</a:t>
            </a:r>
            <a:br>
              <a:rPr lang="en-AU" dirty="0">
                <a:latin typeface="Arial" charset="0"/>
              </a:rPr>
            </a:br>
            <a:r>
              <a:rPr lang="en-AU" dirty="0">
                <a:latin typeface="Arial" charset="0"/>
              </a:rPr>
              <a:t>	gives	inputs on hand</a:t>
            </a:r>
            <a:br>
              <a:rPr lang="en-AU" dirty="0">
                <a:latin typeface="Arial" charset="0"/>
              </a:rPr>
            </a:br>
            <a:r>
              <a:rPr lang="en-AU" dirty="0">
                <a:latin typeface="Arial" charset="0"/>
              </a:rPr>
              <a:t>	livestock on hand</a:t>
            </a:r>
            <a:br>
              <a:rPr lang="en-AU" dirty="0">
                <a:latin typeface="Arial" charset="0"/>
              </a:rPr>
            </a:br>
            <a:r>
              <a:rPr lang="en-AU" dirty="0">
                <a:latin typeface="Arial" charset="0"/>
              </a:rPr>
              <a:t>	volume of crops/products stored</a:t>
            </a:r>
          </a:p>
          <a:p>
            <a:pPr>
              <a:buFontTx/>
              <a:buChar char="3"/>
            </a:pPr>
            <a:r>
              <a:rPr lang="en-AU" dirty="0">
                <a:latin typeface="Arial" charset="0"/>
              </a:rPr>
              <a:t>Estimate </a:t>
            </a:r>
            <a:r>
              <a:rPr lang="en-AU" b="1" dirty="0">
                <a:solidFill>
                  <a:srgbClr val="FF3300"/>
                </a:solidFill>
                <a:latin typeface="Arial" charset="0"/>
              </a:rPr>
              <a:t>production</a:t>
            </a:r>
            <a:r>
              <a:rPr lang="en-AU" dirty="0">
                <a:latin typeface="Arial" charset="0"/>
              </a:rPr>
              <a:t> requirements</a:t>
            </a:r>
          </a:p>
          <a:p>
            <a:pPr>
              <a:buFontTx/>
              <a:buChar char="4"/>
            </a:pPr>
            <a:r>
              <a:rPr lang="en-AU" dirty="0">
                <a:latin typeface="Arial" charset="0"/>
              </a:rPr>
              <a:t>Estimate </a:t>
            </a:r>
            <a:r>
              <a:rPr lang="en-AU" b="1" dirty="0">
                <a:solidFill>
                  <a:srgbClr val="FF3300"/>
                </a:solidFill>
                <a:latin typeface="Arial" charset="0"/>
              </a:rPr>
              <a:t>yields</a:t>
            </a:r>
            <a:r>
              <a:rPr lang="en-AU" dirty="0">
                <a:latin typeface="Arial" charset="0"/>
              </a:rPr>
              <a:t> (crop or livestock)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AU">
                <a:latin typeface="Arial" charset="0"/>
              </a:rPr>
              <a:t>Preparing a cash flow budget: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353</TotalTime>
  <Words>755</Words>
  <Application>Microsoft Macintosh PowerPoint</Application>
  <PresentationFormat>全屏显示(4:3)</PresentationFormat>
  <Paragraphs>65</Paragraphs>
  <Slides>17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Arial</vt:lpstr>
      <vt:lpstr>Lucida Sans Unicode</vt:lpstr>
      <vt:lpstr>Times New Roman</vt:lpstr>
      <vt:lpstr>Verdana</vt:lpstr>
      <vt:lpstr>Wingdings 2</vt:lpstr>
      <vt:lpstr>Wingdings 3</vt:lpstr>
      <vt:lpstr>Concourse</vt:lpstr>
      <vt:lpstr>Microsoft Drawing 1.01</vt:lpstr>
      <vt:lpstr>Document</vt:lpstr>
      <vt:lpstr>Cash flow budgets</vt:lpstr>
      <vt:lpstr>Cash and Cash Flow Budgets</vt:lpstr>
      <vt:lpstr>Historic Cash Flows</vt:lpstr>
      <vt:lpstr>Historic Cash Flows</vt:lpstr>
      <vt:lpstr>Cash Flow Budgets</vt:lpstr>
      <vt:lpstr>Cash Flow Budgets</vt:lpstr>
      <vt:lpstr>Reasons for doing a cash flow budget</vt:lpstr>
      <vt:lpstr>Reasons for doing a cash flow budget:</vt:lpstr>
      <vt:lpstr>Preparing a cash flow budget:</vt:lpstr>
      <vt:lpstr>Preparing a cash flow budget:</vt:lpstr>
      <vt:lpstr>Preparing a cash flow budget:</vt:lpstr>
      <vt:lpstr>Analysing the cash flow budget</vt:lpstr>
      <vt:lpstr>Analysing the cash flow budget</vt:lpstr>
      <vt:lpstr>Cash flow budget revision and control</vt:lpstr>
      <vt:lpstr>Cash flow budget revision and control</vt:lpstr>
      <vt:lpstr>It indicates if any items were under or over estimated.  Significant discrepancies require a full revision of the budget.</vt:lpstr>
      <vt:lpstr>Budget Revision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Whole Farm Budgeting</dc:title>
  <dc:creator>Office</dc:creator>
  <cp:lastModifiedBy>Youyou Stark Yao</cp:lastModifiedBy>
  <cp:revision>15</cp:revision>
  <dcterms:created xsi:type="dcterms:W3CDTF">2000-08-24T01:00:12Z</dcterms:created>
  <dcterms:modified xsi:type="dcterms:W3CDTF">2019-10-23T04:11:43Z</dcterms:modified>
</cp:coreProperties>
</file>