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7" r:id="rId1"/>
  </p:sldMasterIdLst>
  <p:notesMasterIdLst>
    <p:notesMasterId r:id="rId47"/>
  </p:notesMasterIdLst>
  <p:handoutMasterIdLst>
    <p:handoutMasterId r:id="rId48"/>
  </p:handoutMasterIdLst>
  <p:sldIdLst>
    <p:sldId id="1152" r:id="rId2"/>
    <p:sldId id="1341" r:id="rId3"/>
    <p:sldId id="1344" r:id="rId4"/>
    <p:sldId id="1345" r:id="rId5"/>
    <p:sldId id="1346" r:id="rId6"/>
    <p:sldId id="1347" r:id="rId7"/>
    <p:sldId id="1348" r:id="rId8"/>
    <p:sldId id="1349" r:id="rId9"/>
    <p:sldId id="1350" r:id="rId10"/>
    <p:sldId id="1342" r:id="rId11"/>
    <p:sldId id="1297" r:id="rId12"/>
    <p:sldId id="1298" r:id="rId13"/>
    <p:sldId id="1299" r:id="rId14"/>
    <p:sldId id="1358" r:id="rId15"/>
    <p:sldId id="1355" r:id="rId16"/>
    <p:sldId id="1357" r:id="rId17"/>
    <p:sldId id="1333" r:id="rId18"/>
    <p:sldId id="1301" r:id="rId19"/>
    <p:sldId id="1302" r:id="rId20"/>
    <p:sldId id="1303" r:id="rId21"/>
    <p:sldId id="1304" r:id="rId22"/>
    <p:sldId id="1305" r:id="rId23"/>
    <p:sldId id="1306" r:id="rId24"/>
    <p:sldId id="1307" r:id="rId25"/>
    <p:sldId id="1308" r:id="rId26"/>
    <p:sldId id="1359" r:id="rId27"/>
    <p:sldId id="1309" r:id="rId28"/>
    <p:sldId id="1315" r:id="rId29"/>
    <p:sldId id="1340" r:id="rId30"/>
    <p:sldId id="1316" r:id="rId31"/>
    <p:sldId id="1317" r:id="rId32"/>
    <p:sldId id="1318" r:id="rId33"/>
    <p:sldId id="1354" r:id="rId34"/>
    <p:sldId id="1352" r:id="rId35"/>
    <p:sldId id="1353" r:id="rId36"/>
    <p:sldId id="1360" r:id="rId37"/>
    <p:sldId id="1361" r:id="rId38"/>
    <p:sldId id="1334" r:id="rId39"/>
    <p:sldId id="1320" r:id="rId40"/>
    <p:sldId id="1321" r:id="rId41"/>
    <p:sldId id="1322" r:id="rId42"/>
    <p:sldId id="1323" r:id="rId43"/>
    <p:sldId id="1325" r:id="rId44"/>
    <p:sldId id="1326" r:id="rId45"/>
    <p:sldId id="1332" r:id="rId46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74" autoAdjust="0"/>
    <p:restoredTop sz="88912" autoAdjust="0"/>
  </p:normalViewPr>
  <p:slideViewPr>
    <p:cSldViewPr>
      <p:cViewPr varScale="1">
        <p:scale>
          <a:sx n="113" d="100"/>
          <a:sy n="113" d="100"/>
        </p:scale>
        <p:origin x="10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e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7.wmf"/><Relationship Id="rId4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5300"/>
          </a:xfrm>
          <a:prstGeom prst="rect">
            <a:avLst/>
          </a:prstGeom>
        </p:spPr>
        <p:txBody>
          <a:bodyPr vert="horz" wrap="square" lIns="91712" tIns="45856" rIns="91712" bIns="4585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5300"/>
          </a:xfrm>
          <a:prstGeom prst="rect">
            <a:avLst/>
          </a:prstGeom>
        </p:spPr>
        <p:txBody>
          <a:bodyPr vert="horz" wrap="square" lIns="91712" tIns="45856" rIns="91712" bIns="4585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8A76F0-4D7F-4496-9641-C1DE722E3891}" type="datetimeFigureOut">
              <a:rPr lang="en-US"/>
              <a:pPr/>
              <a:t>10/15/19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5300"/>
          </a:xfrm>
          <a:prstGeom prst="rect">
            <a:avLst/>
          </a:prstGeom>
        </p:spPr>
        <p:txBody>
          <a:bodyPr vert="horz" wrap="square" lIns="91712" tIns="45856" rIns="91712" bIns="4585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663" y="9429750"/>
            <a:ext cx="2890837" cy="495300"/>
          </a:xfrm>
          <a:prstGeom prst="rect">
            <a:avLst/>
          </a:prstGeom>
        </p:spPr>
        <p:txBody>
          <a:bodyPr vert="horz" wrap="square" lIns="91712" tIns="45856" rIns="91712" bIns="4585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78A6EE-34A1-40FC-B50D-B7DEEA5BA637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97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5300"/>
          </a:xfrm>
          <a:prstGeom prst="rect">
            <a:avLst/>
          </a:prstGeom>
        </p:spPr>
        <p:txBody>
          <a:bodyPr vert="horz" wrap="square" lIns="91712" tIns="45856" rIns="91712" bIns="4585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5300"/>
          </a:xfrm>
          <a:prstGeom prst="rect">
            <a:avLst/>
          </a:prstGeom>
        </p:spPr>
        <p:txBody>
          <a:bodyPr vert="horz" wrap="square" lIns="91712" tIns="45856" rIns="91712" bIns="4585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2C79A8-043A-447D-B862-AA05C517CC6D}" type="datetimeFigureOut">
              <a:rPr lang="en-US"/>
              <a:pPr/>
              <a:t>10/15/19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2" tIns="45856" rIns="91712" bIns="45856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1712" tIns="45856" rIns="91712" bIns="4585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5300"/>
          </a:xfrm>
          <a:prstGeom prst="rect">
            <a:avLst/>
          </a:prstGeom>
        </p:spPr>
        <p:txBody>
          <a:bodyPr vert="horz" wrap="square" lIns="91712" tIns="45856" rIns="91712" bIns="4585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5300"/>
          </a:xfrm>
          <a:prstGeom prst="rect">
            <a:avLst/>
          </a:prstGeom>
        </p:spPr>
        <p:txBody>
          <a:bodyPr vert="horz" wrap="square" lIns="91712" tIns="45856" rIns="91712" bIns="4585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789C6E-322A-4C1A-8397-3B3719B9D793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8555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F99C1C-9DC2-4ADD-968C-F19C25472BF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5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F99C1C-9DC2-4ADD-968C-F19C25472BF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5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Red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 Template background file_R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5" y="0"/>
            <a:ext cx="4556125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457848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66518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hite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71827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 marL="742950" indent="-285750">
              <a:lnSpc>
                <a:spcPct val="90000"/>
              </a:lnSpc>
              <a:buFont typeface="Lucida Grande"/>
              <a:buChar char="–"/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018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60309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60488"/>
            <a:ext cx="4038600" cy="41303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47355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360488"/>
            <a:ext cx="4038600" cy="4130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301554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57200" y="1360488"/>
            <a:ext cx="4038600" cy="413067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832863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5292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80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13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Template background file_R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1344" y="0"/>
            <a:ext cx="4581600" cy="687240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pic>
      <p:pic>
        <p:nvPicPr>
          <p:cNvPr id="2" name="Picture 1" descr="269F7152-Edit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27248"/>
          <a:stretch/>
        </p:blipFill>
        <p:spPr>
          <a:xfrm>
            <a:off x="4571344" y="-1"/>
            <a:ext cx="4581600" cy="6875925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465517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USY_MB1_PMS_1_Colour_Reverse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348302"/>
            <a:ext cx="8388586" cy="443577"/>
          </a:xfrm>
        </p:spPr>
        <p:txBody>
          <a:bodyPr anchor="t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5" y="799353"/>
            <a:ext cx="8387705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4455" y="1800412"/>
            <a:ext cx="8226486" cy="4635496"/>
          </a:xfrm>
          <a:solidFill>
            <a:srgbClr val="D9D9D9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232827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 background file_Blu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74357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background file_Yello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42479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background file_Charco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16173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331912" y="285729"/>
            <a:ext cx="7704138" cy="100013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331912" y="1285860"/>
            <a:ext cx="7704137" cy="500066"/>
          </a:xfrm>
        </p:spPr>
        <p:txBody>
          <a:bodyPr l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AU" sz="2000" b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Content Placeholder 25"/>
          <p:cNvSpPr>
            <a:spLocks noGrp="1"/>
          </p:cNvSpPr>
          <p:nvPr>
            <p:ph sz="quarter" idx="11"/>
          </p:nvPr>
        </p:nvSpPr>
        <p:spPr bwMode="white">
          <a:xfrm>
            <a:off x="3428992" y="5286388"/>
            <a:ext cx="5572133" cy="285752"/>
          </a:xfrm>
        </p:spPr>
        <p:txBody>
          <a:bodyPr tIns="0" rIns="0" bIns="0" anchor="ctr">
            <a:noAutofit/>
          </a:bodyPr>
          <a:lstStyle>
            <a:lvl1pPr marL="174625" marR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en-US" sz="14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2"/>
          </p:nvPr>
        </p:nvSpPr>
        <p:spPr bwMode="white">
          <a:xfrm>
            <a:off x="3428992" y="5000636"/>
            <a:ext cx="5572133" cy="285752"/>
          </a:xfrm>
        </p:spPr>
        <p:txBody>
          <a:bodyPr tIns="0" rIns="0" bIns="0" anchor="b">
            <a:noAutofit/>
          </a:bodyPr>
          <a:lstStyle>
            <a:lvl1pPr algn="r">
              <a:buNone/>
              <a:defRPr sz="1400" baseline="0">
                <a:solidFill>
                  <a:schemeClr val="bg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055033" y="5819652"/>
            <a:ext cx="985150" cy="985150"/>
          </a:xfrm>
          <a:solidFill>
            <a:schemeClr val="bg1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938700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340768"/>
            <a:ext cx="8662989" cy="511241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294492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50826" y="1773238"/>
            <a:ext cx="8662988" cy="4679949"/>
          </a:xfrm>
        </p:spPr>
        <p:txBody>
          <a:bodyPr rtlCol="0">
            <a:normAutofit/>
          </a:bodyPr>
          <a:lstStyle>
            <a:lvl1pPr marL="174625" marR="0" indent="-174625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462790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340768"/>
            <a:ext cx="8662989" cy="511241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50826" y="1773238"/>
            <a:ext cx="8662988" cy="4679949"/>
          </a:xfrm>
        </p:spPr>
        <p:txBody>
          <a:bodyPr rtlCol="0">
            <a:normAutofit/>
          </a:bodyPr>
          <a:lstStyle>
            <a:lvl1pPr marL="174625" marR="0" indent="-174625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en-AU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71078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r="38627"/>
          <a:stretch/>
        </p:blipFill>
        <p:spPr bwMode="auto">
          <a:xfrm>
            <a:off x="4546600" y="-8711"/>
            <a:ext cx="4597400" cy="68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16815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269F8271-Edi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r="28483"/>
          <a:stretch/>
        </p:blipFill>
        <p:spPr>
          <a:xfrm>
            <a:off x="4546600" y="0"/>
            <a:ext cx="4597399" cy="6898609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169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Red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background file_R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1506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hite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6" y="418354"/>
            <a:ext cx="4150358" cy="6017555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81877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h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60372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Wh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5374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 here… 28pt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900"/>
            <a:ext cx="8229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Sub-heading Bold… 24pt</a:t>
            </a:r>
          </a:p>
          <a:p>
            <a:pPr lvl="0"/>
            <a:r>
              <a:rPr lang="en-US" dirty="0"/>
              <a:t>Add body copy </a:t>
            </a:r>
          </a:p>
          <a:p>
            <a:r>
              <a:rPr lang="en-US" dirty="0"/>
              <a:t>Add bullet point</a:t>
            </a:r>
          </a:p>
          <a:p>
            <a:r>
              <a:rPr lang="en-US" dirty="0"/>
              <a:t>Add bullet point</a:t>
            </a:r>
          </a:p>
        </p:txBody>
      </p:sp>
    </p:spTree>
    <p:extLst>
      <p:ext uri="{BB962C8B-B14F-4D97-AF65-F5344CB8AC3E}">
        <p14:creationId xmlns:p14="http://schemas.microsoft.com/office/powerpoint/2010/main" val="214717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8" r:id="rId1"/>
    <p:sldLayoutId id="2147484939" r:id="rId2"/>
    <p:sldLayoutId id="2147484940" r:id="rId3"/>
    <p:sldLayoutId id="2147484941" r:id="rId4"/>
    <p:sldLayoutId id="2147484942" r:id="rId5"/>
    <p:sldLayoutId id="2147484943" r:id="rId6"/>
    <p:sldLayoutId id="2147484944" r:id="rId7"/>
    <p:sldLayoutId id="2147484945" r:id="rId8"/>
    <p:sldLayoutId id="2147484946" r:id="rId9"/>
    <p:sldLayoutId id="2147484947" r:id="rId10"/>
    <p:sldLayoutId id="2147484948" r:id="rId11"/>
    <p:sldLayoutId id="2147484949" r:id="rId12"/>
    <p:sldLayoutId id="2147484950" r:id="rId13"/>
    <p:sldLayoutId id="2147484951" r:id="rId14"/>
    <p:sldLayoutId id="2147484952" r:id="rId15"/>
    <p:sldLayoutId id="2147484953" r:id="rId16"/>
    <p:sldLayoutId id="2147484954" r:id="rId17"/>
    <p:sldLayoutId id="2147484955" r:id="rId18"/>
    <p:sldLayoutId id="2147484956" r:id="rId19"/>
    <p:sldLayoutId id="2147484957" r:id="rId20"/>
    <p:sldLayoutId id="2147484958" r:id="rId21"/>
    <p:sldLayoutId id="2147484959" r:id="rId22"/>
    <p:sldLayoutId id="2147484960" r:id="rId23"/>
    <p:sldLayoutId id="2147484961" r:id="rId24"/>
    <p:sldLayoutId id="2147484962" r:id="rId25"/>
    <p:sldLayoutId id="2147484963" r:id="rId26"/>
    <p:sldLayoutId id="2147484921" r:id="rId27"/>
    <p:sldLayoutId id="2147484925" r:id="rId28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Tw Cen MT"/>
          <a:ea typeface="ＭＳ Ｐゴシック" charset="0"/>
          <a:cs typeface="Tw Cen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4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sic.gov.au/regulatory-resources/find-a-document/regulatory-guides/rg-53-the-use-of-past-performance-in-promotional-material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rningstar.com.au/Funds/FundReport/16998" TargetMode="External"/><Relationship Id="rId2" Type="http://schemas.openxmlformats.org/officeDocument/2006/relationships/hyperlink" Target="https://www.morningstar.com.au/funds/article/5-best-and-worst-performing-equity-funds-of-f/169076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8.e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stern.nyu.edu/lpederse/papers/BuffettsAlpha.pdf" TargetMode="Externa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2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7" r="25117"/>
          <a:stretch>
            <a:fillRect/>
          </a:stretch>
        </p:blipFill>
        <p:spPr/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1124744"/>
            <a:ext cx="4336354" cy="1322972"/>
          </a:xfrm>
        </p:spPr>
        <p:txBody>
          <a:bodyPr>
            <a:noAutofit/>
          </a:bodyPr>
          <a:lstStyle/>
          <a:p>
            <a:r>
              <a:rPr lang="en-US" dirty="0"/>
              <a:t>Performance Evaluation</a:t>
            </a:r>
            <a:br>
              <a:rPr lang="en-US" sz="1100" dirty="0"/>
            </a:br>
            <a:r>
              <a:rPr lang="en-US" sz="1800" b="0" dirty="0"/>
              <a:t>Lecture 10</a:t>
            </a:r>
            <a:endParaRPr lang="en-US" sz="28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251520" y="3368600"/>
            <a:ext cx="3963817" cy="8524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AU" sz="1200" dirty="0"/>
              <a:t>FINC3017 INVESTMENTS AND PORTFOLIO MANAGEMENT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AU" sz="1200" dirty="0"/>
              <a:t>DR DANIKA WRIGHT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AU" sz="1200" dirty="0"/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2721137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7" r="25117"/>
          <a:stretch>
            <a:fillRect/>
          </a:stretch>
        </p:blipFill>
        <p:spPr/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1124744"/>
            <a:ext cx="4336354" cy="1322972"/>
          </a:xfrm>
        </p:spPr>
        <p:txBody>
          <a:bodyPr>
            <a:noAutofit/>
          </a:bodyPr>
          <a:lstStyle/>
          <a:p>
            <a:r>
              <a:rPr lang="en-US" dirty="0"/>
              <a:t>Performance Evaluation</a:t>
            </a:r>
            <a:br>
              <a:rPr lang="en-US" sz="1100" dirty="0"/>
            </a:br>
            <a:r>
              <a:rPr lang="en-US" sz="1800" b="0" dirty="0"/>
              <a:t>Lecture 10</a:t>
            </a:r>
            <a:endParaRPr lang="en-US" sz="28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251520" y="3368600"/>
            <a:ext cx="3963817" cy="8524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AU" sz="1200" dirty="0"/>
              <a:t>FINC3017 INVESTMENTS AND PORTFOLIO MANAGEMENT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AU" sz="1200" dirty="0"/>
              <a:t>DR DANIKA WRIGHT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AU" sz="1200" dirty="0"/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5120392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objectives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62988" cy="5111750"/>
          </a:xfrm>
        </p:spPr>
        <p:txBody>
          <a:bodyPr/>
          <a:lstStyle/>
          <a:p>
            <a:r>
              <a:rPr lang="en-AU" dirty="0"/>
              <a:t>How can we assess the performance of different investment managers?</a:t>
            </a:r>
          </a:p>
          <a:p>
            <a:pPr lvl="1"/>
            <a:r>
              <a:rPr lang="en-AU" dirty="0"/>
              <a:t>There are a large number of metrics available</a:t>
            </a:r>
          </a:p>
          <a:p>
            <a:r>
              <a:rPr lang="en-AU" dirty="0"/>
              <a:t>Can investment managers select the best assets or can they time the market?</a:t>
            </a:r>
          </a:p>
          <a:p>
            <a:pPr lvl="1"/>
            <a:r>
              <a:rPr lang="en-AU" dirty="0"/>
              <a:t>These are two sources of investment manager skill</a:t>
            </a:r>
          </a:p>
          <a:p>
            <a:r>
              <a:rPr lang="en-AU" dirty="0"/>
              <a:t>Why does style matter when evaluating fund performance?</a:t>
            </a:r>
          </a:p>
          <a:p>
            <a:pPr lvl="1"/>
            <a:r>
              <a:rPr lang="en-AU" dirty="0"/>
              <a:t>We need a fair comparison between funds of different styles</a:t>
            </a:r>
          </a:p>
          <a:p>
            <a:r>
              <a:rPr lang="en-AU" dirty="0"/>
              <a:t>Show how we can decompose fund performance to identify how the fund generate its performance - performance attribution</a:t>
            </a:r>
          </a:p>
          <a:p>
            <a:pPr lvl="1"/>
            <a:endParaRPr lang="en-AU" dirty="0"/>
          </a:p>
          <a:p>
            <a:r>
              <a:rPr lang="en-AU" dirty="0"/>
              <a:t>Reading</a:t>
            </a:r>
          </a:p>
          <a:p>
            <a:pPr lvl="1"/>
            <a:r>
              <a:rPr lang="en-AU" dirty="0"/>
              <a:t>BKM Ch. 24</a:t>
            </a:r>
          </a:p>
        </p:txBody>
      </p:sp>
    </p:spTree>
    <p:extLst>
      <p:ext uri="{BB962C8B-B14F-4D97-AF65-F5344CB8AC3E}">
        <p14:creationId xmlns:p14="http://schemas.microsoft.com/office/powerpoint/2010/main" val="16398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79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measure performance?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managed funds industry places an emphasis on performance measures</a:t>
            </a:r>
          </a:p>
          <a:p>
            <a:r>
              <a:rPr lang="en-AU" dirty="0"/>
              <a:t>Examples include:</a:t>
            </a:r>
          </a:p>
          <a:p>
            <a:pPr lvl="1"/>
            <a:r>
              <a:rPr lang="en-AU" dirty="0"/>
              <a:t>The star ratings of Morningstar </a:t>
            </a:r>
          </a:p>
          <a:p>
            <a:pPr lvl="1"/>
            <a:r>
              <a:rPr lang="en-AU" dirty="0"/>
              <a:t>The publication of league tables</a:t>
            </a:r>
          </a:p>
          <a:p>
            <a:pPr lvl="1"/>
            <a:r>
              <a:rPr lang="en-AU" dirty="0"/>
              <a:t>Statistics and rankings of funds based on past performance that are regularly carried by the Australian Financial Review and Personal Investment</a:t>
            </a:r>
          </a:p>
          <a:p>
            <a:pPr lvl="1"/>
            <a:endParaRPr lang="en-AU" dirty="0"/>
          </a:p>
          <a:p>
            <a:r>
              <a:rPr lang="en-AU" dirty="0"/>
              <a:t>Performance measurement allows us to assess the skill of fund managers</a:t>
            </a:r>
          </a:p>
          <a:p>
            <a:r>
              <a:rPr lang="en-AU" dirty="0"/>
              <a:t>Is the return a managed fund provides reflective of skill or just the risk that a manager has been exposed to?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212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Past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Past information is typically regarded as an important input in investment decisions</a:t>
            </a:r>
          </a:p>
          <a:p>
            <a:r>
              <a:rPr lang="en-AU" dirty="0"/>
              <a:t>Australian Securities and Investments Commission (ASIC) revealed that past performance is included in 70% of commercial advertisements</a:t>
            </a:r>
          </a:p>
          <a:p>
            <a:r>
              <a:rPr lang="en-AU" dirty="0"/>
              <a:t>Of these, 65% report past performance figures based on only one year of prior data</a:t>
            </a:r>
          </a:p>
          <a:p>
            <a:r>
              <a:rPr lang="en-AU" dirty="0"/>
              <a:t>Empirical research has found that past performance correlates with future fund flows</a:t>
            </a:r>
          </a:p>
          <a:p>
            <a:pPr lvl="1"/>
            <a:r>
              <a:rPr lang="en-AU" dirty="0" err="1"/>
              <a:t>Sirri</a:t>
            </a:r>
            <a:r>
              <a:rPr lang="en-AU" dirty="0"/>
              <a:t> and </a:t>
            </a:r>
            <a:r>
              <a:rPr lang="en-AU" dirty="0" err="1"/>
              <a:t>Tufano</a:t>
            </a:r>
            <a:r>
              <a:rPr lang="en-AU" dirty="0"/>
              <a:t> (1998) found that investors are attracted to good performers in the USA</a:t>
            </a:r>
          </a:p>
          <a:p>
            <a:pPr lvl="1"/>
            <a:r>
              <a:rPr lang="en-AU" dirty="0" err="1"/>
              <a:t>Sawicki</a:t>
            </a:r>
            <a:r>
              <a:rPr lang="en-AU" dirty="0"/>
              <a:t> (2000) and </a:t>
            </a:r>
            <a:r>
              <a:rPr lang="en-AU" dirty="0" err="1"/>
              <a:t>Frino</a:t>
            </a:r>
            <a:r>
              <a:rPr lang="en-AU" dirty="0"/>
              <a:t>, Heaney and Service (2005) found similar results for the Australian market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350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ASIC Regulatory Guide 53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4950420"/>
          </a:xfrm>
        </p:spPr>
        <p:txBody>
          <a:bodyPr>
            <a:normAutofit/>
          </a:bodyPr>
          <a:lstStyle/>
          <a:p>
            <a:r>
              <a:rPr lang="en-AU" sz="2000" dirty="0"/>
              <a:t>“Past performance information is used frequently in investment-related promotional material and it is therefore important that it is used appropriately.”</a:t>
            </a:r>
          </a:p>
          <a:p>
            <a:pPr lvl="1"/>
            <a:r>
              <a:rPr lang="en-AU" dirty="0"/>
              <a:t>In summary, promotional material must not be misleading </a:t>
            </a:r>
          </a:p>
          <a:p>
            <a:pPr lvl="1"/>
            <a:r>
              <a:rPr lang="en-AU" dirty="0"/>
              <a:t>For example: 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r>
              <a:rPr lang="en-AU" dirty="0"/>
              <a:t>is misleading if most of the other ABC funds underperformed the five-year sector median </a:t>
            </a:r>
          </a:p>
          <a:p>
            <a:pPr lvl="1"/>
            <a:r>
              <a:rPr lang="en-AU" dirty="0"/>
              <a:t>Promotional material that relates to past performance needs to specify that past performance will not necessarily be repeated, e.g.:</a:t>
            </a:r>
            <a:endParaRPr lang="en-AU" dirty="0">
              <a:hlinkClick r:id="rId2"/>
            </a:endParaRPr>
          </a:p>
          <a:p>
            <a:endParaRPr lang="en-AU" sz="1400" dirty="0">
              <a:hlinkClick r:id="rId2"/>
            </a:endParaRPr>
          </a:p>
          <a:p>
            <a:endParaRPr lang="en-AU" sz="1400" dirty="0">
              <a:hlinkClick r:id="rId2"/>
            </a:endParaRPr>
          </a:p>
          <a:p>
            <a:endParaRPr lang="en-AU" sz="1400" dirty="0">
              <a:hlinkClick r:id="rId2"/>
            </a:endParaRPr>
          </a:p>
          <a:p>
            <a:endParaRPr lang="en-AU" sz="1400" dirty="0">
              <a:hlinkClick r:id="rId2"/>
            </a:endParaRPr>
          </a:p>
          <a:p>
            <a:r>
              <a:rPr lang="en-AU" sz="1400" dirty="0">
                <a:hlinkClick r:id="rId2"/>
              </a:rPr>
              <a:t>https://asic.gov.au/regulatory-resources/find-a-document/regulatory-guides/rg-53-the-use-of-past-performance-in-promotional-material/</a:t>
            </a:r>
            <a:r>
              <a:rPr lang="en-AU" sz="1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924944"/>
            <a:ext cx="4667250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869160"/>
            <a:ext cx="47720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67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Morningstar: Best/worst equities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sz="1400" dirty="0">
              <a:hlinkClick r:id="rId2"/>
            </a:endParaRPr>
          </a:p>
          <a:p>
            <a:r>
              <a:rPr lang="en-AU" sz="1400" dirty="0">
                <a:hlinkClick r:id="rId2"/>
              </a:rPr>
              <a:t>https://www.morningstar.com.au/funds/article/5-best-and-worst-performing-equity-funds-of-f/169076</a:t>
            </a:r>
            <a:endParaRPr lang="en-AU" sz="1400" dirty="0"/>
          </a:p>
          <a:p>
            <a:r>
              <a:rPr lang="en-AU" sz="1400" dirty="0"/>
              <a:t>Bennelong summary: </a:t>
            </a:r>
            <a:r>
              <a:rPr lang="en-AU" sz="1400" dirty="0">
                <a:hlinkClick r:id="rId3"/>
              </a:rPr>
              <a:t>https://www.morningstar.com.au/Funds/FundReport/16998</a:t>
            </a:r>
            <a:r>
              <a:rPr lang="en-AU" sz="1400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5" y="1362075"/>
            <a:ext cx="68008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8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Morningstar: Best/worst equities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352550"/>
            <a:ext cx="68389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18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>
          <a:xfrm>
            <a:off x="381884" y="1797599"/>
            <a:ext cx="8294572" cy="1322972"/>
          </a:xfrm>
        </p:spPr>
        <p:txBody>
          <a:bodyPr/>
          <a:lstStyle/>
          <a:p>
            <a:r>
              <a:rPr lang="en-AU" dirty="0"/>
              <a:t>The Performance Evaluation Menu</a:t>
            </a:r>
          </a:p>
        </p:txBody>
      </p:sp>
    </p:spTree>
    <p:extLst>
      <p:ext uri="{BB962C8B-B14F-4D97-AF65-F5344CB8AC3E}">
        <p14:creationId xmlns:p14="http://schemas.microsoft.com/office/powerpoint/2010/main" val="157662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Index benchmarks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/>
              <a:t>Comparisons are made to a pre-selected benchmark portfolio, which is typically an index (e.g. S&amp;P/ASX 200 or 300)</a:t>
            </a:r>
          </a:p>
          <a:p>
            <a:r>
              <a:rPr lang="en-US" dirty="0"/>
              <a:t>The benchmark is related to the fund objective</a:t>
            </a:r>
          </a:p>
          <a:p>
            <a:r>
              <a:rPr lang="en-US" dirty="0"/>
              <a:t>Success of passive managers is measured by the standard deviation of active return, otherwise known as tracking error (TE): </a:t>
            </a:r>
          </a:p>
          <a:p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lvl="1"/>
            <a:r>
              <a:rPr lang="en-US" sz="2000" dirty="0"/>
              <a:t>where: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sz="2000" dirty="0" err="1"/>
              <a:t>R</a:t>
            </a:r>
            <a:r>
              <a:rPr lang="en-US" sz="2000" baseline="-16000" dirty="0" err="1"/>
              <a:t>p,t</a:t>
            </a:r>
            <a:r>
              <a:rPr lang="en-US" sz="2000" dirty="0"/>
              <a:t> = portfolio return over time period t</a:t>
            </a:r>
          </a:p>
          <a:p>
            <a:pPr lvl="1">
              <a:buNone/>
            </a:pPr>
            <a:r>
              <a:rPr lang="en-US" sz="2000" dirty="0"/>
              <a:t>	</a:t>
            </a:r>
            <a:r>
              <a:rPr lang="en-US" sz="2000" dirty="0" err="1"/>
              <a:t>R</a:t>
            </a:r>
            <a:r>
              <a:rPr lang="en-US" sz="2000" baseline="-16000" dirty="0" err="1"/>
              <a:t>b,t</a:t>
            </a:r>
            <a:r>
              <a:rPr lang="en-US" sz="2000" dirty="0"/>
              <a:t> = benchmark return over time period t</a:t>
            </a:r>
          </a:p>
        </p:txBody>
      </p:sp>
      <p:sp>
        <p:nvSpPr>
          <p:cNvPr id="917509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AU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493346"/>
              </p:ext>
            </p:extLst>
          </p:nvPr>
        </p:nvGraphicFramePr>
        <p:xfrm>
          <a:off x="2411760" y="3537087"/>
          <a:ext cx="3693350" cy="539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4" name="Equation" r:id="rId3" imgW="1650960" imgH="241200" progId="Equation.3">
                  <p:embed/>
                </p:oleObj>
              </mc:Choice>
              <mc:Fallback>
                <p:oleObj name="Equation" r:id="rId3" imgW="1650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537087"/>
                        <a:ext cx="3693350" cy="539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70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Active return (fund return – benchmark return)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878" y="1358900"/>
            <a:ext cx="7300244" cy="4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8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UoS</a:t>
            </a:r>
            <a:r>
              <a:rPr lang="en-AU" dirty="0"/>
              <a:t> announcements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Essay marking underway</a:t>
            </a:r>
          </a:p>
          <a:p>
            <a:endParaRPr lang="en-AU" dirty="0"/>
          </a:p>
          <a:p>
            <a:r>
              <a:rPr lang="en-AU" dirty="0"/>
              <a:t>Final exam information posted on Canvas</a:t>
            </a:r>
          </a:p>
          <a:p>
            <a:endParaRPr lang="en-AU" dirty="0"/>
          </a:p>
          <a:p>
            <a:r>
              <a:rPr lang="en-AU" dirty="0"/>
              <a:t>Start your study early!</a:t>
            </a:r>
          </a:p>
          <a:p>
            <a:endParaRPr lang="en-AU" dirty="0"/>
          </a:p>
          <a:p>
            <a:r>
              <a:rPr lang="en-AU" dirty="0"/>
              <a:t>Practice questions: a study aide to self-assess your understanding</a:t>
            </a:r>
          </a:p>
          <a:p>
            <a:pPr lvl="1"/>
            <a:r>
              <a:rPr lang="en-AU" sz="2400" dirty="0"/>
              <a:t>Do not rote learn answers! If you understand the concepts and models you will be better placed to answer new questions on the exam</a:t>
            </a:r>
          </a:p>
        </p:txBody>
      </p:sp>
    </p:spTree>
    <p:extLst>
      <p:ext uri="{BB962C8B-B14F-4D97-AF65-F5344CB8AC3E}">
        <p14:creationId xmlns:p14="http://schemas.microsoft.com/office/powerpoint/2010/main" val="197618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Adjusting returns for risk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662988" cy="5111750"/>
          </a:xfrm>
        </p:spPr>
        <p:txBody>
          <a:bodyPr/>
          <a:lstStyle/>
          <a:p>
            <a:r>
              <a:rPr lang="en-AU" dirty="0"/>
              <a:t>A </a:t>
            </a:r>
            <a:r>
              <a:rPr dirty="0"/>
              <a:t>simple way to adjust returns for risk is to compare the portfolio’s return with the returns on a comparison universe</a:t>
            </a:r>
          </a:p>
          <a:p>
            <a:pPr lvl="1"/>
            <a:r>
              <a:rPr dirty="0"/>
              <a:t>The comparison universe is a group of funds or portfolios with similar risk characteristics, such as growth stock funds or high-yield bond funds</a:t>
            </a:r>
            <a:endParaRPr lang="en-AU" dirty="0"/>
          </a:p>
          <a:p>
            <a:pPr lvl="1"/>
            <a:r>
              <a:rPr lang="en-AU" dirty="0"/>
              <a:t>Let’s examine Australian equity funds that are classified as Large Blend </a:t>
            </a:r>
          </a:p>
          <a:p>
            <a:pPr lvl="1"/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63081"/>
              </p:ext>
            </p:extLst>
          </p:nvPr>
        </p:nvGraphicFramePr>
        <p:xfrm>
          <a:off x="442596" y="3212976"/>
          <a:ext cx="8229600" cy="315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kern="1200" dirty="0">
                          <a:solidFill>
                            <a:schemeClr val="bg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3-month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kern="1200" dirty="0">
                          <a:solidFill>
                            <a:schemeClr val="bg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1-year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kern="1200" dirty="0">
                          <a:solidFill>
                            <a:schemeClr val="bg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2-year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AU" sz="1800" b="0" kern="1200" dirty="0">
                          <a:solidFill>
                            <a:schemeClr val="bg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3-year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AU" sz="1800" b="0" kern="1200" dirty="0">
                          <a:solidFill>
                            <a:schemeClr val="bg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5-year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Min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-6.37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-12.81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-6.49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-11.22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-6.43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kern="120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25th Percentile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3.03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-7.53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-0.08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3.07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4.61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kern="120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Median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4.56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-5.99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1.63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4.37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5.59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kern="120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75th Percentile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6.06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-3.87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2.97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5.33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6.49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kern="120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Max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22.87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18.66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22.56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16.49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12.15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AU" sz="1800" b="0" kern="1200">
                        <a:solidFill>
                          <a:schemeClr val="tx1"/>
                        </a:solidFill>
                        <a:latin typeface="Tw Cen MT"/>
                        <a:ea typeface="ＭＳ Ｐゴシック" charset="0"/>
                        <a:cs typeface="Tw Cen M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kern="1200">
                        <a:solidFill>
                          <a:schemeClr val="tx1"/>
                        </a:solidFill>
                        <a:latin typeface="Tw Cen MT"/>
                        <a:ea typeface="ＭＳ Ｐゴシック" charset="0"/>
                        <a:cs typeface="Tw Cen M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kern="1200">
                        <a:solidFill>
                          <a:schemeClr val="tx1"/>
                        </a:solidFill>
                        <a:latin typeface="Tw Cen MT"/>
                        <a:ea typeface="ＭＳ Ｐゴシック" charset="0"/>
                        <a:cs typeface="Tw Cen M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kern="1200" dirty="0">
                        <a:solidFill>
                          <a:schemeClr val="tx1"/>
                        </a:solidFill>
                        <a:latin typeface="Tw Cen MT"/>
                        <a:ea typeface="ＭＳ Ｐゴシック" charset="0"/>
                        <a:cs typeface="Tw Cen M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kern="1200" dirty="0">
                        <a:solidFill>
                          <a:schemeClr val="tx1"/>
                        </a:solidFill>
                        <a:latin typeface="Tw Cen MT"/>
                        <a:ea typeface="ＭＳ Ｐゴシック" charset="0"/>
                        <a:cs typeface="Tw Cen M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1800" b="0" kern="1200" dirty="0">
                        <a:solidFill>
                          <a:schemeClr val="tx1"/>
                        </a:solidFill>
                        <a:latin typeface="Tw Cen MT"/>
                        <a:ea typeface="ＭＳ Ｐゴシック" charset="0"/>
                        <a:cs typeface="Tw Cen M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b="0" kern="120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Schroder Equity Opportunities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13.72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-5.19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1.76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5.35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1800" b="0" kern="1200" dirty="0">
                          <a:solidFill>
                            <a:schemeClr val="tx1"/>
                          </a:solidFill>
                          <a:latin typeface="Tw Cen MT"/>
                          <a:ea typeface="ＭＳ Ｐゴシック" charset="0"/>
                          <a:cs typeface="Tw Cen MT"/>
                        </a:rPr>
                        <a:t>8.13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9935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Risk-adjusted performance: Sharpe ratio</a:t>
            </a:r>
          </a:p>
        </p:txBody>
      </p:sp>
      <p:sp>
        <p:nvSpPr>
          <p:cNvPr id="4103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662988" cy="5111750"/>
          </a:xfrm>
        </p:spPr>
        <p:txBody>
          <a:bodyPr/>
          <a:lstStyle/>
          <a:p>
            <a:r>
              <a:rPr lang="en-AU" dirty="0"/>
              <a:t>Sharpe ratio: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     = Average return on the portfolio </a:t>
            </a:r>
          </a:p>
          <a:p>
            <a:r>
              <a:rPr lang="en-AU" dirty="0"/>
              <a:t>     = Average risk free rate</a:t>
            </a:r>
          </a:p>
          <a:p>
            <a:r>
              <a:rPr lang="en-AU" dirty="0"/>
              <a:t>     = Standard deviation of portfolio return</a:t>
            </a:r>
          </a:p>
          <a:p>
            <a:endParaRPr lang="en-AU" dirty="0"/>
          </a:p>
          <a:p>
            <a:r>
              <a:rPr lang="en-AU" dirty="0"/>
              <a:t>Where have you seen this before?</a:t>
            </a:r>
          </a:p>
          <a:p>
            <a:pPr lvl="1"/>
            <a:r>
              <a:rPr lang="en-AU" dirty="0"/>
              <a:t>It is the slope of the capital allocation line</a:t>
            </a:r>
          </a:p>
          <a:p>
            <a:r>
              <a:rPr lang="en-US" dirty="0"/>
              <a:t>The benchmark value is the Sharpe index for the market</a:t>
            </a:r>
          </a:p>
          <a:p>
            <a:r>
              <a:rPr lang="en-US" dirty="0"/>
              <a:t>It does not rely on an asset pricing model</a:t>
            </a:r>
          </a:p>
          <a:p>
            <a:r>
              <a:rPr lang="en-US" dirty="0"/>
              <a:t>It captures jointly aspects of return and risk</a:t>
            </a:r>
            <a:endParaRPr lang="en-AU" dirty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734826"/>
              </p:ext>
            </p:extLst>
          </p:nvPr>
        </p:nvGraphicFramePr>
        <p:xfrm>
          <a:off x="2905323" y="1556792"/>
          <a:ext cx="10906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4" name="Equation" r:id="rId3" imgW="545760" imgH="482400" progId="Equation.3">
                  <p:embed/>
                </p:oleObj>
              </mc:Choice>
              <mc:Fallback>
                <p:oleObj name="Equation" r:id="rId3" imgW="545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323" y="1556792"/>
                        <a:ext cx="1090613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936610"/>
              </p:ext>
            </p:extLst>
          </p:nvPr>
        </p:nvGraphicFramePr>
        <p:xfrm>
          <a:off x="629270" y="3364619"/>
          <a:ext cx="377999" cy="446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5" name="Equation" r:id="rId5" imgW="6486480" imgH="7709040" progId="Equation.3">
                  <p:embed/>
                </p:oleObj>
              </mc:Choice>
              <mc:Fallback>
                <p:oleObj name="Equation" r:id="rId5" imgW="6486480" imgH="770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70" y="3364619"/>
                        <a:ext cx="377999" cy="446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98993"/>
              </p:ext>
            </p:extLst>
          </p:nvPr>
        </p:nvGraphicFramePr>
        <p:xfrm>
          <a:off x="629270" y="2521992"/>
          <a:ext cx="4143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6" name="Equation" r:id="rId7" imgW="203040" imgH="253800" progId="Equation.3">
                  <p:embed/>
                </p:oleObj>
              </mc:Choice>
              <mc:Fallback>
                <p:oleObj name="Equation" r:id="rId7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70" y="2521992"/>
                        <a:ext cx="414338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334630"/>
              </p:ext>
            </p:extLst>
          </p:nvPr>
        </p:nvGraphicFramePr>
        <p:xfrm>
          <a:off x="619919" y="2963863"/>
          <a:ext cx="3873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7" name="Equation" r:id="rId9" imgW="190440" imgH="228600" progId="Equation.3">
                  <p:embed/>
                </p:oleObj>
              </mc:Choice>
              <mc:Fallback>
                <p:oleObj name="Equation" r:id="rId9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9" y="2963863"/>
                        <a:ext cx="3873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069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Risk-adjusted performance: </a:t>
            </a:r>
            <a:r>
              <a:rPr lang="en-US" dirty="0" err="1"/>
              <a:t>Treynor</a:t>
            </a:r>
            <a:r>
              <a:rPr lang="en-US" dirty="0"/>
              <a:t> measure</a:t>
            </a:r>
          </a:p>
        </p:txBody>
      </p:sp>
      <p:sp>
        <p:nvSpPr>
          <p:cNvPr id="4103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662988" cy="5111750"/>
          </a:xfrm>
        </p:spPr>
        <p:txBody>
          <a:bodyPr/>
          <a:lstStyle/>
          <a:p>
            <a:r>
              <a:rPr lang="en-AU" dirty="0" err="1"/>
              <a:t>Treynor</a:t>
            </a:r>
            <a:r>
              <a:rPr lang="en-AU" dirty="0"/>
              <a:t> measure :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     = Average return on the portfolio </a:t>
            </a:r>
          </a:p>
          <a:p>
            <a:r>
              <a:rPr lang="en-AU" dirty="0"/>
              <a:t>     = Average risk free rate</a:t>
            </a:r>
          </a:p>
          <a:p>
            <a:r>
              <a:rPr lang="en-AU" dirty="0"/>
              <a:t>     = Beta of portfolio</a:t>
            </a:r>
          </a:p>
          <a:p>
            <a:endParaRPr lang="en-AU" dirty="0"/>
          </a:p>
          <a:p>
            <a:r>
              <a:rPr lang="en-AU" dirty="0"/>
              <a:t>Where have you seen this before?</a:t>
            </a:r>
          </a:p>
          <a:p>
            <a:pPr lvl="1"/>
            <a:r>
              <a:rPr lang="en-AU" dirty="0"/>
              <a:t>It is the slope of the security market line</a:t>
            </a:r>
          </a:p>
          <a:p>
            <a:r>
              <a:rPr lang="en-US" dirty="0"/>
              <a:t>Superior performance indicated where the </a:t>
            </a:r>
            <a:r>
              <a:rPr lang="en-US" dirty="0" err="1"/>
              <a:t>Treynor</a:t>
            </a:r>
            <a:r>
              <a:rPr lang="en-US" dirty="0"/>
              <a:t> index exceeds the market risk premium (MRP)</a:t>
            </a:r>
          </a:p>
          <a:p>
            <a:r>
              <a:rPr lang="en-US" dirty="0"/>
              <a:t>Problems include correct value of MRP, the need to estimate beta, and the appropriateness of CAPM</a:t>
            </a:r>
            <a:endParaRPr lang="en-AU" dirty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555695"/>
              </p:ext>
            </p:extLst>
          </p:nvPr>
        </p:nvGraphicFramePr>
        <p:xfrm>
          <a:off x="3372368" y="1538082"/>
          <a:ext cx="10906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8" name="Equation" r:id="rId3" imgW="545760" imgH="482400" progId="Equation.3">
                  <p:embed/>
                </p:oleObj>
              </mc:Choice>
              <mc:Fallback>
                <p:oleObj name="Equation" r:id="rId3" imgW="545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2368" y="1538082"/>
                        <a:ext cx="1090613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613860"/>
              </p:ext>
            </p:extLst>
          </p:nvPr>
        </p:nvGraphicFramePr>
        <p:xfrm>
          <a:off x="689041" y="2503282"/>
          <a:ext cx="40696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9" name="Equation" r:id="rId5" imgW="203040" imgH="253800" progId="Equation.3">
                  <p:embed/>
                </p:oleObj>
              </mc:Choice>
              <mc:Fallback>
                <p:oleObj name="Equation" r:id="rId5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041" y="2503282"/>
                        <a:ext cx="406960" cy="519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761680"/>
              </p:ext>
            </p:extLst>
          </p:nvPr>
        </p:nvGraphicFramePr>
        <p:xfrm>
          <a:off x="684363" y="2976034"/>
          <a:ext cx="38045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0" name="Equation" r:id="rId7" imgW="190440" imgH="228600" progId="Equation.3">
                  <p:embed/>
                </p:oleObj>
              </mc:Choice>
              <mc:Fallback>
                <p:oleObj name="Equation" r:id="rId7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363" y="2976034"/>
                        <a:ext cx="380453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44181"/>
              </p:ext>
            </p:extLst>
          </p:nvPr>
        </p:nvGraphicFramePr>
        <p:xfrm>
          <a:off x="704633" y="3378200"/>
          <a:ext cx="3757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1" name="Equation" r:id="rId9" imgW="5673960" imgH="7709040" progId="Equation.3">
                  <p:embed/>
                </p:oleObj>
              </mc:Choice>
              <mc:Fallback>
                <p:oleObj name="Equation" r:id="rId9" imgW="5673960" imgH="770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33" y="3378200"/>
                        <a:ext cx="375775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950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Risk-adjusted performance: Jensen’s alpha</a:t>
            </a:r>
          </a:p>
        </p:txBody>
      </p:sp>
      <p:sp>
        <p:nvSpPr>
          <p:cNvPr id="6148" name="Content Placeholder 17"/>
          <p:cNvSpPr>
            <a:spLocks noGrp="1"/>
          </p:cNvSpPr>
          <p:nvPr>
            <p:ph idx="1"/>
          </p:nvPr>
        </p:nvSpPr>
        <p:spPr>
          <a:xfrm>
            <a:off x="250825" y="1341438"/>
            <a:ext cx="8662988" cy="5111750"/>
          </a:xfrm>
        </p:spPr>
        <p:txBody>
          <a:bodyPr>
            <a:normAutofit lnSpcReduction="10000"/>
          </a:bodyPr>
          <a:lstStyle/>
          <a:p>
            <a:r>
              <a:rPr dirty="0"/>
              <a:t>Jensen’s alpha uses data of a given frequency (t) to </a:t>
            </a:r>
            <a:r>
              <a:rPr dirty="0" err="1"/>
              <a:t>esti</a:t>
            </a:r>
            <a:r>
              <a:rPr lang="en-AU" dirty="0"/>
              <a:t>ma</a:t>
            </a:r>
            <a:r>
              <a:rPr dirty="0" err="1"/>
              <a:t>te</a:t>
            </a:r>
            <a:r>
              <a:rPr dirty="0"/>
              <a:t> a regression</a:t>
            </a:r>
          </a:p>
          <a:p>
            <a:endParaRPr dirty="0"/>
          </a:p>
          <a:p>
            <a:endParaRPr dirty="0"/>
          </a:p>
          <a:p>
            <a:pPr>
              <a:lnSpc>
                <a:spcPct val="70000"/>
              </a:lnSpc>
            </a:pPr>
            <a:r>
              <a:rPr dirty="0" err="1"/>
              <a:t>R</a:t>
            </a:r>
            <a:r>
              <a:rPr baseline="-25000" dirty="0" err="1"/>
              <a:t>p</a:t>
            </a:r>
            <a:r>
              <a:rPr baseline="-25000" dirty="0"/>
              <a:t> </a:t>
            </a:r>
            <a:r>
              <a:rPr b="1" dirty="0">
                <a:latin typeface="Times New Roman" pitchFamily="18" charset="0"/>
              </a:rPr>
              <a:t>=  </a:t>
            </a:r>
            <a:r>
              <a:rPr dirty="0"/>
              <a:t>Return on the portfolio</a:t>
            </a:r>
          </a:p>
          <a:p>
            <a:pPr>
              <a:lnSpc>
                <a:spcPct val="70000"/>
              </a:lnSpc>
            </a:pPr>
            <a:r>
              <a:rPr dirty="0" err="1">
                <a:latin typeface="Symbol" pitchFamily="18" charset="2"/>
              </a:rPr>
              <a:t>b</a:t>
            </a:r>
            <a:r>
              <a:rPr baseline="-25000" dirty="0" err="1"/>
              <a:t>p</a:t>
            </a:r>
            <a:r>
              <a:rPr dirty="0"/>
              <a:t> = Beta of portfolio</a:t>
            </a:r>
          </a:p>
          <a:p>
            <a:pPr>
              <a:lnSpc>
                <a:spcPct val="70000"/>
              </a:lnSpc>
            </a:pPr>
            <a:r>
              <a:rPr dirty="0" err="1"/>
              <a:t>R</a:t>
            </a:r>
            <a:r>
              <a:rPr baseline="-25000" dirty="0" err="1"/>
              <a:t>f</a:t>
            </a:r>
            <a:r>
              <a:rPr dirty="0"/>
              <a:t>  =  Risk free rate</a:t>
            </a:r>
          </a:p>
          <a:p>
            <a:pPr>
              <a:lnSpc>
                <a:spcPct val="70000"/>
              </a:lnSpc>
            </a:pPr>
            <a:r>
              <a:rPr dirty="0"/>
              <a:t>R</a:t>
            </a:r>
            <a:r>
              <a:rPr baseline="-25000" dirty="0"/>
              <a:t>m</a:t>
            </a:r>
            <a:r>
              <a:rPr dirty="0"/>
              <a:t> =  Return on market index portfolio</a:t>
            </a:r>
          </a:p>
          <a:p>
            <a:pPr>
              <a:lnSpc>
                <a:spcPct val="70000"/>
              </a:lnSpc>
            </a:pPr>
            <a:endParaRPr dirty="0"/>
          </a:p>
          <a:p>
            <a:r>
              <a:rPr lang="en-US" dirty="0"/>
              <a:t>Jensen’s alpha relies upon the security market line and the CAPM being the correct model</a:t>
            </a:r>
          </a:p>
          <a:p>
            <a:r>
              <a:rPr lang="en-US" dirty="0"/>
              <a:t>If a fund is performing to expectations (relative to the CAPM) then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 would be zero</a:t>
            </a:r>
          </a:p>
          <a:p>
            <a:r>
              <a:rPr lang="en-US" dirty="0"/>
              <a:t>Superior performance is indicated positive </a:t>
            </a:r>
            <a:r>
              <a:rPr lang="en-US" dirty="0">
                <a:latin typeface="Symbol" pitchFamily="18" charset="2"/>
              </a:rPr>
              <a:t>a </a:t>
            </a:r>
            <a:r>
              <a:rPr lang="en-US" dirty="0"/>
              <a:t>while under-performance negative </a:t>
            </a:r>
            <a:r>
              <a:rPr lang="en-US" dirty="0">
                <a:latin typeface="Symbol" pitchFamily="18" charset="2"/>
              </a:rPr>
              <a:t>a</a:t>
            </a:r>
            <a:endParaRPr lang="en-AU" dirty="0"/>
          </a:p>
        </p:txBody>
      </p:sp>
      <p:sp>
        <p:nvSpPr>
          <p:cNvPr id="6149" name="Line 13"/>
          <p:cNvSpPr>
            <a:spLocks noChangeShapeType="1"/>
          </p:cNvSpPr>
          <p:nvPr/>
        </p:nvSpPr>
        <p:spPr bwMode="auto">
          <a:xfrm>
            <a:off x="222250" y="3186113"/>
            <a:ext cx="158750" cy="0"/>
          </a:xfrm>
          <a:prstGeom prst="line">
            <a:avLst/>
          </a:prstGeom>
          <a:noFill/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6150" name="Line 14"/>
          <p:cNvSpPr>
            <a:spLocks noChangeShapeType="1"/>
          </p:cNvSpPr>
          <p:nvPr/>
        </p:nvSpPr>
        <p:spPr bwMode="auto">
          <a:xfrm>
            <a:off x="279400" y="4576763"/>
            <a:ext cx="158750" cy="0"/>
          </a:xfrm>
          <a:prstGeom prst="line">
            <a:avLst/>
          </a:prstGeom>
          <a:noFill/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6151" name="Line 15"/>
          <p:cNvSpPr>
            <a:spLocks noChangeShapeType="1"/>
          </p:cNvSpPr>
          <p:nvPr/>
        </p:nvSpPr>
        <p:spPr bwMode="auto">
          <a:xfrm>
            <a:off x="241300" y="5281613"/>
            <a:ext cx="158750" cy="0"/>
          </a:xfrm>
          <a:prstGeom prst="line">
            <a:avLst/>
          </a:prstGeom>
          <a:noFill/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812312"/>
              </p:ext>
            </p:extLst>
          </p:nvPr>
        </p:nvGraphicFramePr>
        <p:xfrm>
          <a:off x="2267744" y="2060848"/>
          <a:ext cx="388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6" name="Equation" r:id="rId3" imgW="1942920" imgH="241200" progId="Equation.3">
                  <p:embed/>
                </p:oleObj>
              </mc:Choice>
              <mc:Fallback>
                <p:oleObj name="Equation" r:id="rId3" imgW="1942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060848"/>
                        <a:ext cx="3886200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83285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Risk-adjusted performance: Information ratio</a:t>
            </a:r>
          </a:p>
        </p:txBody>
      </p:sp>
      <p:sp>
        <p:nvSpPr>
          <p:cNvPr id="30723" name="Content Placeholder 7"/>
          <p:cNvSpPr>
            <a:spLocks noGrp="1"/>
          </p:cNvSpPr>
          <p:nvPr>
            <p:ph idx="1"/>
          </p:nvPr>
        </p:nvSpPr>
        <p:spPr>
          <a:xfrm>
            <a:off x="250825" y="1341438"/>
            <a:ext cx="8662988" cy="5111750"/>
          </a:xfrm>
        </p:spPr>
        <p:txBody>
          <a:bodyPr/>
          <a:lstStyle/>
          <a:p>
            <a:r>
              <a:rPr lang="en-US" dirty="0"/>
              <a:t>The information ratio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i.e. how much return was generate from diversifiable risk?</a:t>
            </a:r>
          </a:p>
          <a:p>
            <a:pPr lvl="1"/>
            <a:r>
              <a:rPr lang="en-US" dirty="0"/>
              <a:t>The  information ratio is sometimes referred to as: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R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is the return on the benchmark</a:t>
            </a:r>
          </a:p>
          <a:p>
            <a:pPr lvl="1"/>
            <a:r>
              <a:rPr lang="en-US" dirty="0"/>
              <a:t>Values close to 1 indicate good performance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66757"/>
              </p:ext>
            </p:extLst>
          </p:nvPr>
        </p:nvGraphicFramePr>
        <p:xfrm>
          <a:off x="2803922" y="3287713"/>
          <a:ext cx="24876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2" name="Equation" r:id="rId3" imgW="1244520" imgH="609480" progId="Equation.3">
                  <p:embed/>
                </p:oleObj>
              </mc:Choice>
              <mc:Fallback>
                <p:oleObj name="Equation" r:id="rId3" imgW="1244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922" y="3287713"/>
                        <a:ext cx="248761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04564"/>
              </p:ext>
            </p:extLst>
          </p:nvPr>
        </p:nvGraphicFramePr>
        <p:xfrm>
          <a:off x="3419872" y="1484784"/>
          <a:ext cx="12557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3" name="Equation" r:id="rId5" imgW="18672480" imgH="15024240" progId="Equation.3">
                  <p:embed/>
                </p:oleObj>
              </mc:Choice>
              <mc:Fallback>
                <p:oleObj name="Equation" r:id="rId5" imgW="18672480" imgH="1502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484784"/>
                        <a:ext cx="1255712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20325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Portfolio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9938" y="3255367"/>
            <a:ext cx="35862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Is RXK better than BGT?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1600" y="1556792"/>
          <a:ext cx="734182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RXK Defensive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BGT Super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Excess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14506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Portfolio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4149080"/>
            <a:ext cx="73418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RXK has highest </a:t>
            </a:r>
            <a:r>
              <a:rPr lang="en-US" sz="2400" dirty="0" err="1">
                <a:latin typeface="+mj-lt"/>
              </a:rPr>
              <a:t>Treynor</a:t>
            </a:r>
            <a:r>
              <a:rPr lang="en-US" sz="2400" dirty="0">
                <a:latin typeface="+mj-lt"/>
              </a:rPr>
              <a:t>, but lower alpha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+mj-lt"/>
              </a:rPr>
              <a:t>How is this possible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+mj-lt"/>
              </a:rPr>
              <a:t>Which investment is better?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60546"/>
              </p:ext>
            </p:extLst>
          </p:nvPr>
        </p:nvGraphicFramePr>
        <p:xfrm>
          <a:off x="971600" y="1556792"/>
          <a:ext cx="7341828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RXK Defensive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BGT Super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Excess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AU" dirty="0"/>
                        <a:t>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AU" dirty="0" err="1"/>
                        <a:t>Treynor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12.2 (=11/0.9)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11.8 (=19/1.6)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10 (= 10/1)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13210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measure is appropriate?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662988" cy="5111750"/>
          </a:xfrm>
        </p:spPr>
        <p:txBody>
          <a:bodyPr/>
          <a:lstStyle/>
          <a:p>
            <a:r>
              <a:t>It depends on investment assumptions</a:t>
            </a:r>
          </a:p>
          <a:p>
            <a:endParaRPr/>
          </a:p>
          <a:p>
            <a:r>
              <a:t>If the portfolio represents the entire risky investment, then use the Sharpe measure</a:t>
            </a:r>
          </a:p>
          <a:p>
            <a:endParaRPr/>
          </a:p>
          <a:p>
            <a:r>
              <a:t>If the portfolio is one of many combined into a larger investment fund, use the Jensen or the Treynor measure</a:t>
            </a:r>
          </a:p>
          <a:p>
            <a:pPr lvl="1"/>
            <a:r>
              <a:t>The Treynor measure is appealing because it weighs excess returns against systematic risk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02423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Performance statistics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>
          <a:xfrm>
            <a:off x="250825" y="1341438"/>
            <a:ext cx="8662988" cy="5111750"/>
          </a:xfrm>
        </p:spPr>
        <p:txBody>
          <a:bodyPr>
            <a:no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If P or Q represents the entire investment, Q is better because of its higher Sharpe measure</a:t>
            </a:r>
          </a:p>
          <a:p>
            <a:r>
              <a:rPr lang="en-AU" dirty="0"/>
              <a:t>If P and Q are competing for a role as one of a number of </a:t>
            </a:r>
            <a:r>
              <a:rPr lang="en-AU" dirty="0" err="1"/>
              <a:t>subportfolios</a:t>
            </a:r>
            <a:r>
              <a:rPr lang="en-AU" dirty="0"/>
              <a:t>, Q also dominates because its </a:t>
            </a:r>
            <a:r>
              <a:rPr lang="en-AU" dirty="0" err="1"/>
              <a:t>Treynor</a:t>
            </a:r>
            <a:r>
              <a:rPr lang="en-AU" dirty="0"/>
              <a:t> measure is higher</a:t>
            </a:r>
          </a:p>
          <a:p>
            <a:r>
              <a:rPr lang="en-AU" dirty="0"/>
              <a:t>If we seek an active portfolio to mix with an index portfolio, P is better due to its higher information ratio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451995"/>
              </p:ext>
            </p:extLst>
          </p:nvPr>
        </p:nvGraphicFramePr>
        <p:xfrm>
          <a:off x="611560" y="1412776"/>
          <a:ext cx="771091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Mkt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Sharpe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/>
                        <a:t>Treynor</a:t>
                      </a:r>
                      <a:r>
                        <a:rPr lang="en-AU" dirty="0"/>
                        <a:t> 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Information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81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Sortino</a:t>
            </a:r>
            <a:r>
              <a:rPr lang="en-AU" dirty="0"/>
              <a:t>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sz="2000" dirty="0"/>
                  <a:t>A limitation of some performance evaluation measures, such as the Sharpe ratio, is that both downside and upside risk are penalized</a:t>
                </a:r>
              </a:p>
              <a:p>
                <a:r>
                  <a:rPr lang="en-AU" sz="2000" dirty="0"/>
                  <a:t>The </a:t>
                </a:r>
                <a:r>
                  <a:rPr lang="en-AU" sz="2000" dirty="0" err="1"/>
                  <a:t>Sortino</a:t>
                </a:r>
                <a:r>
                  <a:rPr lang="en-AU" sz="2000" dirty="0"/>
                  <a:t> ratio aims to address this issue by only penalizing the downside deviation</a:t>
                </a:r>
              </a:p>
              <a:p>
                <a:r>
                  <a:rPr lang="en-AU" sz="2000" dirty="0"/>
                  <a:t>It is a modification of the Sharpe ratio, and requires determination of a minimum acceptable return (MAR), or target required return, </a:t>
                </a:r>
                <a:r>
                  <a:rPr lang="en-AU" sz="2000" i="1" dirty="0"/>
                  <a:t>T</a:t>
                </a:r>
              </a:p>
              <a:p>
                <a:pPr lvl="1"/>
                <a:endParaRPr lang="en-AU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𝑆𝑜𝑟𝑡𝑖𝑛𝑜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acc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sz="2000" dirty="0"/>
              </a:p>
              <a:p>
                <a:pPr lvl="1"/>
                <a:endParaRPr lang="en-AU" sz="1600" dirty="0"/>
              </a:p>
              <a:p>
                <a:r>
                  <a:rPr lang="en-AU" sz="2000" dirty="0"/>
                  <a:t>Where </a:t>
                </a:r>
                <a:r>
                  <a:rPr lang="en-AU" sz="2000" i="1" dirty="0" err="1"/>
                  <a:t>SD</a:t>
                </a:r>
                <a:r>
                  <a:rPr lang="en-AU" sz="2000" i="1" baseline="-25000" dirty="0" err="1"/>
                  <a:t>p</a:t>
                </a:r>
                <a:r>
                  <a:rPr lang="en-AU" sz="2000" i="1" baseline="-25000" dirty="0"/>
                  <a:t>  </a:t>
                </a:r>
                <a:r>
                  <a:rPr lang="en-AU" sz="2000" dirty="0"/>
                  <a:t>is the semi-deviation, or downside deviation</a:t>
                </a:r>
              </a:p>
              <a:p>
                <a:r>
                  <a:rPr lang="en-AU" sz="2000" dirty="0"/>
                  <a:t>When returns are symmetrically distributed, the results from </a:t>
                </a:r>
                <a:r>
                  <a:rPr lang="en-AU" sz="2000" dirty="0" err="1"/>
                  <a:t>Sortino</a:t>
                </a:r>
                <a:r>
                  <a:rPr lang="en-AU" sz="2000" dirty="0"/>
                  <a:t> and Sharpe are similar. Skewness however can lead to very different results, so </a:t>
                </a:r>
                <a:r>
                  <a:rPr lang="en-AU" sz="2000" dirty="0" err="1"/>
                  <a:t>Sortino</a:t>
                </a:r>
                <a:r>
                  <a:rPr lang="en-AU" sz="2000" dirty="0"/>
                  <a:t> ratio is important for hedge fund evaluation (more next week)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75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RQ1: Utility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Danika does not like the rain. She prefers to be dry. However, carrying an umbrella is a burden. The table below outlines the probability of two states (rainy or not rainy), and her resulting utility in the event that she either takes or leaves behind her umbrella.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dirty="0"/>
              <a:t>Will Danika take or leave behind her umbrella tomorrow? (Assume she is a rational, utility maximiser.)</a:t>
            </a:r>
          </a:p>
          <a:p>
            <a:endParaRPr lang="en-AU" sz="2000" dirty="0"/>
          </a:p>
          <a:p>
            <a:r>
              <a:rPr lang="en-AU" sz="2000" dirty="0"/>
              <a:t>What is the maximum probability of a rainy day that would make Danika indifferent between taking or leaving her umbrella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4005" y="2636912"/>
          <a:ext cx="7848872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/>
                        <a:t>State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Rainy (p = 0.6)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Not rainy (p = 0.4)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Take umbrella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 = 9 (burdened</a:t>
                      </a:r>
                      <a:r>
                        <a:rPr lang="en-AU" baseline="0" dirty="0"/>
                        <a:t> but dry)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 = 9 (burdened</a:t>
                      </a:r>
                      <a:r>
                        <a:rPr lang="en-AU" baseline="0" dirty="0"/>
                        <a:t> but dry)</a:t>
                      </a:r>
                      <a:endParaRPr lang="en-A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Leave umbrella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 = 0 (wet </a:t>
                      </a:r>
                      <a:r>
                        <a:rPr lang="en-AU" dirty="0">
                          <a:sym typeface="Wingdings" panose="05000000000000000000" pitchFamily="2" charset="2"/>
                        </a:rPr>
                        <a:t></a:t>
                      </a:r>
                      <a:r>
                        <a:rPr lang="en-AU" dirty="0"/>
                        <a:t> </a:t>
                      </a:r>
                      <a:r>
                        <a:rPr lang="en-AU" baseline="0" dirty="0"/>
                        <a:t>)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U = 12 (unburdened</a:t>
                      </a:r>
                      <a:r>
                        <a:rPr lang="en-AU" baseline="0" dirty="0"/>
                        <a:t> and dry </a:t>
                      </a:r>
                      <a:r>
                        <a:rPr lang="en-AU" baseline="0" dirty="0"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AU" baseline="0" dirty="0"/>
                        <a:t> 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297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timing</a:t>
            </a:r>
          </a:p>
        </p:txBody>
      </p:sp>
      <p:pic>
        <p:nvPicPr>
          <p:cNvPr id="36867" name="Content Placeholder 5" descr="24.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77" t="4338" r="4752" b="21497"/>
          <a:stretch>
            <a:fillRect/>
          </a:stretch>
        </p:blipFill>
        <p:spPr>
          <a:xfrm>
            <a:off x="899592" y="1412776"/>
            <a:ext cx="7651570" cy="4968552"/>
          </a:xfrm>
        </p:spPr>
      </p:pic>
    </p:spTree>
    <p:extLst>
      <p:ext uri="{BB962C8B-B14F-4D97-AF65-F5344CB8AC3E}">
        <p14:creationId xmlns:p14="http://schemas.microsoft.com/office/powerpoint/2010/main" val="352788146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timing</a:t>
            </a:r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62988" cy="5111750"/>
          </a:xfrm>
        </p:spPr>
        <p:txBody>
          <a:bodyPr/>
          <a:lstStyle/>
          <a:p>
            <a:r>
              <a:rPr dirty="0"/>
              <a:t>In its pure form, market timing involves shifting funds between a market-index portfolio and a safe asset</a:t>
            </a:r>
          </a:p>
          <a:p>
            <a:endParaRPr dirty="0"/>
          </a:p>
          <a:p>
            <a:r>
              <a:rPr dirty="0" err="1"/>
              <a:t>Treynor</a:t>
            </a:r>
            <a:r>
              <a:rPr dirty="0"/>
              <a:t> and </a:t>
            </a:r>
            <a:r>
              <a:rPr dirty="0" err="1"/>
              <a:t>Mazuy</a:t>
            </a:r>
            <a:r>
              <a:rPr dirty="0"/>
              <a:t>: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en-AU" dirty="0"/>
              <a:t>A positive value of </a:t>
            </a:r>
            <a:r>
              <a:rPr lang="en-AU" dirty="0" err="1">
                <a:latin typeface="Symbol" pitchFamily="18" charset="2"/>
              </a:rPr>
              <a:t>a</a:t>
            </a:r>
            <a:r>
              <a:rPr lang="en-AU" baseline="-25000" dirty="0" err="1"/>
              <a:t>p</a:t>
            </a:r>
            <a:r>
              <a:rPr lang="en-AU" dirty="0"/>
              <a:t> is indicative of superior stock selection performance</a:t>
            </a:r>
          </a:p>
          <a:p>
            <a:r>
              <a:rPr lang="en-AU" dirty="0"/>
              <a:t>A positive value for </a:t>
            </a:r>
            <a:r>
              <a:rPr lang="en-AU" dirty="0" err="1"/>
              <a:t>Ψ</a:t>
            </a:r>
            <a:r>
              <a:rPr lang="en-AU" baseline="-25000" dirty="0" err="1"/>
              <a:t>p</a:t>
            </a:r>
            <a:r>
              <a:rPr lang="en-AU" dirty="0"/>
              <a:t> indicates superior market timing ability</a:t>
            </a:r>
            <a:endParaRPr dirty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000250" y="2971800"/>
          <a:ext cx="54927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4" name="Equation" r:id="rId3" imgW="74322000" imgH="8521560" progId="Equation.3">
                  <p:embed/>
                </p:oleObj>
              </mc:Choice>
              <mc:Fallback>
                <p:oleObj name="Equation" r:id="rId3" imgW="74322000" imgH="8521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971800"/>
                        <a:ext cx="5492750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670311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Market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Merton (1981) defines market timing as performance relative to risk-free rate</a:t>
            </a:r>
          </a:p>
          <a:p>
            <a:pPr lvl="0"/>
            <a:endParaRPr lang="en-AU" dirty="0"/>
          </a:p>
          <a:p>
            <a:pPr lvl="0"/>
            <a:r>
              <a:rPr lang="en-AU" dirty="0"/>
              <a:t>Managers can switch between equity and bonds, so portfolio return is comprised of a return on the equity market plus a put option on the equity market</a:t>
            </a:r>
          </a:p>
          <a:p>
            <a:pPr lvl="0"/>
            <a:endParaRPr lang="en-AU" dirty="0"/>
          </a:p>
          <a:p>
            <a:pPr lvl="0"/>
            <a:r>
              <a:rPr lang="en-AU" dirty="0"/>
              <a:t>Option is valuable when equity return falls below risk-free rate:</a:t>
            </a:r>
          </a:p>
          <a:p>
            <a:pPr lvl="0"/>
            <a:endParaRPr lang="en-AU" dirty="0"/>
          </a:p>
          <a:p>
            <a:endParaRPr lang="en-AU" dirty="0"/>
          </a:p>
          <a:p>
            <a:pPr lvl="0"/>
            <a:r>
              <a:rPr lang="en-AU" dirty="0"/>
              <a:t>Positive values of </a:t>
            </a:r>
            <a:r>
              <a:rPr lang="en-AU" dirty="0" err="1">
                <a:latin typeface="Symbol" pitchFamily="18" charset="2"/>
              </a:rPr>
              <a:t>f</a:t>
            </a:r>
            <a:r>
              <a:rPr lang="en-AU" baseline="-25000" dirty="0" err="1"/>
              <a:t>p</a:t>
            </a:r>
            <a:r>
              <a:rPr lang="en-AU" dirty="0"/>
              <a:t> indicate market timing ability</a:t>
            </a:r>
          </a:p>
        </p:txBody>
      </p:sp>
      <p:graphicFrame>
        <p:nvGraphicFramePr>
          <p:cNvPr id="76803" name="Object 5"/>
          <p:cNvGraphicFramePr>
            <a:graphicFrameLocks noChangeAspect="1"/>
          </p:cNvGraphicFramePr>
          <p:nvPr/>
        </p:nvGraphicFramePr>
        <p:xfrm>
          <a:off x="1619672" y="4372843"/>
          <a:ext cx="61499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8" name="Equation" r:id="rId3" imgW="83258280" imgH="7709040" progId="Equation.3">
                  <p:embed/>
                </p:oleObj>
              </mc:Choice>
              <mc:Fallback>
                <p:oleObj name="Equation" r:id="rId3" imgW="83258280" imgH="770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372843"/>
                        <a:ext cx="6149975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671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>
          <a:xfrm>
            <a:off x="381884" y="1797599"/>
            <a:ext cx="8294572" cy="1322972"/>
          </a:xfrm>
        </p:spPr>
        <p:txBody>
          <a:bodyPr/>
          <a:lstStyle/>
          <a:p>
            <a:r>
              <a:rPr lang="en-AU" dirty="0"/>
              <a:t>Break-time practice</a:t>
            </a:r>
          </a:p>
        </p:txBody>
      </p:sp>
    </p:spTree>
    <p:extLst>
      <p:ext uri="{BB962C8B-B14F-4D97-AF65-F5344CB8AC3E}">
        <p14:creationId xmlns:p14="http://schemas.microsoft.com/office/powerpoint/2010/main" val="3542111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RQ4: Optimal portfolios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You have $500,000 available to invest. The risk-free rate as well as your borrowing rate is 8%. The return on the optimal risky portfolio is 16%. Your expected utility is highest at the point where you expect to earn a 22% return, what should you do?</a:t>
            </a:r>
          </a:p>
          <a:p>
            <a:pPr marL="457200" indent="-457200">
              <a:buFont typeface="+mj-lt"/>
              <a:buAutoNum type="alphaLcPeriod"/>
            </a:pPr>
            <a:r>
              <a:rPr lang="en-AU" sz="2000" dirty="0"/>
              <a:t>invest $125,000 in the risk-free asset </a:t>
            </a:r>
          </a:p>
          <a:p>
            <a:pPr marL="457200" indent="-457200">
              <a:buFont typeface="+mj-lt"/>
              <a:buAutoNum type="alphaLcPeriod"/>
            </a:pPr>
            <a:r>
              <a:rPr lang="en-AU" sz="2000" dirty="0"/>
              <a:t>invest $375,000 in the risk-free asset </a:t>
            </a:r>
          </a:p>
          <a:p>
            <a:pPr marL="457200" indent="-457200">
              <a:buFont typeface="+mj-lt"/>
              <a:buAutoNum type="alphaLcPeriod"/>
            </a:pPr>
            <a:r>
              <a:rPr lang="en-AU" sz="2000" dirty="0"/>
              <a:t>invest $500,000 in the risky portfolio</a:t>
            </a:r>
          </a:p>
          <a:p>
            <a:pPr marL="457200" indent="-457200">
              <a:buFont typeface="+mj-lt"/>
              <a:buAutoNum type="alphaLcPeriod"/>
            </a:pPr>
            <a:r>
              <a:rPr lang="en-AU" sz="2000" dirty="0"/>
              <a:t>borrow $125,000 </a:t>
            </a:r>
          </a:p>
          <a:p>
            <a:pPr marL="457200" indent="-457200">
              <a:buFont typeface="+mj-lt"/>
              <a:buAutoNum type="alphaLcPeriod"/>
            </a:pPr>
            <a:r>
              <a:rPr lang="en-AU" sz="2000" dirty="0"/>
              <a:t>borrow $375,000 </a:t>
            </a:r>
          </a:p>
          <a:p>
            <a:pPr marL="457200" indent="-457200">
              <a:buFont typeface="+mj-lt"/>
              <a:buAutoNum type="alphaLcPeriod"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What effect is an increase in your borrowing rate going to have on your investment position and utility, all else equal? Use a clearly labelled figure to demonstrate your answer.</a:t>
            </a:r>
          </a:p>
        </p:txBody>
      </p:sp>
    </p:spTree>
    <p:extLst>
      <p:ext uri="{BB962C8B-B14F-4D97-AF65-F5344CB8AC3E}">
        <p14:creationId xmlns:p14="http://schemas.microsoft.com/office/powerpoint/2010/main" val="2271817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RQ4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Multiple choice: E</a:t>
            </a:r>
          </a:p>
          <a:p>
            <a:endParaRPr lang="en-AU" dirty="0"/>
          </a:p>
          <a:p>
            <a:r>
              <a:rPr lang="en-AU" dirty="0"/>
              <a:t>Want: 22% = w16% + (1-w)8%</a:t>
            </a:r>
          </a:p>
          <a:p>
            <a:r>
              <a:rPr lang="en-AU" dirty="0"/>
              <a:t>14 = 8w</a:t>
            </a:r>
          </a:p>
          <a:p>
            <a:r>
              <a:rPr lang="en-AU" dirty="0"/>
              <a:t>w = 1.75 in risky, so -0.75 in risk-free</a:t>
            </a:r>
          </a:p>
          <a:p>
            <a:r>
              <a:rPr lang="en-AU" dirty="0"/>
              <a:t>So, borrow 75% of portfolio</a:t>
            </a:r>
          </a:p>
          <a:p>
            <a:r>
              <a:rPr lang="en-AU" dirty="0"/>
              <a:t>.75*500,000 = $375,000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As a borrower in the first part of the question, utility will decrease and will now borrow less (or possibly cease to be a borrower, depending on the borrowing rate premium)</a:t>
            </a:r>
          </a:p>
        </p:txBody>
      </p:sp>
    </p:spTree>
    <p:extLst>
      <p:ext uri="{BB962C8B-B14F-4D97-AF65-F5344CB8AC3E}">
        <p14:creationId xmlns:p14="http://schemas.microsoft.com/office/powerpoint/2010/main" val="133212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RQ 5: </a:t>
            </a:r>
            <a:r>
              <a:rPr lang="en-AU" dirty="0" err="1"/>
              <a:t>Sortino</a:t>
            </a:r>
            <a:r>
              <a:rPr lang="en-AU" dirty="0"/>
              <a:t>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fund achieves annual returns as presented in the table below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The fund has a target return of 0%. What is the </a:t>
            </a:r>
            <a:r>
              <a:rPr lang="en-AU" dirty="0" err="1"/>
              <a:t>Sortino</a:t>
            </a:r>
            <a:r>
              <a:rPr lang="en-AU" dirty="0"/>
              <a:t> ratio for this fund?</a:t>
            </a:r>
          </a:p>
          <a:p>
            <a:endParaRPr lang="en-AU" dirty="0"/>
          </a:p>
          <a:p>
            <a:r>
              <a:rPr lang="en-AU" dirty="0"/>
              <a:t>A competitor fund has a </a:t>
            </a:r>
            <a:r>
              <a:rPr lang="en-AU" dirty="0" err="1"/>
              <a:t>Sortino</a:t>
            </a:r>
            <a:r>
              <a:rPr lang="en-AU" dirty="0"/>
              <a:t> ratio of 4.020. Which fund performs better using this criterion?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550062"/>
              </p:ext>
            </p:extLst>
          </p:nvPr>
        </p:nvGraphicFramePr>
        <p:xfrm>
          <a:off x="1524000" y="191683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b="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dirty="0"/>
                        <a:t>-5%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dirty="0"/>
                        <a:t>-4%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261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RQ5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800" dirty="0"/>
              <a:t>Numerator: average(17, 15, 23, -5, 12, 9, 13, -4) = 10%</a:t>
            </a:r>
          </a:p>
          <a:p>
            <a:endParaRPr lang="en-AU" sz="1800" dirty="0"/>
          </a:p>
          <a:p>
            <a:r>
              <a:rPr lang="en-AU" sz="1800" dirty="0"/>
              <a:t>Downside deviations: min{17-0,0}, min{15-0,0},min{23-0,0}, </a:t>
            </a:r>
            <a:r>
              <a:rPr lang="en-AU" sz="1800" u="sng" dirty="0"/>
              <a:t>min{-5-0,0} = -5%</a:t>
            </a:r>
            <a:r>
              <a:rPr lang="en-AU" sz="1800" dirty="0"/>
              <a:t>, min{12-0,0}, min{9-0,0}, min{13-0,0}, </a:t>
            </a:r>
            <a:r>
              <a:rPr lang="en-AU" sz="1800" u="sng" dirty="0"/>
              <a:t>min(-4-0,0) = -4%</a:t>
            </a:r>
          </a:p>
          <a:p>
            <a:endParaRPr lang="en-AU" sz="1800" dirty="0"/>
          </a:p>
          <a:p>
            <a:r>
              <a:rPr lang="en-AU" sz="1800" dirty="0"/>
              <a:t>Average squared downside deviations: average(0,0,0,0.25%,0,0,0,0.16%) = 0.0005125</a:t>
            </a:r>
          </a:p>
          <a:p>
            <a:endParaRPr lang="en-AU" sz="1800" dirty="0"/>
          </a:p>
          <a:p>
            <a:r>
              <a:rPr lang="en-AU" sz="1800" dirty="0"/>
              <a:t>Denominator: </a:t>
            </a:r>
            <a:r>
              <a:rPr lang="en-AU" sz="1800" dirty="0" err="1"/>
              <a:t>sqrt</a:t>
            </a:r>
            <a:r>
              <a:rPr lang="en-AU" sz="1800" dirty="0"/>
              <a:t>(0.0005125) = 0.0226385</a:t>
            </a:r>
          </a:p>
          <a:p>
            <a:endParaRPr lang="en-AU" sz="1800" dirty="0"/>
          </a:p>
          <a:p>
            <a:r>
              <a:rPr lang="en-AU" sz="1800" dirty="0" err="1"/>
              <a:t>Sortino</a:t>
            </a:r>
            <a:r>
              <a:rPr lang="en-AU" sz="1800" dirty="0"/>
              <a:t> = 0.1 / 0.0226 = 4.417</a:t>
            </a:r>
          </a:p>
          <a:p>
            <a:endParaRPr lang="en-AU" sz="1800" dirty="0"/>
          </a:p>
          <a:p>
            <a:r>
              <a:rPr lang="en-AU" sz="1800" dirty="0"/>
              <a:t>Higher </a:t>
            </a:r>
            <a:r>
              <a:rPr lang="en-AU" sz="1800" dirty="0" err="1"/>
              <a:t>Sortino</a:t>
            </a:r>
            <a:r>
              <a:rPr lang="en-AU" sz="1800" dirty="0"/>
              <a:t> better</a:t>
            </a:r>
          </a:p>
          <a:p>
            <a:endParaRPr lang="en-AU" sz="1800" dirty="0"/>
          </a:p>
          <a:p>
            <a:r>
              <a:rPr lang="en-AU" sz="1800" dirty="0"/>
              <a:t>Note: the benchmark wont always be zero</a:t>
            </a:r>
          </a:p>
        </p:txBody>
      </p:sp>
    </p:spTree>
    <p:extLst>
      <p:ext uri="{BB962C8B-B14F-4D97-AF65-F5344CB8AC3E}">
        <p14:creationId xmlns:p14="http://schemas.microsoft.com/office/powerpoint/2010/main" val="3835011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>
          <a:xfrm>
            <a:off x="381884" y="1797599"/>
            <a:ext cx="8294572" cy="1322972"/>
          </a:xfrm>
        </p:spPr>
        <p:txBody>
          <a:bodyPr/>
          <a:lstStyle/>
          <a:p>
            <a:r>
              <a:rPr lang="en-AU" dirty="0"/>
              <a:t>The role of style in performance evaluation</a:t>
            </a:r>
          </a:p>
        </p:txBody>
      </p:sp>
    </p:spTree>
    <p:extLst>
      <p:ext uri="{BB962C8B-B14F-4D97-AF65-F5344CB8AC3E}">
        <p14:creationId xmlns:p14="http://schemas.microsoft.com/office/powerpoint/2010/main" val="1527329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Performance evaluation and style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62988" cy="5111750"/>
          </a:xfrm>
        </p:spPr>
        <p:txBody>
          <a:bodyPr/>
          <a:lstStyle/>
          <a:p>
            <a:r>
              <a:rPr lang="en-AU" dirty="0"/>
              <a:t>How are the market anomalies that we have discussed in the past few weeks relevant to performance evaluation?</a:t>
            </a:r>
          </a:p>
          <a:p>
            <a:endParaRPr lang="en-AU" dirty="0"/>
          </a:p>
          <a:p>
            <a:r>
              <a:rPr lang="en-AU" dirty="0" err="1"/>
              <a:t>Carhart</a:t>
            </a:r>
            <a:r>
              <a:rPr lang="en-AU" dirty="0"/>
              <a:t>, M (1997) “On Persistence in Mutual Fund Performance”, </a:t>
            </a:r>
            <a:r>
              <a:rPr lang="en-AU" i="1" dirty="0"/>
              <a:t>The Journal of Finance</a:t>
            </a:r>
            <a:r>
              <a:rPr lang="en-AU" dirty="0"/>
              <a:t>, Vol. 52, pp. 57-82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RMRF: excess return on market index</a:t>
            </a:r>
          </a:p>
          <a:p>
            <a:r>
              <a:rPr lang="en-AU" dirty="0"/>
              <a:t>SMB: size factor</a:t>
            </a:r>
          </a:p>
          <a:p>
            <a:r>
              <a:rPr lang="en-AU" dirty="0"/>
              <a:t>HML: value factor</a:t>
            </a:r>
          </a:p>
          <a:p>
            <a:r>
              <a:rPr lang="en-AU" dirty="0"/>
              <a:t>PR1YR: 1-year momentum factor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485775" y="3573463"/>
          <a:ext cx="81311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2" name="Equation" r:id="rId3" imgW="110067480" imgH="7302600" progId="Equation.3">
                  <p:embed/>
                </p:oleObj>
              </mc:Choice>
              <mc:Fallback>
                <p:oleObj name="Equation" r:id="rId3" imgW="110067480" imgH="730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3573463"/>
                        <a:ext cx="8131175" cy="53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96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RQ1(a)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EU(take) = 0.6*9 + 0.4*9 = 9</a:t>
            </a:r>
          </a:p>
          <a:p>
            <a:endParaRPr lang="en-AU" dirty="0"/>
          </a:p>
          <a:p>
            <a:r>
              <a:rPr lang="en-AU" dirty="0"/>
              <a:t>EU(leave) = 0.6*0 + .4*12 = 4.8</a:t>
            </a:r>
          </a:p>
          <a:p>
            <a:endParaRPr lang="en-AU" dirty="0"/>
          </a:p>
          <a:p>
            <a:r>
              <a:rPr lang="en-AU" dirty="0"/>
              <a:t>EU(take) &gt; EU(leave)</a:t>
            </a:r>
          </a:p>
          <a:p>
            <a:endParaRPr lang="en-AU" dirty="0"/>
          </a:p>
          <a:p>
            <a:r>
              <a:rPr lang="en-AU" dirty="0"/>
              <a:t>She will take the umbrella</a:t>
            </a:r>
          </a:p>
        </p:txBody>
      </p:sp>
    </p:spTree>
    <p:extLst>
      <p:ext uri="{BB962C8B-B14F-4D97-AF65-F5344CB8AC3E}">
        <p14:creationId xmlns:p14="http://schemas.microsoft.com/office/powerpoint/2010/main" val="1342372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Performance evaluation and style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62988" cy="5111750"/>
          </a:xfrm>
        </p:spPr>
        <p:txBody>
          <a:bodyPr/>
          <a:lstStyle/>
          <a:p>
            <a:r>
              <a:rPr lang="en-AU" dirty="0"/>
              <a:t>Chan, Chen and </a:t>
            </a:r>
            <a:r>
              <a:rPr lang="en-AU" dirty="0" err="1"/>
              <a:t>Lakonishok</a:t>
            </a:r>
            <a:r>
              <a:rPr lang="en-AU" dirty="0"/>
              <a:t> (2002) “On mutual fund investment styles”, </a:t>
            </a:r>
            <a:r>
              <a:rPr lang="en-AU" i="1" dirty="0"/>
              <a:t>Review of Financial Studies</a:t>
            </a:r>
            <a:r>
              <a:rPr lang="en-AU" dirty="0"/>
              <a:t>, Vol. 15, pp. 1407-1437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413" y="2205038"/>
            <a:ext cx="61626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4752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Buffett’s alpha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/>
              <a:t>Frazzini</a:t>
            </a:r>
            <a:r>
              <a:rPr lang="en-AU" dirty="0"/>
              <a:t>, </a:t>
            </a:r>
            <a:r>
              <a:rPr lang="en-AU" dirty="0" err="1"/>
              <a:t>Kabiller</a:t>
            </a:r>
            <a:r>
              <a:rPr lang="en-AU" dirty="0"/>
              <a:t> and Pedersen (2013) “Buffett’s Alpha”, working paper</a:t>
            </a:r>
          </a:p>
          <a:p>
            <a:pPr lvl="1"/>
            <a:r>
              <a:rPr lang="en-AU" dirty="0">
                <a:hlinkClick r:id="rId2"/>
              </a:rPr>
              <a:t>http://people.stern.nyu.edu/lpederse/papers/BuffettsAlpha.pdf</a:t>
            </a:r>
            <a:r>
              <a:rPr lang="en-AU" dirty="0"/>
              <a:t>.</a:t>
            </a:r>
          </a:p>
          <a:p>
            <a:pPr lvl="1"/>
            <a:r>
              <a:rPr lang="en-AU" dirty="0"/>
              <a:t>How does Buffett generate such good performance?</a:t>
            </a:r>
          </a:p>
          <a:p>
            <a:pPr lvl="1"/>
            <a:r>
              <a:rPr lang="en-AU" dirty="0"/>
              <a:t>Between 1976 and 2011 Berkshire Hathaway has realized a Sharpe ratio of 0.76 compared to market Sharpe ratio of 0.39 </a:t>
            </a:r>
          </a:p>
          <a:p>
            <a:pPr lvl="1"/>
            <a:r>
              <a:rPr lang="en-AU" dirty="0"/>
              <a:t>Berkshire has a significant alpha to traditional risk factors </a:t>
            </a:r>
          </a:p>
          <a:p>
            <a:pPr lvl="1"/>
            <a:r>
              <a:rPr lang="en-AU" dirty="0"/>
              <a:t>A Betting-Against-Beta (BAB) factor and a Quality-Minus-Junk (QMJ) factor seems to explain part of the alpha </a:t>
            </a:r>
          </a:p>
          <a:p>
            <a:pPr lvl="1"/>
            <a:r>
              <a:rPr lang="en-AU" dirty="0"/>
              <a:t>“A loading on the BAB factor reflects a tendency to buy safe (i.e., low-beta) stocks while shying away from risky (i.e., high-beta) stocks.”</a:t>
            </a:r>
          </a:p>
          <a:p>
            <a:pPr lvl="1"/>
            <a:r>
              <a:rPr lang="en-AU" dirty="0"/>
              <a:t>“A loading on the quality QMJ factor reflects a tendency to buy high-quality companies, that is, companies that are profitable, growing, safe and have high payout “</a:t>
            </a:r>
          </a:p>
        </p:txBody>
      </p:sp>
    </p:spTree>
    <p:extLst>
      <p:ext uri="{BB962C8B-B14F-4D97-AF65-F5344CB8AC3E}">
        <p14:creationId xmlns:p14="http://schemas.microsoft.com/office/powerpoint/2010/main" val="1179517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Buffett’s alpha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“Hence, Buffett’s success appears not to be luck.”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64614"/>
            <a:ext cx="3456384" cy="459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0541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Performance Attribution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Where did the outperformance come from?</a:t>
            </a:r>
          </a:p>
          <a:p>
            <a:r>
              <a:rPr lang="en-AU" dirty="0"/>
              <a:t>Decompose relative performance into security selection and asset allocation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AU" dirty="0"/>
              <a:t>Market: Equity, fixed income, alternative investments, etc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AU" dirty="0"/>
              <a:t>Industry: Mining, Financials, Retail, etc  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AU" dirty="0"/>
              <a:t>Security: RIO, BHP, FMG, WPL etc</a:t>
            </a:r>
          </a:p>
          <a:p>
            <a:endParaRPr lang="en-AU" dirty="0"/>
          </a:p>
          <a:p>
            <a:r>
              <a:rPr lang="en-AU" dirty="0"/>
              <a:t>Return on benchmark:</a:t>
            </a:r>
          </a:p>
          <a:p>
            <a:endParaRPr lang="en-AU" dirty="0"/>
          </a:p>
          <a:p>
            <a:r>
              <a:rPr lang="en-AU" dirty="0"/>
              <a:t>Return on portfolio:</a:t>
            </a:r>
          </a:p>
          <a:p>
            <a:endParaRPr lang="en-AU" dirty="0"/>
          </a:p>
          <a:p>
            <a:r>
              <a:rPr lang="en-AU" dirty="0"/>
              <a:t>Net return:</a:t>
            </a:r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38082"/>
              </p:ext>
            </p:extLst>
          </p:nvPr>
        </p:nvGraphicFramePr>
        <p:xfrm>
          <a:off x="3635896" y="3957364"/>
          <a:ext cx="15113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0" name="Equation" r:id="rId3" imgW="825500" imgH="431800" progId="Equation.3">
                  <p:embed/>
                </p:oleObj>
              </mc:Choice>
              <mc:Fallback>
                <p:oleObj name="Equation" r:id="rId3" imgW="82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957364"/>
                        <a:ext cx="15113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2014115" y="5734769"/>
          <a:ext cx="55102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1" name="Equation" r:id="rId5" imgW="3009900" imgH="431800" progId="Equation.3">
                  <p:embed/>
                </p:oleObj>
              </mc:Choice>
              <mc:Fallback>
                <p:oleObj name="Equation" r:id="rId5" imgW="3009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115" y="5734769"/>
                        <a:ext cx="5510213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713668"/>
              </p:ext>
            </p:extLst>
          </p:nvPr>
        </p:nvGraphicFramePr>
        <p:xfrm>
          <a:off x="3635896" y="4846066"/>
          <a:ext cx="15113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2" name="Equation" r:id="rId7" imgW="825500" imgH="431800" progId="Equation.3">
                  <p:embed/>
                </p:oleObj>
              </mc:Choice>
              <mc:Fallback>
                <p:oleObj name="Equation" r:id="rId7" imgW="82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846066"/>
                        <a:ext cx="15113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3475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Performance Attribution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Total contribution from asset class </a:t>
            </a:r>
            <a:r>
              <a:rPr lang="en-AU" dirty="0" err="1"/>
              <a:t>i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Contribution from asset allocation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Contribution from security selection</a:t>
            </a:r>
          </a:p>
        </p:txBody>
      </p:sp>
      <p:graphicFrame>
        <p:nvGraphicFramePr>
          <p:cNvPr id="120839" name="Object 7"/>
          <p:cNvGraphicFramePr>
            <a:graphicFrameLocks noChangeAspect="1"/>
          </p:cNvGraphicFramePr>
          <p:nvPr/>
        </p:nvGraphicFramePr>
        <p:xfrm>
          <a:off x="3275856" y="4293096"/>
          <a:ext cx="13938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4" name="Equation" r:id="rId3" imgW="761669" imgH="215806" progId="Equation.3">
                  <p:embed/>
                </p:oleObj>
              </mc:Choice>
              <mc:Fallback>
                <p:oleObj name="Equation" r:id="rId3" imgW="76166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293096"/>
                        <a:ext cx="1393825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0" name="Object 8"/>
          <p:cNvGraphicFramePr>
            <a:graphicFrameLocks noChangeAspect="1"/>
          </p:cNvGraphicFramePr>
          <p:nvPr/>
        </p:nvGraphicFramePr>
        <p:xfrm>
          <a:off x="3275856" y="3068960"/>
          <a:ext cx="15335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5" name="Equation" r:id="rId5" imgW="837836" imgH="215806" progId="Equation.3">
                  <p:embed/>
                </p:oleObj>
              </mc:Choice>
              <mc:Fallback>
                <p:oleObj name="Equation" r:id="rId5" imgW="83783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068960"/>
                        <a:ext cx="1533525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41" name="Object 9"/>
          <p:cNvGraphicFramePr>
            <a:graphicFrameLocks noChangeAspect="1"/>
          </p:cNvGraphicFramePr>
          <p:nvPr/>
        </p:nvGraphicFramePr>
        <p:xfrm>
          <a:off x="3347864" y="1772816"/>
          <a:ext cx="15573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6" name="Equation" r:id="rId7" imgW="850531" imgH="215806" progId="Equation.3">
                  <p:embed/>
                </p:oleObj>
              </mc:Choice>
              <mc:Fallback>
                <p:oleObj name="Equation" r:id="rId7" imgW="85053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772816"/>
                        <a:ext cx="15573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551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Conclusion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62988" cy="5111750"/>
          </a:xfrm>
        </p:spPr>
        <p:txBody>
          <a:bodyPr/>
          <a:lstStyle/>
          <a:p>
            <a:r>
              <a:rPr lang="en-AU" dirty="0"/>
              <a:t>Performance evaluation has two key issues</a:t>
            </a:r>
          </a:p>
          <a:p>
            <a:pPr lvl="1"/>
            <a:r>
              <a:rPr lang="en-AU" dirty="0"/>
              <a:t>We need a very long observation period to measure performance with any precision, even if the return distribution is stable with a constant mean and variance</a:t>
            </a:r>
          </a:p>
          <a:p>
            <a:pPr lvl="1"/>
            <a:r>
              <a:rPr lang="en-AU" dirty="0"/>
              <a:t>What if the mean and variance are not constant? We need to keep track of portfolio changes</a:t>
            </a:r>
          </a:p>
          <a:p>
            <a:pPr lvl="1"/>
            <a:endParaRPr lang="en-AU" dirty="0"/>
          </a:p>
          <a:p>
            <a:r>
              <a:rPr lang="en-AU" dirty="0"/>
              <a:t>But, we need a method that can take account of the risk inherent in portfolios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478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RQ1(b)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To be indifferent need EU(take) = EU(leave)</a:t>
            </a:r>
          </a:p>
          <a:p>
            <a:endParaRPr lang="en-AU" dirty="0"/>
          </a:p>
          <a:p>
            <a:r>
              <a:rPr lang="en-AU" dirty="0"/>
              <a:t>EU(take) = 9, regardless of p</a:t>
            </a:r>
          </a:p>
          <a:p>
            <a:endParaRPr lang="en-AU" dirty="0"/>
          </a:p>
          <a:p>
            <a:r>
              <a:rPr lang="en-AU" dirty="0"/>
              <a:t>Therefore, solve for EU(leave) = 9</a:t>
            </a:r>
          </a:p>
          <a:p>
            <a:endParaRPr lang="en-AU" dirty="0"/>
          </a:p>
          <a:p>
            <a:r>
              <a:rPr lang="en-AU" dirty="0"/>
              <a:t>9 = p.0 + (1-p)12</a:t>
            </a:r>
          </a:p>
          <a:p>
            <a:r>
              <a:rPr lang="en-AU" dirty="0"/>
              <a:t>9 = 12-12p</a:t>
            </a:r>
          </a:p>
          <a:p>
            <a:r>
              <a:rPr lang="en-AU" dirty="0"/>
              <a:t>12p = 3</a:t>
            </a:r>
          </a:p>
          <a:p>
            <a:r>
              <a:rPr lang="en-AU" dirty="0"/>
              <a:t>p = 0.25</a:t>
            </a:r>
          </a:p>
          <a:p>
            <a:endParaRPr lang="en-AU" dirty="0"/>
          </a:p>
          <a:p>
            <a:r>
              <a:rPr lang="en-AU" dirty="0"/>
              <a:t>25% chance of rain is the probability that makes her indifferent between taking the umbrella or leaving it</a:t>
            </a:r>
          </a:p>
        </p:txBody>
      </p:sp>
    </p:spTree>
    <p:extLst>
      <p:ext uri="{BB962C8B-B14F-4D97-AF65-F5344CB8AC3E}">
        <p14:creationId xmlns:p14="http://schemas.microsoft.com/office/powerpoint/2010/main" val="160021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RQ2: 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In 2010, Danika has total wealth of $50,000 and invested half of her money in risky assets. Today, Danika has total wealth of $150,000 and still invests half of her money in risky assets. Danika has _________ absolute risk aversion and __________ relative risk aversion:</a:t>
            </a:r>
          </a:p>
          <a:p>
            <a:pPr marL="0" indent="0">
              <a:buNone/>
            </a:pPr>
            <a:endParaRPr lang="en-AU" dirty="0"/>
          </a:p>
          <a:p>
            <a:pPr marL="457200" indent="-457200">
              <a:buFont typeface="+mj-lt"/>
              <a:buAutoNum type="alphaLcPeriod"/>
            </a:pPr>
            <a:r>
              <a:rPr lang="en-AU" dirty="0"/>
              <a:t>decreasing; increasing</a:t>
            </a:r>
          </a:p>
          <a:p>
            <a:pPr marL="457200" indent="-457200">
              <a:buFont typeface="+mj-lt"/>
              <a:buAutoNum type="alphaLcPeriod"/>
            </a:pPr>
            <a:r>
              <a:rPr lang="en-AU" dirty="0"/>
              <a:t>increasing; increasing</a:t>
            </a:r>
          </a:p>
          <a:p>
            <a:pPr marL="457200" indent="-457200">
              <a:buFont typeface="+mj-lt"/>
              <a:buAutoNum type="alphaLcPeriod"/>
            </a:pPr>
            <a:r>
              <a:rPr lang="en-AU" dirty="0"/>
              <a:t>increasing; constant</a:t>
            </a:r>
          </a:p>
          <a:p>
            <a:pPr marL="457200" indent="-457200">
              <a:buFont typeface="+mj-lt"/>
              <a:buAutoNum type="alphaLcPeriod"/>
            </a:pPr>
            <a:r>
              <a:rPr lang="en-AU" dirty="0"/>
              <a:t>decreasing; decreasing</a:t>
            </a:r>
          </a:p>
          <a:p>
            <a:pPr marL="457200" indent="-457200">
              <a:buFont typeface="+mj-lt"/>
              <a:buAutoNum type="alphaLcPeriod"/>
            </a:pPr>
            <a:r>
              <a:rPr lang="en-AU" dirty="0"/>
              <a:t>decreasing; constant</a:t>
            </a:r>
          </a:p>
        </p:txBody>
      </p:sp>
    </p:spTree>
    <p:extLst>
      <p:ext uri="{BB962C8B-B14F-4D97-AF65-F5344CB8AC3E}">
        <p14:creationId xmlns:p14="http://schemas.microsoft.com/office/powerpoint/2010/main" val="150163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RQ2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Danika has </a:t>
            </a:r>
            <a:r>
              <a:rPr lang="en-AU" b="1" u="sng" dirty="0"/>
              <a:t>decreasing</a:t>
            </a:r>
            <a:r>
              <a:rPr lang="en-AU" dirty="0"/>
              <a:t> absolute risk aversion and </a:t>
            </a:r>
            <a:r>
              <a:rPr lang="en-AU" b="1" u="sng" dirty="0"/>
              <a:t>constant</a:t>
            </a:r>
            <a:r>
              <a:rPr lang="en-AU" dirty="0"/>
              <a:t> relative risk aversion</a:t>
            </a:r>
          </a:p>
          <a:p>
            <a:endParaRPr lang="en-AU" dirty="0"/>
          </a:p>
          <a:p>
            <a:r>
              <a:rPr lang="en-AU" dirty="0"/>
              <a:t>ARA is how the amount invested in risky assets changes as wealth increases</a:t>
            </a:r>
          </a:p>
          <a:p>
            <a:pPr lvl="1"/>
            <a:r>
              <a:rPr lang="en-AU" dirty="0"/>
              <a:t>Wealth increasing and amount invested in risky assets increasing is decreasing absolute risk aversion</a:t>
            </a:r>
          </a:p>
          <a:p>
            <a:endParaRPr lang="en-AU" dirty="0"/>
          </a:p>
          <a:p>
            <a:r>
              <a:rPr lang="en-AU" dirty="0"/>
              <a:t>RRA is how the percentage of wealth invested in risky assets changes as wealth changes</a:t>
            </a:r>
          </a:p>
          <a:p>
            <a:pPr lvl="1"/>
            <a:r>
              <a:rPr lang="en-AU" dirty="0"/>
              <a:t>Wealth increasing and same proportion invested in risky assets indicates constant RRA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954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RQ3: Portfolio optimisation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capital allocation line is also the __________. </a:t>
            </a:r>
          </a:p>
          <a:p>
            <a:pPr marL="457200" indent="-457200">
              <a:buFont typeface="+mj-lt"/>
              <a:buAutoNum type="alphaLcPeriod"/>
            </a:pPr>
            <a:r>
              <a:rPr lang="en-AU" dirty="0"/>
              <a:t>investment opportunity set formed with a risky asset and a risk-free asset </a:t>
            </a:r>
          </a:p>
          <a:p>
            <a:pPr marL="457200" indent="-457200">
              <a:buFont typeface="+mj-lt"/>
              <a:buAutoNum type="alphaLcPeriod"/>
            </a:pPr>
            <a:r>
              <a:rPr lang="en-AU" dirty="0"/>
              <a:t>investment opportunity set formed with two risky assets </a:t>
            </a:r>
          </a:p>
          <a:p>
            <a:pPr marL="457200" indent="-457200">
              <a:buFont typeface="+mj-lt"/>
              <a:buAutoNum type="alphaLcPeriod"/>
            </a:pPr>
            <a:r>
              <a:rPr lang="en-AU" dirty="0"/>
              <a:t>line connecting all portfolios that offer the same utility to a particular investor </a:t>
            </a:r>
          </a:p>
          <a:p>
            <a:pPr marL="457200" indent="-457200">
              <a:buFont typeface="+mj-lt"/>
              <a:buAutoNum type="alphaLcPeriod"/>
            </a:pPr>
            <a:r>
              <a:rPr lang="en-AU" dirty="0"/>
              <a:t>line connecting all portfolios with the same expected rate of return and different standard deviations </a:t>
            </a:r>
          </a:p>
          <a:p>
            <a:pPr marL="457200" indent="-457200">
              <a:buFont typeface="+mj-lt"/>
              <a:buAutoNum type="alphaLcPeriod"/>
            </a:pPr>
            <a:r>
              <a:rPr lang="en-AU" dirty="0"/>
              <a:t>line showing the equilibrium relationship between beta and expected returns for all portfolios</a:t>
            </a:r>
          </a:p>
          <a:p>
            <a:pPr marL="457200" indent="-457200">
              <a:buFont typeface="+mj-lt"/>
              <a:buAutoNum type="alphaLcPeriod"/>
            </a:pPr>
            <a:endParaRPr lang="en-AU" dirty="0"/>
          </a:p>
          <a:p>
            <a:r>
              <a:rPr lang="en-AU" dirty="0"/>
              <a:t>Chart and define each of the above items</a:t>
            </a:r>
          </a:p>
        </p:txBody>
      </p:sp>
    </p:spTree>
    <p:extLst>
      <p:ext uri="{BB962C8B-B14F-4D97-AF65-F5344CB8AC3E}">
        <p14:creationId xmlns:p14="http://schemas.microsoft.com/office/powerpoint/2010/main" val="83295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RQ3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Multiple choice: A</a:t>
            </a:r>
          </a:p>
          <a:p>
            <a:endParaRPr lang="en-AU" dirty="0"/>
          </a:p>
          <a:p>
            <a:r>
              <a:rPr lang="en-AU" dirty="0"/>
              <a:t>B is the feasible investment set</a:t>
            </a:r>
          </a:p>
          <a:p>
            <a:r>
              <a:rPr lang="en-AU" dirty="0"/>
              <a:t>C is the indifference curve</a:t>
            </a:r>
          </a:p>
          <a:p>
            <a:r>
              <a:rPr lang="en-AU" dirty="0"/>
              <a:t>D is an indifference curve for a risk neutral investor</a:t>
            </a:r>
          </a:p>
          <a:p>
            <a:r>
              <a:rPr lang="en-AU" dirty="0"/>
              <a:t>E is the security market line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1738005"/>
      </p:ext>
    </p:extLst>
  </p:cSld>
  <p:clrMapOvr>
    <a:masterClrMapping/>
  </p:clrMapOvr>
</p:sld>
</file>

<file path=ppt/theme/theme1.xml><?xml version="1.0" encoding="utf-8"?>
<a:theme xmlns:a="http://schemas.openxmlformats.org/drawingml/2006/main" name="PPT-template-standard_August15">
  <a:themeElements>
    <a:clrScheme name="The University of Sydney_Color Theme">
      <a:dk1>
        <a:sysClr val="windowText" lastClr="000000"/>
      </a:dk1>
      <a:lt1>
        <a:sysClr val="window" lastClr="FFFFFF"/>
      </a:lt1>
      <a:dk2>
        <a:srgbClr val="0148A4"/>
      </a:dk2>
      <a:lt2>
        <a:srgbClr val="EEECE1"/>
      </a:lt2>
      <a:accent1>
        <a:srgbClr val="E64626"/>
      </a:accent1>
      <a:accent2>
        <a:srgbClr val="EF8025"/>
      </a:accent2>
      <a:accent3>
        <a:srgbClr val="FFB800"/>
      </a:accent3>
      <a:accent4>
        <a:srgbClr val="5C923E"/>
      </a:accent4>
      <a:accent5>
        <a:srgbClr val="5496DB"/>
      </a:accent5>
      <a:accent6>
        <a:srgbClr val="0148A4"/>
      </a:accent6>
      <a:hlink>
        <a:srgbClr val="E64626"/>
      </a:hlink>
      <a:folHlink>
        <a:srgbClr val="F0513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Ainsworth DivSchedules AFM</Template>
  <TotalTime>37475</TotalTime>
  <Words>2735</Words>
  <Application>Microsoft Macintosh PowerPoint</Application>
  <PresentationFormat>On-screen Show (4:3)</PresentationFormat>
  <Paragraphs>484</Paragraphs>
  <Slides>45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Cambria Math</vt:lpstr>
      <vt:lpstr>Lucida Grande</vt:lpstr>
      <vt:lpstr>Symbol</vt:lpstr>
      <vt:lpstr>Times New Roman</vt:lpstr>
      <vt:lpstr>Tw Cen MT</vt:lpstr>
      <vt:lpstr>Wingdings</vt:lpstr>
      <vt:lpstr>PPT-template-standard_August15</vt:lpstr>
      <vt:lpstr>Equation</vt:lpstr>
      <vt:lpstr>Performance Evaluation Lecture 10</vt:lpstr>
      <vt:lpstr>UoS announcements </vt:lpstr>
      <vt:lpstr>RQ1: Utility theory</vt:lpstr>
      <vt:lpstr>RQ1(a) answer</vt:lpstr>
      <vt:lpstr>RQ1(b) answer</vt:lpstr>
      <vt:lpstr>RQ2: Utility</vt:lpstr>
      <vt:lpstr>RQ2 answer</vt:lpstr>
      <vt:lpstr>RQ3: Portfolio optimisation</vt:lpstr>
      <vt:lpstr>RQ3 answer</vt:lpstr>
      <vt:lpstr>Performance Evaluation Lecture 10</vt:lpstr>
      <vt:lpstr>Learning objectives</vt:lpstr>
      <vt:lpstr>Why measure performance?</vt:lpstr>
      <vt:lpstr>Past performance</vt:lpstr>
      <vt:lpstr>ASIC Regulatory Guide 53</vt:lpstr>
      <vt:lpstr>Morningstar: Best/worst equities funds</vt:lpstr>
      <vt:lpstr>Morningstar: Best/worst equities funds</vt:lpstr>
      <vt:lpstr>The Performance Evaluation Menu</vt:lpstr>
      <vt:lpstr>Index benchmarks</vt:lpstr>
      <vt:lpstr>Active return (fund return – benchmark return)</vt:lpstr>
      <vt:lpstr>Adjusting returns for risk</vt:lpstr>
      <vt:lpstr>Risk-adjusted performance: Sharpe ratio</vt:lpstr>
      <vt:lpstr>Risk-adjusted performance: Treynor measure</vt:lpstr>
      <vt:lpstr>Risk-adjusted performance: Jensen’s alpha</vt:lpstr>
      <vt:lpstr>Risk-adjusted performance: Information ratio</vt:lpstr>
      <vt:lpstr>Example: Portfolio performance</vt:lpstr>
      <vt:lpstr>Example: Portfolio performance</vt:lpstr>
      <vt:lpstr>Which measure is appropriate?</vt:lpstr>
      <vt:lpstr>Example: Performance statistics</vt:lpstr>
      <vt:lpstr>Sortino ratio</vt:lpstr>
      <vt:lpstr>Market timing</vt:lpstr>
      <vt:lpstr>Market timing</vt:lpstr>
      <vt:lpstr>Market timing</vt:lpstr>
      <vt:lpstr>Break-time practice</vt:lpstr>
      <vt:lpstr>RQ4: Optimal portfolios</vt:lpstr>
      <vt:lpstr>RQ4 answer</vt:lpstr>
      <vt:lpstr>RQ 5: Sortino ratio</vt:lpstr>
      <vt:lpstr>RQ5 answer</vt:lpstr>
      <vt:lpstr>The role of style in performance evaluation</vt:lpstr>
      <vt:lpstr>Performance evaluation and style</vt:lpstr>
      <vt:lpstr>Performance evaluation and style</vt:lpstr>
      <vt:lpstr>Buffett’s alpha</vt:lpstr>
      <vt:lpstr>Buffett’s alpha</vt:lpstr>
      <vt:lpstr>Performance Attribution</vt:lpstr>
      <vt:lpstr>Performance Attribution</vt:lpstr>
      <vt:lpstr>Conclusion</vt:lpstr>
    </vt:vector>
  </TitlesOfParts>
  <Company>University of Sydney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 Prices and Yields</dc:title>
  <dc:creator>andrewa</dc:creator>
  <cp:lastModifiedBy>Danika Wright</cp:lastModifiedBy>
  <cp:revision>1285</cp:revision>
  <cp:lastPrinted>2016-03-08T22:44:44Z</cp:lastPrinted>
  <dcterms:created xsi:type="dcterms:W3CDTF">2010-03-08T05:32:54Z</dcterms:created>
  <dcterms:modified xsi:type="dcterms:W3CDTF">2019-10-14T22:54:39Z</dcterms:modified>
</cp:coreProperties>
</file>