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7" r:id="rId1"/>
  </p:sldMasterIdLst>
  <p:notesMasterIdLst>
    <p:notesMasterId r:id="rId82"/>
  </p:notesMasterIdLst>
  <p:sldIdLst>
    <p:sldId id="256" r:id="rId2"/>
    <p:sldId id="257" r:id="rId3"/>
    <p:sldId id="258" r:id="rId4"/>
    <p:sldId id="358" r:id="rId5"/>
    <p:sldId id="347" r:id="rId6"/>
    <p:sldId id="3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363" r:id="rId21"/>
    <p:sldId id="364" r:id="rId22"/>
    <p:sldId id="276" r:id="rId23"/>
    <p:sldId id="277" r:id="rId24"/>
    <p:sldId id="278" r:id="rId25"/>
    <p:sldId id="281" r:id="rId26"/>
    <p:sldId id="282" r:id="rId27"/>
    <p:sldId id="365" r:id="rId28"/>
    <p:sldId id="286" r:id="rId29"/>
    <p:sldId id="287" r:id="rId30"/>
    <p:sldId id="360" r:id="rId31"/>
    <p:sldId id="288" r:id="rId32"/>
    <p:sldId id="366" r:id="rId33"/>
    <p:sldId id="290" r:id="rId34"/>
    <p:sldId id="291" r:id="rId35"/>
    <p:sldId id="293" r:id="rId36"/>
    <p:sldId id="292" r:id="rId37"/>
    <p:sldId id="295" r:id="rId38"/>
    <p:sldId id="296" r:id="rId39"/>
    <p:sldId id="297" r:id="rId40"/>
    <p:sldId id="349" r:id="rId41"/>
    <p:sldId id="350" r:id="rId42"/>
    <p:sldId id="299" r:id="rId43"/>
    <p:sldId id="300" r:id="rId44"/>
    <p:sldId id="301" r:id="rId45"/>
    <p:sldId id="351" r:id="rId46"/>
    <p:sldId id="352" r:id="rId47"/>
    <p:sldId id="303" r:id="rId48"/>
    <p:sldId id="306" r:id="rId49"/>
    <p:sldId id="307" r:id="rId50"/>
    <p:sldId id="356" r:id="rId51"/>
    <p:sldId id="357" r:id="rId52"/>
    <p:sldId id="308" r:id="rId53"/>
    <p:sldId id="309" r:id="rId54"/>
    <p:sldId id="310" r:id="rId55"/>
    <p:sldId id="318" r:id="rId56"/>
    <p:sldId id="319" r:id="rId57"/>
    <p:sldId id="320" r:id="rId58"/>
    <p:sldId id="321" r:id="rId59"/>
    <p:sldId id="323" r:id="rId60"/>
    <p:sldId id="325" r:id="rId61"/>
    <p:sldId id="329" r:id="rId62"/>
    <p:sldId id="330" r:id="rId63"/>
    <p:sldId id="331" r:id="rId64"/>
    <p:sldId id="332" r:id="rId65"/>
    <p:sldId id="362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3" r:id="rId74"/>
    <p:sldId id="344" r:id="rId75"/>
    <p:sldId id="345" r:id="rId76"/>
    <p:sldId id="353" r:id="rId77"/>
    <p:sldId id="354" r:id="rId78"/>
    <p:sldId id="355" r:id="rId79"/>
    <p:sldId id="367" r:id="rId80"/>
    <p:sldId id="346" r:id="rId81"/>
  </p:sldIdLst>
  <p:sldSz cx="9144000" cy="6858000" type="screen4x3"/>
  <p:notesSz cx="6858000" cy="9144000"/>
  <p:custDataLst>
    <p:tags r:id="rId8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0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2880">
          <p15:clr>
            <a:srgbClr val="A4A3A4"/>
          </p15:clr>
        </p15:guide>
        <p15:guide id="5">
          <p15:clr>
            <a:srgbClr val="A4A3A4"/>
          </p15:clr>
        </p15:guide>
        <p15:guide id="6" pos="315">
          <p15:clr>
            <a:srgbClr val="A4A3A4"/>
          </p15:clr>
        </p15:guide>
        <p15:guide id="7" pos="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DE9"/>
    <a:srgbClr val="006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86390" autoAdjust="0"/>
  </p:normalViewPr>
  <p:slideViewPr>
    <p:cSldViewPr>
      <p:cViewPr varScale="1">
        <p:scale>
          <a:sx n="116" d="100"/>
          <a:sy n="116" d="100"/>
        </p:scale>
        <p:origin x="1056" y="108"/>
      </p:cViewPr>
      <p:guideLst>
        <p:guide orient="horz" pos="940"/>
        <p:guide orient="horz"/>
        <p:guide orient="horz" pos="576"/>
        <p:guide pos="2880"/>
        <p:guide/>
        <p:guide pos="315"/>
        <p:guide pos="746"/>
      </p:guideLst>
    </p:cSldViewPr>
  </p:slideViewPr>
  <p:outlineViewPr>
    <p:cViewPr>
      <p:scale>
        <a:sx n="33" d="100"/>
        <a:sy n="33" d="100"/>
      </p:scale>
      <p:origin x="0" y="35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19533C-E4A7-45AA-8CD5-C6A6EEC3D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446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8DA3AF-08FA-4060-BD7A-8A12B016E43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177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F50DEE-82A5-4455-A0AE-61E02A49FD7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456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AE3FEE-9B9E-4CE9-A31C-085DA3025CE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712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9274CD-0E30-4C26-B90F-554FA1BB5FD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1408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94C36D-B7C3-4D05-8905-1BEE46D9D33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789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6FDA89-E484-4D19-AD24-2BBF5CBF50E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3475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4E391E-B2C7-4279-A526-B75736860F78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085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21055D-51A1-4EAE-8527-4A1EFBE2C5B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35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F23BDF-BBCC-451F-A9E4-E26913BD4D28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7228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B428DD-F33C-43AE-B696-801E88542F68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613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637D3E-C253-4B24-8A7D-AA825AD1270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895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144599-62F1-420D-98F9-11C3633DB30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188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B7F382-3C7F-427E-A82C-30F2A576F7A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6C7B3A1-D0A7-4A3F-BC02-D316A1B860CD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8267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06A0E2-E80A-4901-AF2A-1CB9EBCF20E6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54999B1-53C7-446D-B6D6-74FAC5298038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3084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5902DF-3D78-42ED-B19A-BB05AB54DE45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1051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5F9B21-4C78-4100-B939-53525528C32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5149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9FDF09-197B-45BA-8CD4-6F7B2765BEA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5027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44B7A2-6FF2-4F46-A5E7-AB64983F864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6353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EAA62A-8934-4041-80AB-0871919FD677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479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BBD65A-AB99-459F-A4ED-DC2F8D279B2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8037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137B23-769D-4201-8B8F-D8D3FA0DAB7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816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3C1047-8105-41C6-948A-9B177F3F2DE2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545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90D351-84B4-4819-9909-46068BA7E59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674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22DDB-204E-4BE0-B6C3-C7525C56E00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7330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8B2BB5-5409-4EB5-AB20-2D5069636489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8058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7E5E9E-A8C8-4A74-9D94-A8592BBEA7FD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3485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D4E685-60C7-4229-A613-F7D43FC89661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2095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915B1B-A7F8-4AAF-A5FB-F24A1EB2E413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7704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8F5F86-A042-4902-B3C5-C5B7362D5066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3987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1A048C-2697-4788-9BAF-B91C8EB9734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1127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4206DC-DFBD-4035-93B5-B5B78983BB9E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424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BA5F59-8BDE-4B24-BD60-3922923324E9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1476192-ABF3-470C-9A36-FBBB00EC258C}" type="slidenum">
              <a:rPr lang="en-US" altLang="en-US" sz="1200"/>
              <a:pPr algn="r" eaLnBrk="1" hangingPunct="1"/>
              <a:t>40</a:t>
            </a:fld>
            <a:endParaRPr lang="en-US" altLang="en-US" sz="120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6548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0C5B02-7C26-4DCE-B9A0-0E3718B87218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762EEBC-BB6D-42D7-8D17-941C921E1BF0}" type="slidenum">
              <a:rPr lang="en-US" altLang="en-US" sz="1200"/>
              <a:pPr algn="r" eaLnBrk="1" hangingPunct="1"/>
              <a:t>41</a:t>
            </a:fld>
            <a:endParaRPr lang="en-US" altLang="en-US" sz="120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695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AF8A48-2EDB-440F-A199-59BF7FB1685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0840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F64070-C9A2-450E-BF4F-159E3B5E3CBD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9094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ECCF29-6896-463A-A49A-5B16D93B9B28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3119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F761F6-B671-4F2B-B111-8C34C255504A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74314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35260E-1346-4606-AA2E-9AAA16642E6C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E51AD7D-8CCE-4045-8D4E-D8960338C37A}" type="slidenum">
              <a:rPr lang="en-US" altLang="en-US" sz="1200"/>
              <a:pPr algn="r" eaLnBrk="1" hangingPunct="1"/>
              <a:t>45</a:t>
            </a:fld>
            <a:endParaRPr lang="en-US" altLang="en-US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7876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F56CB8-8C5C-4D40-A3F6-A7BF967D14EA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EE3AEA6-6E03-4FCF-B061-9DB4E52BFF75}" type="slidenum">
              <a:rPr lang="en-US" altLang="en-US" sz="1200"/>
              <a:pPr algn="r" eaLnBrk="1" hangingPunct="1"/>
              <a:t>46</a:t>
            </a:fld>
            <a:endParaRPr lang="en-US" altLang="en-US" sz="120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621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3C60DA-FF30-4472-8618-BE73CEBB203A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82800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42BEA3-18F9-457A-9286-75DD5CA412D1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19257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A393AF-D80E-4076-B15C-6123D73E780E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51486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42DA18-C35B-45C0-95A7-9FA04AAD309D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11861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8882D5-2F34-40E3-BC1F-E8CA5DDBEDB9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12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ED14B0-7FDE-4002-80AF-88E1A88BA2C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05470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F654CC-07B2-4341-BD6C-AFB6C56B0EC1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75972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E61759-9A5F-427C-AD6C-88F113279DA9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84119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C04213-8784-400D-B75C-4B1D8DBFBF66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9123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39A62E-4977-4693-88AF-72C34E727D72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68101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8E7C2E-4EF9-406E-BDDF-B505EBFA68DF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23394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A8232C-C2E6-4B20-894E-112189074A90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74612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772FDD-C735-4FE9-BEA7-310E4DE617FD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3686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305981-5099-439F-9606-AD58EF52A9C8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10370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2DA4CF-B2A8-4152-8957-95560A0498DC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85601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2CA7F4-67B7-42ED-83E4-CC7DAE1118CE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351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F28D5B-DA68-4168-9A92-F694DEC2B9E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43936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DBD69-AFA4-4A21-A729-E5E98C5ACDFB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54865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0F2C31-69DD-4C46-9FBF-8609024E954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44055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9D1007-6E39-4843-B0D5-860DD92A72D5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92506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E775AD-B03E-467B-9B2B-E37503290B03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65467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355F9B-6497-4F86-B68D-75DDEDC856F3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630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B30CA3-21B7-4CDA-A688-6399E00EC6B2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88255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9D28E5-F75D-4F87-A8A1-FF7A8322091A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83184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98C45F-076D-4CD1-9CE1-0E6CE69FF010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53630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CB5F6B-00F3-4105-AEE3-87B984AEF156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98523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32271D-5C9B-423F-8F36-622905FC4911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068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EFC854-54B7-4A82-A8A6-444A2488812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75633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DC8F0E-995C-45C2-BF74-E9FE12494D8E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6930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A17404-8E3A-48E4-8057-601BDA8E1556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1386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524502-9688-4977-A06A-93548F4DB939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209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DC8801-90B9-4C1E-8F6B-FDCF1F27996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521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82319D-15F6-4E1D-8257-8E9A22329D7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903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E99C51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mtClean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erk_0132992477_rev-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50371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8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2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5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76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15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75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81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37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47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28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57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E99C51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Copyright ©2017 Pearson Education, Ltd. All rights reserved.</a:t>
            </a:r>
            <a:endParaRPr lang="en-GB" altLang="en-US" sz="900" dirty="0">
              <a:solidFill>
                <a:schemeClr val="bg1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05800" y="6553200"/>
            <a:ext cx="4365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en-US" sz="900" smtClean="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21-</a:t>
            </a:r>
            <a:fld id="{3E757B0B-539A-453A-BEFF-DCFE109927DA}" type="slidenum">
              <a:rPr lang="en-GB" altLang="en-US" sz="900" smtClean="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r>
              <a:rPr lang="en-GB" altLang="en-US" sz="900" smtClean="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1" name="Picture 8" descr="G:\08VOL4\Graphics\Powerpoint\PEARSON\BERK\Incoming\BD.4e-smal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slide" Target="slide55.xml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6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953000" y="1295400"/>
            <a:ext cx="41910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200" b="1" smtClean="0"/>
              <a:t>Chapter 21</a:t>
            </a:r>
          </a:p>
          <a:p>
            <a:pPr marL="0" indent="0" algn="ctr" eaLnBrk="1" hangingPunct="1">
              <a:buFontTx/>
              <a:buNone/>
            </a:pPr>
            <a:endParaRPr lang="en-US" altLang="en-US" b="1" smtClean="0"/>
          </a:p>
          <a:p>
            <a:pPr marL="0" indent="0" algn="ctr" eaLnBrk="1" hangingPunct="1">
              <a:buFontTx/>
              <a:buNone/>
            </a:pPr>
            <a:r>
              <a:rPr lang="en-US" altLang="en-US" b="1" smtClean="0"/>
              <a:t>Option Valuation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Two-State Single-Period Model (cont'd)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3"/>
            <a:ext cx="8382000" cy="4648200"/>
          </a:xfrm>
        </p:spPr>
        <p:txBody>
          <a:bodyPr rIns="91440"/>
          <a:lstStyle/>
          <a:p>
            <a:pPr eaLnBrk="1" hangingPunct="1">
              <a:spcBef>
                <a:spcPct val="60000"/>
              </a:spcBef>
            </a:pPr>
            <a:r>
              <a:rPr lang="en-US" altLang="en-US" dirty="0" smtClean="0"/>
              <a:t>To create the replicating portfolio :Let </a:t>
            </a:r>
            <a:r>
              <a:rPr lang="en-US" altLang="en-US" dirty="0" smtClean="0">
                <a:latin typeface="Symbol" panose="05050102010706020507" pitchFamily="18" charset="2"/>
              </a:rPr>
              <a:t>D </a:t>
            </a:r>
            <a:r>
              <a:rPr lang="en-US" altLang="en-US" dirty="0" smtClean="0"/>
              <a:t>be the number of shares of stock purchased, and let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be the initial investment in bonds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dirty="0" smtClean="0"/>
              <a:t>B will be short position in bonds</a:t>
            </a:r>
          </a:p>
          <a:p>
            <a:pPr lvl="2" eaLnBrk="1" hangingPunct="1">
              <a:spcBef>
                <a:spcPct val="60000"/>
              </a:spcBef>
            </a:pPr>
            <a:r>
              <a:rPr lang="en-US" altLang="en-US" dirty="0" smtClean="0"/>
              <a:t>Borrowing creates leverage.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Two-State Single-Period Model (cont'd)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In the up state, the value of the portfolio must be $10.</a:t>
            </a:r>
          </a:p>
          <a:p>
            <a:pPr eaLnBrk="1" hangingPunct="1">
              <a:spcBef>
                <a:spcPct val="210000"/>
              </a:spcBef>
            </a:pPr>
            <a:r>
              <a:rPr lang="en-US" altLang="en-US" smtClean="0"/>
              <a:t>In the down state, the value of the portfolio must be $0.</a:t>
            </a:r>
          </a:p>
        </p:txBody>
      </p:sp>
      <p:graphicFrame>
        <p:nvGraphicFramePr>
          <p:cNvPr id="24580" name="Object 1024"/>
          <p:cNvGraphicFramePr>
            <a:graphicFrameLocks noChangeAspect="1"/>
          </p:cNvGraphicFramePr>
          <p:nvPr/>
        </p:nvGraphicFramePr>
        <p:xfrm>
          <a:off x="762000" y="2463800"/>
          <a:ext cx="3371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4" imgW="1307532" imgH="177723" progId="Equation.DSMT4">
                  <p:embed/>
                </p:oleObj>
              </mc:Choice>
              <mc:Fallback>
                <p:oleObj name="Equation" r:id="rId4" imgW="1307532" imgH="177723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63800"/>
                        <a:ext cx="3371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025"/>
          <p:cNvGraphicFramePr>
            <a:graphicFrameLocks noChangeAspect="1"/>
          </p:cNvGraphicFramePr>
          <p:nvPr/>
        </p:nvGraphicFramePr>
        <p:xfrm>
          <a:off x="762000" y="4216400"/>
          <a:ext cx="32067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6" imgW="1244060" imgH="177723" progId="Equation.DSMT4">
                  <p:embed/>
                </p:oleObj>
              </mc:Choice>
              <mc:Fallback>
                <p:oleObj name="Equation" r:id="rId6" imgW="1244060" imgH="177723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16400"/>
                        <a:ext cx="32067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Two-State Single-Period Model (cont'd)</a:t>
            </a:r>
          </a:p>
        </p:txBody>
      </p:sp>
      <p:sp>
        <p:nvSpPr>
          <p:cNvPr id="3993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14463"/>
            <a:ext cx="8382000" cy="4648200"/>
          </a:xfrm>
          <a:blipFill rotWithShape="0">
            <a:blip r:embed="rId3"/>
            <a:stretch>
              <a:fillRect l="-2545" t="-2359" r="-291"/>
            </a:stretch>
          </a:blipFill>
          <a:extLst/>
        </p:spPr>
        <p:txBody>
          <a:bodyPr/>
          <a:lstStyle/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Two-State Single-Period Model (cont'd)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A portfolio that is long 0.5 share of stock and short approximately $18.87 worth of bonds (</a:t>
            </a:r>
            <a:r>
              <a:rPr lang="en-US" altLang="en-US" dirty="0"/>
              <a:t>a</a:t>
            </a:r>
            <a:r>
              <a:rPr lang="en-US" altLang="en-US" dirty="0" smtClean="0"/>
              <a:t>t maturity= 18.87  x1.06) will have a value in one period that exactly matches the value of the call.</a:t>
            </a:r>
          </a:p>
          <a:p>
            <a:pPr marL="457200" lvl="1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60 </a:t>
            </a:r>
            <a:r>
              <a:rPr lang="en-US" altLang="en-US" dirty="0" smtClean="0">
                <a:cs typeface="Arial" panose="020B0604020202020204" pitchFamily="34" charset="0"/>
              </a:rPr>
              <a:t>×</a:t>
            </a:r>
            <a:r>
              <a:rPr lang="en-US" altLang="en-US" dirty="0" smtClean="0"/>
              <a:t> 0.5 – 1.06 </a:t>
            </a:r>
            <a:r>
              <a:rPr lang="en-US" altLang="en-US" dirty="0" smtClean="0">
                <a:cs typeface="Arial" panose="020B0604020202020204" pitchFamily="34" charset="0"/>
              </a:rPr>
              <a:t>×</a:t>
            </a:r>
            <a:r>
              <a:rPr lang="en-US" altLang="en-US" dirty="0" smtClean="0"/>
              <a:t> 18.87 = 10</a:t>
            </a:r>
          </a:p>
          <a:p>
            <a:pPr marL="457200" lvl="1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40 </a:t>
            </a:r>
            <a:r>
              <a:rPr lang="en-US" altLang="en-US" dirty="0" smtClean="0">
                <a:cs typeface="Arial" panose="020B0604020202020204" pitchFamily="34" charset="0"/>
              </a:rPr>
              <a:t>×</a:t>
            </a:r>
            <a:r>
              <a:rPr lang="en-US" altLang="en-US" dirty="0" smtClean="0"/>
              <a:t> 0.5 – 1.06 </a:t>
            </a:r>
            <a:r>
              <a:rPr lang="en-US" altLang="en-US" dirty="0" smtClean="0">
                <a:cs typeface="Arial" panose="020B0604020202020204" pitchFamily="34" charset="0"/>
              </a:rPr>
              <a:t>×</a:t>
            </a:r>
            <a:r>
              <a:rPr lang="en-US" altLang="en-US" dirty="0" smtClean="0"/>
              <a:t> 18.87 = 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Two-State Single-Period Model (cont'd)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>
              <a:spcBef>
                <a:spcPct val="60000"/>
              </a:spcBef>
            </a:pPr>
            <a:r>
              <a:rPr lang="en-US" altLang="en-US" dirty="0" smtClean="0"/>
              <a:t>By the Law of One Price: The value of the portfolio (the value of 0.5 shares at the current share price of $50, less the amount borrowed is also the call value.</a:t>
            </a:r>
          </a:p>
          <a:p>
            <a:pPr eaLnBrk="1" hangingPunct="1">
              <a:spcBef>
                <a:spcPct val="6000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60000"/>
              </a:spcBef>
            </a:pPr>
            <a:r>
              <a:rPr lang="en-US" altLang="en-US" dirty="0" smtClean="0"/>
              <a:t>Note that by using the Law of One Price, we are able to solve for the price of the option </a:t>
            </a:r>
            <a:r>
              <a:rPr lang="en-US" altLang="en-US" i="1" dirty="0" smtClean="0"/>
              <a:t>without knowing the probabilities of the states in the binomial tree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or the expected stock return.</a:t>
            </a:r>
          </a:p>
          <a:p>
            <a:pPr eaLnBrk="1" hangingPunct="1">
              <a:spcBef>
                <a:spcPct val="60000"/>
              </a:spcBef>
            </a:pPr>
            <a:endParaRPr lang="en-US" altLang="en-US" i="1" dirty="0" smtClean="0"/>
          </a:p>
          <a:p>
            <a:pPr eaLnBrk="1" hangingPunct="1">
              <a:spcBef>
                <a:spcPct val="6000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0724" name="Object 1024"/>
          <p:cNvGraphicFramePr>
            <a:graphicFrameLocks noChangeAspect="1"/>
          </p:cNvGraphicFramePr>
          <p:nvPr/>
        </p:nvGraphicFramePr>
        <p:xfrm>
          <a:off x="762000" y="3194050"/>
          <a:ext cx="62849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4" imgW="2438400" imgH="203200" progId="Equation.DSMT4">
                  <p:embed/>
                </p:oleObj>
              </mc:Choice>
              <mc:Fallback>
                <p:oleObj name="Equation" r:id="rId4" imgW="2438400" imgH="203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94050"/>
                        <a:ext cx="62849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Generalising the Binomial Pricing Formula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Assume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i="1" smtClean="0"/>
              <a:t>S</a:t>
            </a:r>
            <a:r>
              <a:rPr lang="en-US" altLang="en-US" smtClean="0"/>
              <a:t> is the current stock price, and </a:t>
            </a:r>
            <a:r>
              <a:rPr lang="en-US" altLang="en-US" i="1" smtClean="0"/>
              <a:t>S</a:t>
            </a:r>
            <a:r>
              <a:rPr lang="en-US" altLang="en-US" smtClean="0"/>
              <a:t> will either go up to </a:t>
            </a:r>
            <a:r>
              <a:rPr lang="en-US" altLang="en-US" i="1" smtClean="0"/>
              <a:t>S</a:t>
            </a:r>
            <a:r>
              <a:rPr lang="en-US" altLang="en-US" i="1" baseline="-25000" smtClean="0"/>
              <a:t>u</a:t>
            </a:r>
            <a:r>
              <a:rPr lang="en-US" altLang="en-US" smtClean="0"/>
              <a:t> or go down to </a:t>
            </a:r>
            <a:r>
              <a:rPr lang="en-US" altLang="en-US" i="1" smtClean="0"/>
              <a:t>S</a:t>
            </a:r>
            <a:r>
              <a:rPr lang="en-US" altLang="en-US" i="1" baseline="-25000" smtClean="0"/>
              <a:t>d</a:t>
            </a:r>
            <a:r>
              <a:rPr lang="en-US" altLang="en-US" smtClean="0"/>
              <a:t> next period.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The risk-free interest rate is </a:t>
            </a:r>
            <a:r>
              <a:rPr lang="en-US" altLang="en-US" i="1" smtClean="0"/>
              <a:t>r</a:t>
            </a:r>
            <a:r>
              <a:rPr lang="en-US" altLang="en-US" i="1" baseline="-25000" smtClean="0"/>
              <a:t>f</a:t>
            </a:r>
            <a:r>
              <a:rPr lang="en-US" altLang="en-US" smtClean="0"/>
              <a:t> 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i="1" smtClean="0"/>
              <a:t>C</a:t>
            </a:r>
            <a:r>
              <a:rPr lang="en-US" altLang="en-US" i="1" baseline="-25000" smtClean="0"/>
              <a:t>u</a:t>
            </a:r>
            <a:r>
              <a:rPr lang="en-US" altLang="en-US" smtClean="0"/>
              <a:t> is the value of the call option if the stock goes up, and </a:t>
            </a:r>
            <a:r>
              <a:rPr lang="en-US" altLang="en-US" i="1" smtClean="0"/>
              <a:t>C</a:t>
            </a:r>
            <a:r>
              <a:rPr lang="en-US" altLang="en-US" i="1" baseline="-25000" smtClean="0"/>
              <a:t>d</a:t>
            </a:r>
            <a:r>
              <a:rPr lang="en-US" altLang="en-US" smtClean="0"/>
              <a:t> is the value of the call option if the stock goes down.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Generalising</a:t>
            </a:r>
            <a:r>
              <a:rPr lang="en-US" altLang="en-US" dirty="0" smtClean="0"/>
              <a:t> the Binomial Pricing Formula</a:t>
            </a:r>
          </a:p>
        </p:txBody>
      </p:sp>
      <p:sp>
        <p:nvSpPr>
          <p:cNvPr id="3076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397000"/>
            <a:ext cx="8382000" cy="4648200"/>
          </a:xfrm>
          <a:blipFill rotWithShape="0">
            <a:blip r:embed="rId3"/>
            <a:stretch>
              <a:fillRect l="-2545" t="-2359" r="-727"/>
            </a:stretch>
          </a:blipFill>
          <a:extLst/>
        </p:spPr>
        <p:txBody>
          <a:bodyPr/>
          <a:lstStyle/>
          <a:p>
            <a:r>
              <a:rPr lang="en-AU" dirty="0">
                <a:noFill/>
              </a:rPr>
              <a:t> </a:t>
            </a:r>
          </a:p>
        </p:txBody>
      </p:sp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11400"/>
            <a:ext cx="3095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54102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d</a:t>
            </a:r>
            <a:endParaRPr lang="en-AU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Binomial Pricing Formula (cont'd)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465263"/>
            <a:ext cx="8382000" cy="46482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Solving the two replicating portfolio equations </a:t>
            </a:r>
            <a:br>
              <a:rPr lang="en-US" altLang="en-US" sz="2400" dirty="0" smtClean="0"/>
            </a:br>
            <a:r>
              <a:rPr lang="en-US" altLang="en-US" sz="2400" dirty="0" smtClean="0"/>
              <a:t>for the two unknowns </a:t>
            </a:r>
            <a:r>
              <a:rPr lang="en-US" altLang="en-US" sz="2400" dirty="0" smtClean="0">
                <a:latin typeface="Symbol" panose="05050102010706020507" pitchFamily="18" charset="2"/>
              </a:rPr>
              <a:t>D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/>
              <a:t>B</a:t>
            </a:r>
            <a:r>
              <a:rPr lang="en-US" altLang="en-US" sz="2400" dirty="0" smtClean="0"/>
              <a:t> yields the </a:t>
            </a:r>
            <a:br>
              <a:rPr lang="en-US" altLang="en-US" sz="2400" dirty="0" smtClean="0"/>
            </a:br>
            <a:r>
              <a:rPr lang="en-US" altLang="en-US" sz="2400" dirty="0" smtClean="0"/>
              <a:t>general formula for the replicating portfolio in </a:t>
            </a:r>
            <a:br>
              <a:rPr lang="en-US" altLang="en-US" sz="2400" dirty="0" smtClean="0"/>
            </a:br>
            <a:r>
              <a:rPr lang="en-US" altLang="en-US" sz="2400" dirty="0" smtClean="0"/>
              <a:t>the binomial model.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/>
              <a:t>Replicating Portfolio in the Binomial Model</a:t>
            </a:r>
          </a:p>
          <a:p>
            <a:pPr eaLnBrk="1" hangingPunct="1">
              <a:lnSpc>
                <a:spcPct val="90000"/>
              </a:lnSpc>
              <a:spcBef>
                <a:spcPct val="270000"/>
              </a:spcBef>
            </a:pPr>
            <a:r>
              <a:rPr lang="en-US" altLang="en-US" sz="2400" dirty="0" smtClean="0"/>
              <a:t>The value of the option is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/>
              <a:t>Option Price in the Binomial Model</a:t>
            </a:r>
          </a:p>
        </p:txBody>
      </p:sp>
      <p:graphicFrame>
        <p:nvGraphicFramePr>
          <p:cNvPr id="36868" name="Object 1024"/>
          <p:cNvGraphicFramePr>
            <a:graphicFrameLocks noChangeAspect="1"/>
          </p:cNvGraphicFramePr>
          <p:nvPr/>
        </p:nvGraphicFramePr>
        <p:xfrm>
          <a:off x="1628775" y="3217863"/>
          <a:ext cx="50006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4" imgW="2413000" imgH="444500" progId="Equation.DSMT4">
                  <p:embed/>
                </p:oleObj>
              </mc:Choice>
              <mc:Fallback>
                <p:oleObj name="Equation" r:id="rId4" imgW="2413000" imgH="4445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3217863"/>
                        <a:ext cx="50006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025"/>
          <p:cNvGraphicFramePr>
            <a:graphicFrameLocks noChangeAspect="1"/>
          </p:cNvGraphicFramePr>
          <p:nvPr/>
        </p:nvGraphicFramePr>
        <p:xfrm>
          <a:off x="3055938" y="5199063"/>
          <a:ext cx="21478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6" imgW="939392" imgH="177723" progId="Equation.DSMT4">
                  <p:embed/>
                </p:oleObj>
              </mc:Choice>
              <mc:Fallback>
                <p:oleObj name="Equation" r:id="rId6" imgW="939392" imgH="177723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99063"/>
                        <a:ext cx="21478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Textbook Example 21.1</a:t>
            </a:r>
          </a:p>
        </p:txBody>
      </p:sp>
      <p:pic>
        <p:nvPicPr>
          <p:cNvPr id="38915" name="Picture 4" descr="X:\08VOL4\Graphics\Powerpoint\PEARSON\BERK\Final files\ch21\c21np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590800"/>
            <a:ext cx="8185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Textbook Example 21.1 (cont'd)</a:t>
            </a:r>
          </a:p>
        </p:txBody>
      </p:sp>
      <p:pic>
        <p:nvPicPr>
          <p:cNvPr id="40963" name="Picture 4" descr="X:\08VOL4\Graphics\Powerpoint\PEARSON\BERK\Final files\ch21\c21ns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87450"/>
            <a:ext cx="60579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7600950" y="3581400"/>
            <a:ext cx="1066800" cy="609600"/>
          </a:xfrm>
          <a:prstGeom prst="wedgeRectCallout">
            <a:avLst>
              <a:gd name="adj1" fmla="val -73343"/>
              <a:gd name="adj2" fmla="val 597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Long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287337" y="4343400"/>
            <a:ext cx="1103313" cy="612648"/>
          </a:xfrm>
          <a:prstGeom prst="wedgeRectCallout">
            <a:avLst>
              <a:gd name="adj1" fmla="val 261956"/>
              <a:gd name="adj2" fmla="val -22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Short</a:t>
            </a:r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Chapter 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Ins="91440"/>
          <a:lstStyle/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altLang="en-US" b="1" smtClean="0">
                <a:hlinkClick r:id="rId3" action="ppaction://hlinksldjump"/>
              </a:rPr>
              <a:t>21.1  </a:t>
            </a:r>
            <a:r>
              <a:rPr lang="en-US" altLang="en-US" smtClean="0">
                <a:hlinkClick r:id="rId3" action="ppaction://hlinksldjump"/>
              </a:rPr>
              <a:t>The Binomial Option Pricing Model</a:t>
            </a:r>
            <a:endParaRPr lang="en-US" altLang="en-US" b="1" smtClean="0"/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altLang="en-US" b="1" smtClean="0">
                <a:hlinkClick r:id="rId4" action="ppaction://hlinksldjump"/>
              </a:rPr>
              <a:t>21.2  </a:t>
            </a:r>
            <a:r>
              <a:rPr lang="en-US" altLang="en-US" smtClean="0">
                <a:hlinkClick r:id="rId4" action="ppaction://hlinksldjump"/>
              </a:rPr>
              <a:t>The Black-Scholes Option Pricing Model</a:t>
            </a:r>
            <a:endParaRPr lang="en-US" altLang="en-US" smtClean="0"/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altLang="en-US" b="1" smtClean="0">
                <a:hlinkClick r:id="rId5" action="ppaction://hlinksldjump"/>
              </a:rPr>
              <a:t>21.3  </a:t>
            </a:r>
            <a:r>
              <a:rPr lang="en-US" altLang="en-US" smtClean="0">
                <a:hlinkClick r:id="rId5" action="ppaction://hlinksldjump"/>
              </a:rPr>
              <a:t>Risk-Neutral Probabilities</a:t>
            </a:r>
            <a:endParaRPr lang="en-US" altLang="en-US" smtClean="0"/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altLang="en-US" b="1" smtClean="0">
                <a:hlinkClick r:id="rId6" action="ppaction://hlinksldjump"/>
              </a:rPr>
              <a:t>21.4  </a:t>
            </a:r>
            <a:r>
              <a:rPr lang="en-US" altLang="en-US" smtClean="0">
                <a:hlinkClick r:id="rId6" action="ppaction://hlinksldjump"/>
              </a:rPr>
              <a:t>Risk and Return of an Option</a:t>
            </a:r>
            <a:endParaRPr lang="en-US" altLang="en-US" smtClean="0"/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altLang="en-US" b="1" smtClean="0">
                <a:hlinkClick r:id="rId7" action="ppaction://hlinksldjump"/>
              </a:rPr>
              <a:t>21.5  </a:t>
            </a:r>
            <a:r>
              <a:rPr lang="en-US" altLang="en-US" smtClean="0">
                <a:hlinkClick r:id="rId7" action="ppaction://hlinksldjump"/>
              </a:rPr>
              <a:t>Corporate Applications of Option Pricing</a:t>
            </a:r>
            <a:endParaRPr lang="en-US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Alternative Example 21.1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b="1" smtClean="0"/>
              <a:t>Problem</a:t>
            </a:r>
            <a:endParaRPr lang="en-US" altLang="en-US" smtClean="0"/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Assume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CLW stock has a current price of $24.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The one-year risk-free rate is 5%.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At the end of one year, CLW will either be trading at $21 or $31.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CLW Inc. does not pay dividends. 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b="1" smtClean="0"/>
              <a:t>What is the price of a European put option that expires in one year and has a strike price of $24?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1160463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Alternative Example 21.1 (cont’d)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2057400"/>
          </a:xfrm>
        </p:spPr>
        <p:txBody>
          <a:bodyPr rIns="91440"/>
          <a:lstStyle/>
          <a:p>
            <a:pPr eaLnBrk="1" hangingPunct="1"/>
            <a:r>
              <a:rPr lang="en-US" altLang="en-US" b="1" smtClean="0"/>
              <a:t>Solution</a:t>
            </a:r>
          </a:p>
          <a:p>
            <a:pPr lvl="1" eaLnBrk="1" hangingPunct="1"/>
            <a:r>
              <a:rPr lang="en-US" altLang="en-US" smtClean="0"/>
              <a:t>If the stock price rises to $31, the put option will be worthless (max of $24 - $31, $0)</a:t>
            </a:r>
          </a:p>
          <a:p>
            <a:pPr lvl="1" eaLnBrk="1" hangingPunct="1"/>
            <a:r>
              <a:rPr lang="en-US" altLang="en-US" smtClean="0"/>
              <a:t>If the stock price falls to $21, the put option will be worth $3 (max of $24 - $21, $0)</a:t>
            </a:r>
          </a:p>
          <a:p>
            <a:pPr lvl="1" eaLnBrk="1" hangingPunct="1"/>
            <a:endParaRPr lang="en-US" altLang="en-US" smtClean="0"/>
          </a:p>
        </p:txBody>
      </p:sp>
      <p:graphicFrame>
        <p:nvGraphicFramePr>
          <p:cNvPr id="45060" name="Object 1024"/>
          <p:cNvGraphicFramePr>
            <a:graphicFrameLocks noChangeAspect="1"/>
          </p:cNvGraphicFramePr>
          <p:nvPr/>
        </p:nvGraphicFramePr>
        <p:xfrm>
          <a:off x="2281238" y="3462338"/>
          <a:ext cx="494823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4" name="Equation" r:id="rId4" imgW="2387600" imgH="431800" progId="Equation.DSMT4">
                  <p:embed/>
                </p:oleObj>
              </mc:Choice>
              <mc:Fallback>
                <p:oleObj name="Equation" r:id="rId4" imgW="2387600" imgH="4318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3462338"/>
                        <a:ext cx="4948237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3"/>
          <p:cNvGraphicFramePr>
            <a:graphicFrameLocks noChangeAspect="1"/>
          </p:cNvGraphicFramePr>
          <p:nvPr/>
        </p:nvGraphicFramePr>
        <p:xfrm>
          <a:off x="1701800" y="4452938"/>
          <a:ext cx="61055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Equation" r:id="rId6" imgW="2946400" imgH="444500" progId="Equation.DSMT4">
                  <p:embed/>
                </p:oleObj>
              </mc:Choice>
              <mc:Fallback>
                <p:oleObj name="Equation" r:id="rId6" imgW="29464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452938"/>
                        <a:ext cx="61055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1025"/>
          <p:cNvGraphicFramePr>
            <a:graphicFrameLocks noChangeAspect="1"/>
          </p:cNvGraphicFramePr>
          <p:nvPr/>
        </p:nvGraphicFramePr>
        <p:xfrm>
          <a:off x="406400" y="5491163"/>
          <a:ext cx="80406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6" name="Equation" r:id="rId8" imgW="3517900" imgH="203200" progId="Equation.DSMT4">
                  <p:embed/>
                </p:oleObj>
              </mc:Choice>
              <mc:Fallback>
                <p:oleObj name="Equation" r:id="rId8" imgW="3517900" imgH="203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5491163"/>
                        <a:ext cx="80406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Multiperiod Model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04938"/>
            <a:ext cx="8399463" cy="4862512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Assuming just two prices is not realistic, so let us add more</a:t>
            </a:r>
          </a:p>
          <a:p>
            <a:pPr eaLnBrk="1" hangingPunct="1"/>
            <a:r>
              <a:rPr lang="en-US" altLang="en-US" dirty="0" smtClean="0"/>
              <a:t>Consider a two-period binomial tree for the </a:t>
            </a:r>
            <a:br>
              <a:rPr lang="en-US" altLang="en-US" dirty="0" smtClean="0"/>
            </a:br>
            <a:r>
              <a:rPr lang="en-US" altLang="en-US" dirty="0" smtClean="0"/>
              <a:t>stock price.</a:t>
            </a:r>
          </a:p>
        </p:txBody>
      </p:sp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352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Multiperiod Model (cont'd)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409700"/>
            <a:ext cx="8382000" cy="4914900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To calculate the value of an option in a multiperiod binomial tree, start at the end of the tree and work backward. 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At time 2, the option expires, so its value is equal to its intrinsic (exercise) value.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Multiperiod Model (cont'd)</a:t>
            </a:r>
          </a:p>
        </p:txBody>
      </p:sp>
      <p:pic>
        <p:nvPicPr>
          <p:cNvPr id="512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3813"/>
            <a:ext cx="5229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22663"/>
            <a:ext cx="49244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2362200" y="4467981"/>
            <a:ext cx="909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1600" b="1" dirty="0"/>
              <a:t>Call</a:t>
            </a:r>
            <a:r>
              <a:rPr lang="en-AU" altLang="en-US" sz="1600" dirty="0"/>
              <a:t> = 0</a:t>
            </a:r>
          </a:p>
        </p:txBody>
      </p:sp>
      <p:sp>
        <p:nvSpPr>
          <p:cNvPr id="51206" name="TextBox 2"/>
          <p:cNvSpPr txBox="1">
            <a:spLocks noChangeArrowheads="1"/>
          </p:cNvSpPr>
          <p:nvPr/>
        </p:nvSpPr>
        <p:spPr bwMode="auto">
          <a:xfrm>
            <a:off x="1994157" y="2890214"/>
            <a:ext cx="2829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1600" b="1" dirty="0"/>
              <a:t>Call</a:t>
            </a:r>
            <a:r>
              <a:rPr lang="en-AU" altLang="en-US" sz="1600" dirty="0"/>
              <a:t> = 6.13 (as </a:t>
            </a:r>
            <a:r>
              <a:rPr lang="en-AU" altLang="en-US" sz="1600" dirty="0" smtClean="0"/>
              <a:t>first example)</a:t>
            </a:r>
            <a:endParaRPr lang="en-AU" alt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3400" y="2819400"/>
            <a:ext cx="149225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7525" y="3810000"/>
            <a:ext cx="16002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9525" y="3597275"/>
            <a:ext cx="41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1600"/>
              <a:t>40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Multiperiod Model (cont'd)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The final step is to determine the value of the option in each possible state at time 0. </a:t>
            </a:r>
          </a:p>
          <a:p>
            <a:pPr lvl="1" eaLnBrk="1" hangingPunct="1">
              <a:spcBef>
                <a:spcPct val="530000"/>
              </a:spcBef>
            </a:pPr>
            <a:r>
              <a:rPr lang="en-US" altLang="en-US" smtClean="0"/>
              <a:t>Solving for 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: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3252" name="Object 1024"/>
          <p:cNvGraphicFramePr>
            <a:graphicFrameLocks noChangeAspect="1"/>
          </p:cNvGraphicFramePr>
          <p:nvPr/>
        </p:nvGraphicFramePr>
        <p:xfrm>
          <a:off x="1143000" y="4760913"/>
          <a:ext cx="5256213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4" imgW="3124200" imgH="914400" progId="Equation.DSMT4">
                  <p:embed/>
                </p:oleObj>
              </mc:Choice>
              <mc:Fallback>
                <p:oleObj name="Equation" r:id="rId4" imgW="3124200" imgH="9144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60913"/>
                        <a:ext cx="5256213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13932"/>
            <a:ext cx="324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Multiperiod Model (cont'd)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The final step is to determine the value of the option at time 0.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Thus, the initial option value is</a:t>
            </a:r>
          </a:p>
        </p:txBody>
      </p:sp>
      <p:graphicFrame>
        <p:nvGraphicFramePr>
          <p:cNvPr id="55300" name="Object 1024"/>
          <p:cNvGraphicFramePr>
            <a:graphicFrameLocks noChangeAspect="1"/>
          </p:cNvGraphicFramePr>
          <p:nvPr/>
        </p:nvGraphicFramePr>
        <p:xfrm>
          <a:off x="1100138" y="3030538"/>
          <a:ext cx="61880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4" imgW="2971800" imgH="203200" progId="Equation.DSMT4">
                  <p:embed/>
                </p:oleObj>
              </mc:Choice>
              <mc:Fallback>
                <p:oleObj name="Equation" r:id="rId4" imgW="2971800" imgH="203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030538"/>
                        <a:ext cx="61880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A dynamic trading strategy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mtClean="0"/>
              <a:t>Underlying the multiperiod binomial model is a dynamic trading strategy.</a:t>
            </a:r>
          </a:p>
          <a:p>
            <a:r>
              <a:rPr lang="en-AU" altLang="en-US" smtClean="0"/>
              <a:t>The hedge ratio and debt quantity change at each step in the binomial tree.</a:t>
            </a:r>
          </a:p>
          <a:p>
            <a:r>
              <a:rPr lang="en-AU" altLang="en-US" smtClean="0"/>
              <a:t>Thus the replicating portfolio is regularly rebalanced.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Textbook Example 21.2</a:t>
            </a:r>
          </a:p>
        </p:txBody>
      </p:sp>
      <p:pic>
        <p:nvPicPr>
          <p:cNvPr id="58371" name="Picture 4" descr="X:\08VOL4\Graphics\Powerpoint\PEARSON\BERK\Final files\ch21\c21np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8075"/>
            <a:ext cx="8229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Textbook Example 21.2 (cont'd</a:t>
            </a:r>
            <a:r>
              <a:rPr lang="en-US" altLang="en-US" smtClean="0"/>
              <a:t>)</a:t>
            </a:r>
          </a:p>
        </p:txBody>
      </p:sp>
      <p:pic>
        <p:nvPicPr>
          <p:cNvPr id="60419" name="Picture 4" descr="X:\08VOL4\Graphics\Powerpoint\PEARSON\BERK\Final files\ch21\c21ns00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Learning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Ins="91440"/>
          <a:lstStyle/>
          <a:p>
            <a:pPr marL="533400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mtClean="0"/>
              <a:t>Illustrate the use of the Binomial Option Pricing Model to value an option.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mtClean="0"/>
              <a:t>Define the replicating portfolio for the Binomial Option Pricing Model.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mtClean="0"/>
              <a:t>Use the Law of One Price to explain how the Binomial Option Pricing Model provides the correct value under the assumptions made by the model.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Textbook Example 21.2 (cont'd)</a:t>
            </a:r>
          </a:p>
        </p:txBody>
      </p:sp>
      <p:pic>
        <p:nvPicPr>
          <p:cNvPr id="62467" name="Picture 4" descr="X:\08VOL4\Graphics\Powerpoint\PEARSON\BERK\Final files\ch21\c21ns0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524000"/>
            <a:ext cx="557847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the Model Realistic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/>
              <a:t>B</a:t>
            </a:r>
            <a:r>
              <a:rPr lang="en-US" altLang="en-US" dirty="0" smtClean="0"/>
              <a:t>y decreasing the length of each period, and so increasing the number of steps in the binomial price tree (lattice), the pricing accuracy rapidly increases.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33500" y="3255963"/>
            <a:ext cx="3810000" cy="1472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4740275"/>
            <a:ext cx="4191000" cy="121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33600" y="4419600"/>
            <a:ext cx="34290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33600" y="3729038"/>
            <a:ext cx="3162300" cy="1223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95600" y="4191000"/>
            <a:ext cx="26670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895600" y="4191000"/>
            <a:ext cx="24003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81400" y="3895725"/>
            <a:ext cx="1847850" cy="65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48100" y="4606925"/>
            <a:ext cx="1581150" cy="879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4095750" y="3717925"/>
            <a:ext cx="1200150" cy="473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513" name="Straight Connector 64512"/>
          <p:cNvCxnSpPr/>
          <p:nvPr/>
        </p:nvCxnSpPr>
        <p:spPr>
          <a:xfrm flipH="1" flipV="1">
            <a:off x="4676775" y="3444875"/>
            <a:ext cx="619125" cy="298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517" name="Straight Connector 64516"/>
          <p:cNvCxnSpPr/>
          <p:nvPr/>
        </p:nvCxnSpPr>
        <p:spPr>
          <a:xfrm flipH="1">
            <a:off x="4695825" y="5105400"/>
            <a:ext cx="866775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519" name="Straight Connector 64518"/>
          <p:cNvCxnSpPr/>
          <p:nvPr/>
        </p:nvCxnSpPr>
        <p:spPr>
          <a:xfrm flipH="1">
            <a:off x="5195888" y="5543550"/>
            <a:ext cx="366712" cy="357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the Binomial </a:t>
            </a:r>
            <a:r>
              <a:rPr lang="en-AU" dirty="0"/>
              <a:t>M</a:t>
            </a:r>
            <a:r>
              <a:rPr lang="en-AU" dirty="0" smtClean="0"/>
              <a:t>odel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/>
                  <a:t>Simple &amp; very flexible</a:t>
                </a:r>
              </a:p>
              <a:p>
                <a:pPr lvl="1" eaLnBrk="1" hangingPunct="1"/>
                <a:r>
                  <a:rPr lang="en-US" altLang="en-US" dirty="0" smtClean="0"/>
                  <a:t>Much used in practice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en-US" dirty="0" smtClean="0"/>
                  <a:t>How do we get up &amp; down prices?</a:t>
                </a:r>
              </a:p>
              <a:p>
                <a:pPr lvl="1" eaLnBrk="1" hangingPunct="1">
                  <a:spcBef>
                    <a:spcPts val="600"/>
                  </a:spcBef>
                </a:pPr>
                <a:r>
                  <a:rPr lang="en-US" altLang="en-US" dirty="0" smtClean="0"/>
                  <a:t>The usual formulas are:</a:t>
                </a:r>
              </a:p>
              <a:p>
                <a:pPr lvl="2" eaLnBrk="1" hangingPunct="1">
                  <a:spcBef>
                    <a:spcPts val="600"/>
                  </a:spcBef>
                </a:pPr>
                <a:r>
                  <a:rPr lang="en-US" altLang="en-US" dirty="0" smtClean="0"/>
                  <a:t>1+ up-</a:t>
                </a:r>
                <a:r>
                  <a:rPr lang="en-US" altLang="en-US" dirty="0" err="1" smtClean="0"/>
                  <a:t>movment</a:t>
                </a:r>
                <a:r>
                  <a:rPr lang="en-US" altLang="en-US" dirty="0" smtClean="0"/>
                  <a:t>% = u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2" eaLnBrk="1" hangingPunct="1">
                  <a:spcBef>
                    <a:spcPts val="600"/>
                  </a:spcBef>
                </a:pPr>
                <a:r>
                  <a:rPr lang="en-US" altLang="en-US" dirty="0" smtClean="0"/>
                  <a:t>1+ down-</a:t>
                </a:r>
                <a:r>
                  <a:rPr lang="en-US" altLang="en-US" dirty="0" err="1" smtClean="0"/>
                  <a:t>movment</a:t>
                </a:r>
                <a:r>
                  <a:rPr lang="en-US" altLang="en-US" dirty="0" smtClean="0"/>
                  <a:t>% = d = 1/u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marL="457200" lvl="1" indent="0">
                  <a:spcBef>
                    <a:spcPts val="600"/>
                  </a:spcBef>
                  <a:buNone/>
                </a:pPr>
                <a:r>
                  <a:rPr lang="en-AU" dirty="0" smtClean="0">
                    <a:latin typeface="Symbol" panose="05050102010706020507" pitchFamily="18" charset="2"/>
                  </a:rPr>
                  <a:t>s</a:t>
                </a:r>
                <a:r>
                  <a:rPr lang="en-AU" dirty="0" smtClean="0"/>
                  <a:t> = standard deviation of annual returns (continuously compounded)</a:t>
                </a:r>
              </a:p>
              <a:p>
                <a:pPr marL="457200" lvl="1" indent="0">
                  <a:spcBef>
                    <a:spcPts val="600"/>
                  </a:spcBef>
                  <a:buNone/>
                </a:pPr>
                <a:r>
                  <a:rPr lang="en-AU" dirty="0" smtClean="0"/>
                  <a:t>h = length of time step as a fraction of a year</a:t>
                </a:r>
              </a:p>
              <a:p>
                <a:pPr marL="457200" lvl="1" indent="0">
                  <a:spcBef>
                    <a:spcPts val="600"/>
                  </a:spcBef>
                  <a:buNone/>
                </a:pPr>
                <a:r>
                  <a:rPr lang="en-AU" dirty="0" smtClean="0"/>
                  <a:t>e = base of natural logarithms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AU" dirty="0" smtClean="0"/>
              </a:p>
              <a:p>
                <a:pPr>
                  <a:spcBef>
                    <a:spcPts val="600"/>
                  </a:spcBef>
                </a:pPr>
                <a:endParaRPr lang="en-A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618" t="-23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6781800" y="2514600"/>
            <a:ext cx="2362200" cy="1143000"/>
          </a:xfrm>
          <a:prstGeom prst="wedgeRectCallout">
            <a:avLst>
              <a:gd name="adj1" fmla="val -121788"/>
              <a:gd name="adj2" fmla="val 13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Volatility over </a:t>
            </a:r>
            <a:r>
              <a:rPr lang="en-AU" dirty="0" smtClean="0">
                <a:solidFill>
                  <a:schemeClr val="accent2"/>
                </a:solidFill>
              </a:rPr>
              <a:t>the life of the option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21.2 The Black-Scholes Option </a:t>
            </a:r>
            <a:br>
              <a:rPr lang="en-US" altLang="en-US" smtClean="0"/>
            </a:br>
            <a:r>
              <a:rPr lang="en-US" altLang="en-US" smtClean="0"/>
              <a:t>Pricing Model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Black-Scholes Option Pricing Model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The first and famous option pricing model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dirty="0" smtClean="0"/>
              <a:t>Introduced the idea of (dynamic) replicating portfolios to price options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Prices European-style options assuming the stock is traded continuously.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/>
              <a:t>T</a:t>
            </a:r>
            <a:r>
              <a:rPr lang="en-US" altLang="en-US" dirty="0" smtClean="0"/>
              <a:t>he Binomial Option Pricing Model converges to the Black Scholes as the length of each binomial period shrinks towards zero and the number of periods tends towards infinity.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Black-Scholes Formula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995862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Black-Scholes Price of a Call Option on a Non-Dividend-Paying Stock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ct val="230000"/>
              </a:spcBef>
            </a:pPr>
            <a:endParaRPr lang="en-US" altLang="en-US" dirty="0" smtClean="0"/>
          </a:p>
          <a:p>
            <a:pPr marL="457200" lvl="1" indent="0" eaLnBrk="1" hangingPunct="1">
              <a:spcBef>
                <a:spcPct val="230000"/>
              </a:spcBef>
              <a:buNone/>
            </a:pPr>
            <a:r>
              <a:rPr lang="en-US" altLang="en-US" i="1" dirty="0" smtClean="0"/>
              <a:t>S</a:t>
            </a:r>
            <a:r>
              <a:rPr lang="en-US" altLang="en-US" dirty="0" smtClean="0"/>
              <a:t> is the </a:t>
            </a:r>
            <a:r>
              <a:rPr lang="en-US" altLang="en-US" dirty="0" err="1" smtClean="0"/>
              <a:t>the</a:t>
            </a:r>
            <a:r>
              <a:rPr lang="en-US" altLang="en-US" dirty="0" smtClean="0"/>
              <a:t> stock,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is the exercise price, and </a:t>
            </a:r>
            <a:r>
              <a:rPr lang="en-US" altLang="en-US" i="1" dirty="0" smtClean="0"/>
              <a:t>N(d)</a:t>
            </a:r>
            <a:r>
              <a:rPr lang="en-US" altLang="en-US" dirty="0" smtClean="0"/>
              <a:t> is a probability from the cumulative normal distribution</a:t>
            </a:r>
          </a:p>
        </p:txBody>
      </p:sp>
      <p:graphicFrame>
        <p:nvGraphicFramePr>
          <p:cNvPr id="6861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413592"/>
              </p:ext>
            </p:extLst>
          </p:nvPr>
        </p:nvGraphicFramePr>
        <p:xfrm>
          <a:off x="1752600" y="3352800"/>
          <a:ext cx="547846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4" imgW="2336800" imgH="228600" progId="Equation.DSMT4">
                  <p:embed/>
                </p:oleObj>
              </mc:Choice>
              <mc:Fallback>
                <p:oleObj name="Equation" r:id="rId4" imgW="2336800" imgH="228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5478463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2739231" y="2209800"/>
            <a:ext cx="1752600" cy="917448"/>
          </a:xfrm>
          <a:prstGeom prst="wedgeRectCallout">
            <a:avLst>
              <a:gd name="adj1" fmla="val 8561"/>
              <a:gd name="adj2" fmla="val 83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Hedge ratio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562600" y="2139537"/>
            <a:ext cx="1905000" cy="612648"/>
          </a:xfrm>
          <a:prstGeom prst="wedgeRectCallout">
            <a:avLst>
              <a:gd name="adj1" fmla="val -22523"/>
              <a:gd name="adj2" fmla="val 1634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Borrowing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4671598" y="1814511"/>
            <a:ext cx="461495" cy="43434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114800" y="4224199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Replicating  portfolio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146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21.3  </a:t>
            </a:r>
            <a:r>
              <a:rPr lang="en-US" altLang="en-US" b="0" dirty="0"/>
              <a:t>S</a:t>
            </a:r>
            <a:r>
              <a:rPr lang="en-US" altLang="en-US" b="0" dirty="0" smtClean="0"/>
              <a:t>tandard Normal Distribution (mean 0, </a:t>
            </a:r>
            <a:r>
              <a:rPr lang="en-US" altLang="en-US" b="0" dirty="0" smtClean="0">
                <a:latin typeface="Symbol" panose="05050102010706020507" pitchFamily="18" charset="2"/>
              </a:rPr>
              <a:t>s =1)</a:t>
            </a:r>
            <a:endParaRPr lang="en-US" altLang="en-US" dirty="0" smtClean="0"/>
          </a:p>
        </p:txBody>
      </p:sp>
      <p:pic>
        <p:nvPicPr>
          <p:cNvPr id="72707" name="Picture 3" descr="fig21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72756"/>
            <a:ext cx="744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439" y="1143000"/>
            <a:ext cx="42672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1" hangingPunct="1">
              <a:spcBef>
                <a:spcPct val="40000"/>
              </a:spcBef>
            </a:pPr>
            <a:r>
              <a:rPr lang="en-US" altLang="en-US" dirty="0" smtClean="0"/>
              <a:t>N(d):The probability that an outcome from a standard normal distribution will be below a certain value</a:t>
            </a:r>
          </a:p>
          <a:p>
            <a:pPr lvl="3" eaLnBrk="1" hangingPunct="1">
              <a:spcBef>
                <a:spcPct val="40000"/>
              </a:spcBef>
            </a:pPr>
            <a:r>
              <a:rPr lang="en-US" altLang="en-US" dirty="0" err="1" smtClean="0"/>
              <a:t>Eg</a:t>
            </a:r>
            <a:r>
              <a:rPr lang="en-US" altLang="en-US" dirty="0" smtClean="0"/>
              <a:t>  p = 0.7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9525" y="1143000"/>
            <a:ext cx="2590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Given d, then N(d) can be found from statistical tables, or use the NORM</a:t>
            </a:r>
            <a:r>
              <a:rPr lang="en-AU" dirty="0" smtClean="0">
                <a:solidFill>
                  <a:srgbClr val="FF0000"/>
                </a:solidFill>
              </a:rPr>
              <a:t>S</a:t>
            </a:r>
            <a:r>
              <a:rPr lang="en-AU" dirty="0" smtClean="0"/>
              <a:t>DIST(d)</a:t>
            </a:r>
          </a:p>
          <a:p>
            <a:r>
              <a:rPr lang="en-AU" dirty="0" smtClean="0"/>
              <a:t> function in Excel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Black-Scholes Formula (cont'd)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0"/>
            <a:ext cx="8382000" cy="2286000"/>
          </a:xfrm>
        </p:spPr>
        <p:txBody>
          <a:bodyPr rIns="91440"/>
          <a:lstStyle/>
          <a:p>
            <a:pPr lvl="1" eaLnBrk="1" hangingPunct="1"/>
            <a:r>
              <a:rPr lang="en-US" altLang="en-US" dirty="0" smtClean="0"/>
              <a:t>Where </a:t>
            </a:r>
            <a:r>
              <a:rPr lang="en-US" altLang="en-US" i="1" dirty="0" smtClean="0">
                <a:latin typeface="Symbol" panose="05050102010706020507" pitchFamily="18" charset="2"/>
              </a:rPr>
              <a:t>s</a:t>
            </a:r>
            <a:r>
              <a:rPr lang="en-US" altLang="en-US" dirty="0" smtClean="0"/>
              <a:t> is the annual volatility, and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is the number of years left to expiration</a:t>
            </a:r>
          </a:p>
          <a:p>
            <a:pPr lvl="1" eaLnBrk="1" hangingPunct="1"/>
            <a:r>
              <a:rPr lang="en-US" altLang="en-US" dirty="0" smtClean="0"/>
              <a:t>Of the five inputs required  (</a:t>
            </a:r>
            <a:r>
              <a:rPr lang="en-US" altLang="en-US" i="1" dirty="0" smtClean="0"/>
              <a:t> S, K, </a:t>
            </a:r>
            <a:r>
              <a:rPr lang="en-US" altLang="en-US" i="1" dirty="0" err="1" smtClean="0"/>
              <a:t>r</a:t>
            </a:r>
            <a:r>
              <a:rPr lang="en-US" altLang="en-US" i="1" baseline="-25000" dirty="0" err="1" smtClean="0"/>
              <a:t>f</a:t>
            </a:r>
            <a:r>
              <a:rPr lang="en-US" altLang="en-US" i="1" dirty="0" smtClean="0"/>
              <a:t>, T ,</a:t>
            </a:r>
            <a:r>
              <a:rPr lang="en-US" altLang="en-US" i="1" dirty="0" smtClean="0">
                <a:latin typeface="Symbol" panose="05050102010706020507" pitchFamily="18" charset="2"/>
              </a:rPr>
              <a:t>s</a:t>
            </a:r>
            <a:r>
              <a:rPr lang="en-US" altLang="en-US" dirty="0" smtClean="0"/>
              <a:t> ) </a:t>
            </a:r>
            <a:r>
              <a:rPr lang="en-US" altLang="en-US" i="1" dirty="0" smtClean="0">
                <a:latin typeface="Symbol" panose="05050102010706020507" pitchFamily="18" charset="2"/>
              </a:rPr>
              <a:t>s</a:t>
            </a:r>
            <a:r>
              <a:rPr lang="en-US" altLang="en-US" dirty="0" smtClean="0"/>
              <a:t> is the only one we cannot directly observe</a:t>
            </a:r>
          </a:p>
          <a:p>
            <a:pPr lvl="1" eaLnBrk="1" hangingPunct="1"/>
            <a:r>
              <a:rPr lang="en-US" altLang="en-US" dirty="0" smtClean="0"/>
              <a:t>And is relatively easy to estimate compared to the expected return on the stock</a:t>
            </a:r>
          </a:p>
        </p:txBody>
      </p:sp>
      <p:graphicFrame>
        <p:nvGraphicFramePr>
          <p:cNvPr id="7066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26263"/>
              </p:ext>
            </p:extLst>
          </p:nvPr>
        </p:nvGraphicFramePr>
        <p:xfrm>
          <a:off x="533400" y="2362200"/>
          <a:ext cx="79851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quation" r:id="rId4" imgW="3670300" imgH="457200" progId="Equation.DSMT4">
                  <p:embed/>
                </p:oleObj>
              </mc:Choice>
              <mc:Fallback>
                <p:oleObj name="Equation" r:id="rId4" imgW="3670300" imgH="457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79851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828800"/>
            <a:ext cx="462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Where do </a:t>
            </a:r>
            <a:r>
              <a:rPr lang="en-AU" i="1" dirty="0" smtClean="0"/>
              <a:t>d</a:t>
            </a:r>
            <a:r>
              <a:rPr lang="en-AU" baseline="-25000" dirty="0" smtClean="0"/>
              <a:t>1 </a:t>
            </a:r>
            <a:r>
              <a:rPr lang="en-AU" dirty="0" smtClean="0"/>
              <a:t> and </a:t>
            </a:r>
            <a:r>
              <a:rPr lang="en-AU" i="1" dirty="0" smtClean="0"/>
              <a:t>d</a:t>
            </a:r>
            <a:r>
              <a:rPr lang="en-AU" baseline="-25000" dirty="0" smtClean="0"/>
              <a:t>2</a:t>
            </a:r>
            <a:r>
              <a:rPr lang="en-AU" dirty="0" smtClean="0"/>
              <a:t> come from?</a:t>
            </a:r>
            <a:endParaRPr lang="en-AU" dirty="0"/>
          </a:p>
        </p:txBody>
      </p:sp>
      <p:sp>
        <p:nvSpPr>
          <p:cNvPr id="3" name="Rectangular Callout 2"/>
          <p:cNvSpPr/>
          <p:nvPr/>
        </p:nvSpPr>
        <p:spPr>
          <a:xfrm>
            <a:off x="381000" y="3365500"/>
            <a:ext cx="2895600" cy="444500"/>
          </a:xfrm>
          <a:prstGeom prst="wedgeRectCallout">
            <a:avLst>
              <a:gd name="adj1" fmla="val -7490"/>
              <a:gd name="adj2" fmla="val -1953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Natural logs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454786" y="1118606"/>
            <a:ext cx="5656263" cy="710193"/>
          </a:xfrm>
          <a:prstGeom prst="wedgeRectCallout">
            <a:avLst>
              <a:gd name="adj1" fmla="val 576"/>
              <a:gd name="adj2" fmla="val 1169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Can be written in a different, but mathematically equivalent way </a:t>
            </a:r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21.3</a:t>
            </a:r>
          </a:p>
        </p:txBody>
      </p:sp>
      <p:pic>
        <p:nvPicPr>
          <p:cNvPr id="76803" name="Picture 4" descr="X:\08VOL4\Graphics\Powerpoint\PEARSON\BERK\Final files\ch21\c21np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362200"/>
            <a:ext cx="8312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Table 21.1  </a:t>
            </a:r>
            <a:r>
              <a:rPr lang="en-US" altLang="en-US" b="0" dirty="0" smtClean="0">
                <a:solidFill>
                  <a:srgbClr val="FF0000"/>
                </a:solidFill>
              </a:rPr>
              <a:t>JetBlue Option Quotes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78851" name="Picture 4" descr="X:\08VOL4\Graphics\Powerpoint\PEARSON\BERK\Final files\ch21\c21nt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05000"/>
            <a:ext cx="8328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21.3 (cont'd)</a:t>
            </a:r>
          </a:p>
        </p:txBody>
      </p:sp>
      <p:pic>
        <p:nvPicPr>
          <p:cNvPr id="80899" name="Picture 4" descr="Y:\08VOL4\Graphics\Powerpoint\PEARSON\BERK\Final files\ch21\c21ns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531938"/>
            <a:ext cx="673735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Learning Objectives (cont'd)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439863"/>
            <a:ext cx="8382000" cy="4648200"/>
          </a:xfrm>
        </p:spPr>
        <p:txBody>
          <a:bodyPr rIns="91440"/>
          <a:lstStyle/>
          <a:p>
            <a:pPr marL="533400" indent="-533400" eaLnBrk="1" hangingPunct="1">
              <a:lnSpc>
                <a:spcPct val="90000"/>
              </a:lnSpc>
              <a:spcBef>
                <a:spcPct val="60000"/>
              </a:spcBef>
              <a:buFont typeface="Verdana" panose="020B0604030504040204" pitchFamily="34" charset="0"/>
              <a:buAutoNum type="arabicPeriod" startAt="4"/>
            </a:pPr>
            <a:r>
              <a:rPr lang="en-US" altLang="en-US" smtClean="0"/>
              <a:t>Use the Black-Scholes Option Pricing formula to calculate the value of a call option on a non-dividend-paying stock.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 startAt="4"/>
            </a:pPr>
            <a:r>
              <a:rPr lang="en-US" altLang="en-US" smtClean="0"/>
              <a:t>Use the Black-Scholes Option Pricing formula to calculate the price of a European put option on a non-dividend paying stock.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 startAt="4"/>
            </a:pPr>
            <a:r>
              <a:rPr lang="en-US" altLang="en-US" smtClean="0"/>
              <a:t>Compute the value of a European option on a dividend-paying stock.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Alternative Example 21.3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4463"/>
            <a:ext cx="8382000" cy="4648200"/>
          </a:xfrm>
        </p:spPr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b="1" smtClean="0"/>
              <a:t>Problem</a:t>
            </a:r>
            <a:endParaRPr lang="en-US" altLang="en-US" smtClean="0"/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Assume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CLW Inc. does not pay dividends. 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The standard deviation of CLW is 45% per year.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The risk-free rate is 5%.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CLW stock has a current price of $24.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b="1" smtClean="0"/>
              <a:t>Using the Black-Scholes formula, what is the price for a ½ year American call option on CLW with a strike price of $30?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Alternative Example 21.3 (cont’d)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b="1" dirty="0" smtClean="0"/>
              <a:t>Solution</a:t>
            </a:r>
            <a:endParaRPr lang="en-US" altLang="en-US" dirty="0" smtClean="0"/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561975" y="4986338"/>
          <a:ext cx="75025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2" name="Equation" r:id="rId4" imgW="3200400" imgH="203200" progId="Equation.DSMT4">
                  <p:embed/>
                </p:oleObj>
              </mc:Choice>
              <mc:Fallback>
                <p:oleObj name="Equation" r:id="rId4" imgW="32004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986338"/>
                        <a:ext cx="75025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6"/>
          <p:cNvGraphicFramePr>
            <a:graphicFrameLocks noChangeAspect="1"/>
          </p:cNvGraphicFramePr>
          <p:nvPr/>
        </p:nvGraphicFramePr>
        <p:xfrm>
          <a:off x="1006475" y="3005138"/>
          <a:ext cx="604837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3" name="Equation" r:id="rId6" imgW="2781300" imgH="711200" progId="Equation.DSMT4">
                  <p:embed/>
                </p:oleObj>
              </mc:Choice>
              <mc:Fallback>
                <p:oleObj name="Equation" r:id="rId6" imgW="2781300" imgH="71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005138"/>
                        <a:ext cx="6048375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7"/>
          <p:cNvGraphicFramePr>
            <a:graphicFrameLocks noChangeAspect="1"/>
          </p:cNvGraphicFramePr>
          <p:nvPr/>
        </p:nvGraphicFramePr>
        <p:xfrm>
          <a:off x="1006475" y="1925638"/>
          <a:ext cx="39624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4" name="Equation" r:id="rId8" imgW="1688367" imgH="393529" progId="Equation.DSMT4">
                  <p:embed/>
                </p:oleObj>
              </mc:Choice>
              <mc:Fallback>
                <p:oleObj name="Equation" r:id="rId8" imgW="168836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1925638"/>
                        <a:ext cx="396240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8"/>
          <p:cNvGraphicFramePr>
            <a:graphicFrameLocks noChangeAspect="1"/>
          </p:cNvGraphicFramePr>
          <p:nvPr/>
        </p:nvGraphicFramePr>
        <p:xfrm>
          <a:off x="1006475" y="5748338"/>
          <a:ext cx="6610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5" name="Equation" r:id="rId10" imgW="2819400" imgH="177800" progId="Equation.DSMT4">
                  <p:embed/>
                </p:oleObj>
              </mc:Choice>
              <mc:Fallback>
                <p:oleObj name="Equation" r:id="rId10" imgW="2819400" imgH="177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748338"/>
                        <a:ext cx="66103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1124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Black-Scholes Formula (cont'd)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European Put Options a Non-Dividend-Paying Stock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Put call Parity: </a:t>
            </a:r>
            <a:r>
              <a:rPr lang="en-US" altLang="en-US" i="1" dirty="0" smtClean="0"/>
              <a:t>P </a:t>
            </a:r>
            <a:r>
              <a:rPr lang="en-US" altLang="en-US" dirty="0" smtClean="0"/>
              <a:t>= </a:t>
            </a:r>
            <a:r>
              <a:rPr lang="en-US" altLang="en-US" i="1" dirty="0" smtClean="0"/>
              <a:t>C + </a:t>
            </a:r>
            <a:r>
              <a:rPr lang="en-US" altLang="en-US" dirty="0" smtClean="0"/>
              <a:t>PV(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) – 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Substituting the Black </a:t>
            </a:r>
            <a:r>
              <a:rPr lang="en-US" altLang="en-US" dirty="0"/>
              <a:t>S</a:t>
            </a:r>
            <a:r>
              <a:rPr lang="en-US" altLang="en-US" dirty="0" smtClean="0"/>
              <a:t>choles formula for C gives: </a:t>
            </a:r>
          </a:p>
        </p:txBody>
      </p:sp>
      <p:graphicFrame>
        <p:nvGraphicFramePr>
          <p:cNvPr id="89092" name="Object 1024"/>
          <p:cNvGraphicFramePr>
            <a:graphicFrameLocks noChangeAspect="1"/>
          </p:cNvGraphicFramePr>
          <p:nvPr/>
        </p:nvGraphicFramePr>
        <p:xfrm>
          <a:off x="1676400" y="3886200"/>
          <a:ext cx="6307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Equation" r:id="rId4" imgW="2679700" imgH="228600" progId="Equation.DSMT4">
                  <p:embed/>
                </p:oleObj>
              </mc:Choice>
              <mc:Fallback>
                <p:oleObj name="Equation" r:id="rId4" imgW="2679700" imgH="228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63071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4775497"/>
            <a:ext cx="889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Replication of a put by a short position in the stock and lending 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21.4</a:t>
            </a:r>
          </a:p>
        </p:txBody>
      </p:sp>
      <p:pic>
        <p:nvPicPr>
          <p:cNvPr id="91139" name="Picture 4" descr="X:\08VOL4\Graphics\Powerpoint\PEARSON\BERK\Final files\ch21\c21np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21.4 (cont'd)</a:t>
            </a:r>
          </a:p>
        </p:txBody>
      </p:sp>
      <p:pic>
        <p:nvPicPr>
          <p:cNvPr id="93187" name="Picture 4" descr="X:\08VOL4\Graphics\Powerpoint\PEARSON\BERK\Final files\ch21\c21ns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524000"/>
            <a:ext cx="576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Alternative Example 21.4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b="1" dirty="0" smtClean="0"/>
              <a:t>Problem</a:t>
            </a:r>
            <a:endParaRPr lang="en-US" altLang="en-US" dirty="0" smtClean="0"/>
          </a:p>
          <a:p>
            <a:pPr lvl="1" eaLnBrk="1" hangingPunct="1">
              <a:spcBef>
                <a:spcPct val="60000"/>
              </a:spcBef>
            </a:pPr>
            <a:r>
              <a:rPr lang="en-US" altLang="en-US" dirty="0" smtClean="0"/>
              <a:t>Assume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dirty="0" smtClean="0"/>
              <a:t>CLW Inc. does not pay dividends. 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dirty="0" smtClean="0"/>
              <a:t>The standard deviation of CLW is 45% per year.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dirty="0" smtClean="0"/>
              <a:t>The risk-free rate is 5%.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dirty="0" smtClean="0"/>
              <a:t>CLW stock has a current price of $24.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b="1" dirty="0" smtClean="0"/>
              <a:t>Using the Black-Scholes formula, what is the price for a ½ year American put option on CLW with a strike price of $30?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Alternative Example 21.4 (cont’d)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4463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b="1" smtClean="0"/>
              <a:t>Solution</a:t>
            </a:r>
            <a:endParaRPr lang="en-US" altLang="en-US" smtClean="0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569913" y="5008563"/>
          <a:ext cx="77724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0" name="Equation" r:id="rId4" imgW="3314700" imgH="203200" progId="Equation.DSMT4">
                  <p:embed/>
                </p:oleObj>
              </mc:Choice>
              <mc:Fallback>
                <p:oleObj name="Equation" r:id="rId4" imgW="33147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5008563"/>
                        <a:ext cx="77724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6"/>
          <p:cNvGraphicFramePr>
            <a:graphicFrameLocks noChangeAspect="1"/>
          </p:cNvGraphicFramePr>
          <p:nvPr/>
        </p:nvGraphicFramePr>
        <p:xfrm>
          <a:off x="971550" y="3130550"/>
          <a:ext cx="64071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1" name="Equation" r:id="rId6" imgW="2946400" imgH="711200" progId="Equation.DSMT4">
                  <p:embed/>
                </p:oleObj>
              </mc:Choice>
              <mc:Fallback>
                <p:oleObj name="Equation" r:id="rId6" imgW="2946400" imgH="71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30550"/>
                        <a:ext cx="6407150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7"/>
          <p:cNvGraphicFramePr>
            <a:graphicFrameLocks noChangeAspect="1"/>
          </p:cNvGraphicFramePr>
          <p:nvPr/>
        </p:nvGraphicFramePr>
        <p:xfrm>
          <a:off x="1150938" y="2006600"/>
          <a:ext cx="39624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2" name="Equation" r:id="rId8" imgW="1688367" imgH="393529" progId="Equation.DSMT4">
                  <p:embed/>
                </p:oleObj>
              </mc:Choice>
              <mc:Fallback>
                <p:oleObj name="Equation" r:id="rId8" imgW="168836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2006600"/>
                        <a:ext cx="39624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5"/>
          <p:cNvGraphicFramePr>
            <a:graphicFrameLocks noChangeAspect="1"/>
          </p:cNvGraphicFramePr>
          <p:nvPr/>
        </p:nvGraphicFramePr>
        <p:xfrm>
          <a:off x="1150938" y="5757863"/>
          <a:ext cx="73834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3" name="Equation" r:id="rId10" imgW="3136900" imgH="203200" progId="Equation.DSMT4">
                  <p:embed/>
                </p:oleObj>
              </mc:Choice>
              <mc:Fallback>
                <p:oleObj name="Equation" r:id="rId10" imgW="31369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5757863"/>
                        <a:ext cx="73834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Black-Scholes Formula (cont'd)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Dividend-Paying Stocks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dirty="0"/>
              <a:t> </a:t>
            </a:r>
            <a:r>
              <a:rPr lang="en-US" altLang="en-US" dirty="0" smtClean="0"/>
              <a:t>Option holders don’t get the dividend so they effectively have the right to the value of the stock less the present value of the dividend:</a:t>
            </a:r>
          </a:p>
          <a:p>
            <a:pPr lvl="1" eaLnBrk="1" hangingPunct="1">
              <a:spcBef>
                <a:spcPct val="60000"/>
              </a:spcBef>
            </a:pPr>
            <a:endParaRPr lang="en-US" altLang="en-US" dirty="0"/>
          </a:p>
          <a:p>
            <a:pPr lvl="1" eaLnBrk="1" hangingPunct="1">
              <a:spcBef>
                <a:spcPct val="60000"/>
              </a:spcBef>
            </a:pPr>
            <a:r>
              <a:rPr lang="en-US" altLang="en-US" dirty="0" smtClean="0"/>
              <a:t>Thus use the Black-Scholes model with </a:t>
            </a:r>
            <a:r>
              <a:rPr lang="en-US" altLang="en-US" i="1" dirty="0" err="1" smtClean="0"/>
              <a:t>S</a:t>
            </a:r>
            <a:r>
              <a:rPr lang="en-US" altLang="en-US" i="1" baseline="30000" dirty="0" err="1" smtClean="0"/>
              <a:t>x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in place of </a:t>
            </a:r>
            <a:r>
              <a:rPr lang="en-US" altLang="en-US" i="1" dirty="0" smtClean="0"/>
              <a:t>S.</a:t>
            </a:r>
            <a:endParaRPr lang="en-US" altLang="en-US" dirty="0" smtClean="0"/>
          </a:p>
        </p:txBody>
      </p:sp>
      <p:graphicFrame>
        <p:nvGraphicFramePr>
          <p:cNvPr id="10138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80412"/>
              </p:ext>
            </p:extLst>
          </p:nvPr>
        </p:nvGraphicFramePr>
        <p:xfrm>
          <a:off x="2020418" y="3276600"/>
          <a:ext cx="29924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name="Equation" r:id="rId4" imgW="1333500" imgH="228600" progId="Equation.DSMT4">
                  <p:embed/>
                </p:oleObj>
              </mc:Choice>
              <mc:Fallback>
                <p:oleObj name="Equation" r:id="rId4" imgW="1333500" imgH="228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418" y="3276600"/>
                        <a:ext cx="29924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21.5</a:t>
            </a:r>
          </a:p>
        </p:txBody>
      </p:sp>
      <p:pic>
        <p:nvPicPr>
          <p:cNvPr id="107523" name="Picture 4" descr="X:\08VOL4\Graphics\Powerpoint\PEARSON\BERK\Final files\ch21\c21np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2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Textbook Example 21.5 (cont'd)</a:t>
            </a:r>
          </a:p>
        </p:txBody>
      </p:sp>
      <p:pic>
        <p:nvPicPr>
          <p:cNvPr id="109571" name="Picture 5" descr="X:\08VOL4\Graphics\Powerpoint\PEARSON\BERK\Final files\ch21\c21ns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676400"/>
            <a:ext cx="71310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Learning Objectives (cont'd)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marL="533400" indent="-533400" eaLnBrk="1" hangingPunct="1">
              <a:spcBef>
                <a:spcPct val="60000"/>
              </a:spcBef>
              <a:buFontTx/>
              <a:buAutoNum type="arabicPeriod" startAt="7"/>
            </a:pPr>
            <a:r>
              <a:rPr lang="en-US" altLang="en-US" smtClean="0"/>
              <a:t>Define the Black-Scholes replicating portfolio for a call option on a non-dividend paying stock or a European put option on a non-dividend paying stock.</a:t>
            </a:r>
          </a:p>
          <a:p>
            <a:pPr marL="533400" indent="-533400" eaLnBrk="1" hangingPunct="1">
              <a:spcBef>
                <a:spcPct val="60000"/>
              </a:spcBef>
              <a:buFontTx/>
              <a:buAutoNum type="arabicPeriod" startAt="7"/>
            </a:pPr>
            <a:r>
              <a:rPr lang="en-US" altLang="en-US" smtClean="0"/>
              <a:t>Discuss what is meant by risk-neutral probabilities, and show how these probabilities can be used to price any other asset for which the payoffs in each state are known.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Alternative Example 21.5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b="1" smtClean="0"/>
              <a:t>Problem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FPA, Inc. has a current stock price of $42.40 per share.  The company will pay an annual dividend yield of 6% on its stock. If FPA’s returns have a standard deviation of 25% and the risk-free rate is 4%, what is the value of a one-year call option on the stock with a strike price of $40?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Alternative Example 21.5 (cont’d)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b="1" smtClean="0"/>
              <a:t>Solution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The price of the call can be found using the Black-Scholes model where the stock price is adjusted for the dividend yield: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Thus,</a:t>
            </a:r>
          </a:p>
        </p:txBody>
      </p:sp>
      <p:graphicFrame>
        <p:nvGraphicFramePr>
          <p:cNvPr id="114692" name="Object 6"/>
          <p:cNvGraphicFramePr>
            <a:graphicFrameLocks noChangeAspect="1"/>
          </p:cNvGraphicFramePr>
          <p:nvPr/>
        </p:nvGraphicFramePr>
        <p:xfrm>
          <a:off x="2209800" y="3048000"/>
          <a:ext cx="58261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0" name="Equation" r:id="rId3" imgW="2933700" imgH="889000" progId="Equation.DSMT4">
                  <p:embed/>
                </p:oleObj>
              </mc:Choice>
              <mc:Fallback>
                <p:oleObj name="Equation" r:id="rId3" imgW="2933700" imgH="889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0"/>
                        <a:ext cx="58261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3"/>
          <p:cNvGraphicFramePr>
            <a:graphicFrameLocks noChangeAspect="1"/>
          </p:cNvGraphicFramePr>
          <p:nvPr/>
        </p:nvGraphicFramePr>
        <p:xfrm>
          <a:off x="1981200" y="5257800"/>
          <a:ext cx="568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1" name="Equation" r:id="rId5" imgW="2844800" imgH="457200" progId="Equation.DSMT4">
                  <p:embed/>
                </p:oleObj>
              </mc:Choice>
              <mc:Fallback>
                <p:oleObj name="Equation" r:id="rId5" imgW="28448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568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Implied Volatility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3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Of the five required inputs in the Black-Scholes formula, only </a:t>
            </a:r>
            <a:r>
              <a:rPr lang="en-US" altLang="en-US" smtClean="0">
                <a:latin typeface="Symbol" panose="05050102010706020507" pitchFamily="18" charset="2"/>
              </a:rPr>
              <a:t>s</a:t>
            </a:r>
            <a:r>
              <a:rPr lang="en-US" altLang="en-US" smtClean="0"/>
              <a:t> is not observable directly.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Practitioners use two strategies to estimate the value of </a:t>
            </a:r>
            <a:r>
              <a:rPr lang="en-US" altLang="en-US" smtClean="0">
                <a:latin typeface="Symbol" panose="05050102010706020507" pitchFamily="18" charset="2"/>
              </a:rPr>
              <a:t>s</a:t>
            </a:r>
            <a:r>
              <a:rPr lang="en-US" altLang="en-US" smtClean="0"/>
              <a:t>. 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Use historical data 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/>
              <a:t>“Back out” the implied volatility</a:t>
            </a:r>
          </a:p>
          <a:p>
            <a:pPr lvl="3" eaLnBrk="1" hangingPunct="1">
              <a:spcBef>
                <a:spcPct val="30000"/>
              </a:spcBef>
            </a:pPr>
            <a:r>
              <a:rPr lang="en-US" altLang="en-US" smtClean="0"/>
              <a:t>Implied volatility</a:t>
            </a:r>
          </a:p>
          <a:p>
            <a:pPr lvl="4" eaLnBrk="1" hangingPunct="1"/>
            <a:r>
              <a:rPr lang="en-US" altLang="en-US" smtClean="0"/>
              <a:t>The volatility of an asset’s returns that is consistent with the quoted price of an option on the asset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Textbook Example 21.6</a:t>
            </a:r>
          </a:p>
        </p:txBody>
      </p:sp>
      <p:pic>
        <p:nvPicPr>
          <p:cNvPr id="117763" name="Picture 4" descr="X:\08VOL4\Graphics\Powerpoint\PEARSON\BERK\Final files\ch21\c21np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514600"/>
            <a:ext cx="8623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Textbook Example 21.6 (cont'd)</a:t>
            </a:r>
          </a:p>
        </p:txBody>
      </p:sp>
      <p:pic>
        <p:nvPicPr>
          <p:cNvPr id="119811" name="Picture 4" descr="X:\08VOL4\Graphics\Powerpoint\PEARSON\BERK\Final files\ch21\c21ns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600200"/>
            <a:ext cx="749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172200" y="2362200"/>
            <a:ext cx="2070100" cy="762000"/>
          </a:xfrm>
          <a:prstGeom prst="wedgeRectCallout">
            <a:avLst>
              <a:gd name="adj1" fmla="val -47097"/>
              <a:gd name="adj2" fmla="val 722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Implied Volatility</a:t>
            </a:r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21.3 Risk-Neutral Probabilities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If all market participants are risk neutral, then all financial assets (including options) have the same cost of capital, the risk-free rate of interest.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Risk-Neutral (RN)Two-State Model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>
              <a:spcBef>
                <a:spcPct val="60000"/>
              </a:spcBef>
            </a:pPr>
            <a:r>
              <a:rPr lang="en-US" altLang="en-US" smtClean="0"/>
              <a:t>Assume a world consisting of only risk-</a:t>
            </a:r>
            <a:br>
              <a:rPr lang="en-US" altLang="en-US" smtClean="0"/>
            </a:br>
            <a:r>
              <a:rPr lang="en-US" altLang="en-US" smtClean="0"/>
              <a:t>neutral investors, and consider the original </a:t>
            </a:r>
            <a:br>
              <a:rPr lang="en-US" altLang="en-US" smtClean="0"/>
            </a:br>
            <a:r>
              <a:rPr lang="en-US" altLang="en-US" smtClean="0"/>
              <a:t>two-state example.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The stock price today is equal to $50. 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In one period it will either go up by $10 or go down by $10.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The one-period risk-free rate of interest is 6%.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Risk-Neutral (RN)Two-State Model (cont'd)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3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If </a:t>
            </a:r>
            <a:r>
              <a:rPr lang="en-US" altLang="en-US" i="1" dirty="0" smtClean="0"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 is the RN probability that the stock price will increase, then (1 – </a:t>
            </a:r>
            <a:r>
              <a:rPr lang="en-US" altLang="en-US" i="1" dirty="0" smtClean="0"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) is the RN probability that it will go down. 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dirty="0" smtClean="0"/>
              <a:t>The value of the stock today must equal the present value of the expected RN price next period discounted at the (risk neutral) risk-free rate.</a:t>
            </a:r>
          </a:p>
          <a:p>
            <a:pPr lvl="2" eaLnBrk="1" hangingPunct="1">
              <a:spcBef>
                <a:spcPct val="350000"/>
              </a:spcBef>
            </a:pPr>
            <a:r>
              <a:rPr lang="en-US" altLang="en-US" dirty="0" smtClean="0"/>
              <a:t>Solving for </a:t>
            </a:r>
            <a:r>
              <a:rPr lang="en-US" altLang="en-US" i="1" dirty="0" smtClean="0"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 yields </a:t>
            </a:r>
            <a:r>
              <a:rPr lang="en-US" altLang="en-US" i="1" dirty="0" smtClean="0"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 = 0.65</a:t>
            </a:r>
          </a:p>
        </p:txBody>
      </p:sp>
      <p:graphicFrame>
        <p:nvGraphicFramePr>
          <p:cNvPr id="140292" name="Object 1024"/>
          <p:cNvGraphicFramePr>
            <a:graphicFrameLocks noChangeAspect="1"/>
          </p:cNvGraphicFramePr>
          <p:nvPr/>
        </p:nvGraphicFramePr>
        <p:xfrm>
          <a:off x="2743200" y="4157663"/>
          <a:ext cx="347186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Equation" r:id="rId4" imgW="1663700" imgH="393700" progId="Equation.DSMT4">
                  <p:embed/>
                </p:oleObj>
              </mc:Choice>
              <mc:Fallback>
                <p:oleObj name="Equation" r:id="rId4" imgW="1663700" imgH="3937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57663"/>
                        <a:ext cx="347186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888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Risk-Neutral Two-State Model (cont'd)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106251" y="1154716"/>
            <a:ext cx="8382000" cy="5169884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The present value of the payoffs to the call option ($10 or $0) is as follows: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As calculated using the binomial method</a:t>
            </a:r>
          </a:p>
          <a:p>
            <a:pPr lvl="1" eaLnBrk="1" hangingPunct="1"/>
            <a:r>
              <a:rPr lang="en-US" altLang="en-US" dirty="0" smtClean="0"/>
              <a:t>This is not a coincidence!</a:t>
            </a:r>
          </a:p>
        </p:txBody>
      </p:sp>
      <p:graphicFrame>
        <p:nvGraphicFramePr>
          <p:cNvPr id="14234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84705"/>
              </p:ext>
            </p:extLst>
          </p:nvPr>
        </p:nvGraphicFramePr>
        <p:xfrm>
          <a:off x="2133600" y="2555607"/>
          <a:ext cx="50990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1" name="Equation" r:id="rId4" imgW="2120900" imgH="393700" progId="Equation.DSMT4">
                  <p:embed/>
                </p:oleObj>
              </mc:Choice>
              <mc:Fallback>
                <p:oleObj name="Equation" r:id="rId4" imgW="2120900" imgH="3937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55607"/>
                        <a:ext cx="50990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64976" y="2538346"/>
            <a:ext cx="1717675" cy="914400"/>
          </a:xfrm>
          <a:prstGeom prst="wedgeRectCallout">
            <a:avLst>
              <a:gd name="adj1" fmla="val 66142"/>
              <a:gd name="adj2" fmla="val -234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Expected value</a:t>
            </a:r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Implications of the Risk-Neutral World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143000"/>
            <a:ext cx="8382000" cy="51816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The binomial model and the Black Scholes model make no assumptions about expected stock returns or investor preferences</a:t>
            </a:r>
          </a:p>
          <a:p>
            <a:pPr eaLnBrk="1" hangingPunct="1"/>
            <a:r>
              <a:rPr lang="en-US" altLang="en-US" dirty="0" smtClean="0"/>
              <a:t>So any preferences including risk neutrality and no risk premium are consistent with these models.</a:t>
            </a:r>
          </a:p>
          <a:p>
            <a:pPr eaLnBrk="1" hangingPunct="1"/>
            <a:r>
              <a:rPr lang="en-US" altLang="en-US" dirty="0" smtClean="0"/>
              <a:t>But the probabilities computed are not real probabilities, they are risk neutral probabilities that only apply in the risk neutral world.</a:t>
            </a:r>
          </a:p>
          <a:p>
            <a:pPr lvl="1" eaLnBrk="1" hangingPunct="1"/>
            <a:r>
              <a:rPr lang="en-US" altLang="en-US" dirty="0" smtClean="0"/>
              <a:t>Higher for bad states &amp; lower for good states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Learning Objectives (cont'd)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marL="684213" indent="-684213" eaLnBrk="1" hangingPunct="1">
              <a:spcBef>
                <a:spcPct val="60000"/>
              </a:spcBef>
              <a:buFont typeface="Verdana" panose="020B0604030504040204" pitchFamily="34" charset="0"/>
              <a:buAutoNum type="arabicPeriod" startAt="9"/>
            </a:pPr>
            <a:r>
              <a:rPr lang="en-US" altLang="en-US" smtClean="0"/>
              <a:t>Define and calculate the risk-neutral probability that the stock price will increase in a binomial tree.</a:t>
            </a:r>
          </a:p>
          <a:p>
            <a:pPr marL="684213" indent="-684213" eaLnBrk="1" hangingPunct="1">
              <a:spcBef>
                <a:spcPct val="60000"/>
              </a:spcBef>
              <a:buFontTx/>
              <a:buAutoNum type="arabicPeriod" startAt="9"/>
            </a:pPr>
            <a:r>
              <a:rPr lang="en-US" altLang="en-US" smtClean="0"/>
              <a:t>Calculate and interpret the beta of an option.</a:t>
            </a:r>
          </a:p>
          <a:p>
            <a:pPr marL="684213" indent="-684213" eaLnBrk="1" hangingPunct="1">
              <a:spcBef>
                <a:spcPct val="60000"/>
              </a:spcBef>
              <a:buFontTx/>
              <a:buAutoNum type="arabicPeriod" startAt="9"/>
            </a:pPr>
            <a:r>
              <a:rPr lang="en-US" altLang="en-US" smtClean="0"/>
              <a:t>Use the Black-Scholes formula to unlever the equity beta of a firm and find the beta of debt.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Implications of the </a:t>
            </a:r>
            <a:br>
              <a:rPr lang="en-US" altLang="en-US" dirty="0" smtClean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Risk-Neutral World (cont'd)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Risk-Neutral Probabilities are also known as State-Contingent Prices, State Prices, or Martingale prices.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Risk-Neutral Probabilities </a:t>
            </a:r>
            <a:br>
              <a:rPr lang="en-US" altLang="en-US" dirty="0" smtClean="0"/>
            </a:br>
            <a:r>
              <a:rPr lang="en-US" altLang="en-US" dirty="0" smtClean="0"/>
              <a:t>and Binomial Option Pricing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Consider again the general binomial stock </a:t>
            </a:r>
            <a:br>
              <a:rPr lang="en-US" altLang="en-US" dirty="0" smtClean="0"/>
            </a:br>
            <a:r>
              <a:rPr lang="en-US" altLang="en-US" dirty="0" smtClean="0"/>
              <a:t>price tree.</a:t>
            </a:r>
          </a:p>
          <a:p>
            <a:pPr eaLnBrk="1" hangingPunct="1">
              <a:lnSpc>
                <a:spcPct val="90000"/>
              </a:lnSpc>
              <a:spcBef>
                <a:spcPct val="400000"/>
              </a:spcBef>
            </a:pPr>
            <a:r>
              <a:rPr lang="en-US" altLang="en-US" dirty="0" smtClean="0"/>
              <a:t>Compute the risk-neutral probability that makes the stock’s expected return equal to the risk-free interest rate. Given:</a:t>
            </a:r>
          </a:p>
        </p:txBody>
      </p:sp>
      <p:pic>
        <p:nvPicPr>
          <p:cNvPr id="1587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036763"/>
            <a:ext cx="229393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0463" y="5257800"/>
                <a:ext cx="7145337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+(1−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3" y="5257800"/>
                <a:ext cx="7145337" cy="9131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Risk-Neutral Probabilities </a:t>
            </a:r>
            <a:br>
              <a:rPr lang="en-US" altLang="en-US" smtClean="0"/>
            </a:br>
            <a:r>
              <a:rPr lang="en-US" altLang="en-US" smtClean="0"/>
              <a:t>and Option Pricing (cont'd)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24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Solving for the risk-neutral probability </a:t>
            </a:r>
            <a:r>
              <a:rPr lang="en-US" altLang="en-US" i="1" dirty="0" smtClean="0"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 yields:</a:t>
            </a:r>
          </a:p>
          <a:p>
            <a:pPr lvl="1" eaLnBrk="1" hangingPunct="1">
              <a:spcBef>
                <a:spcPct val="400000"/>
              </a:spcBef>
            </a:pPr>
            <a:r>
              <a:rPr lang="en-US" altLang="en-US" dirty="0" smtClean="0"/>
              <a:t>The value of any option can be calculated by computing its expected payoff using the risk-neutral probabilities, and discounting the expected payoff at the risk-free interest rate.</a:t>
            </a:r>
          </a:p>
        </p:txBody>
      </p:sp>
      <p:graphicFrame>
        <p:nvGraphicFramePr>
          <p:cNvPr id="160772" name="Object 1024"/>
          <p:cNvGraphicFramePr>
            <a:graphicFrameLocks noChangeAspect="1"/>
          </p:cNvGraphicFramePr>
          <p:nvPr/>
        </p:nvGraphicFramePr>
        <p:xfrm>
          <a:off x="2590800" y="2565400"/>
          <a:ext cx="33670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0" name="Equation" r:id="rId4" imgW="1485900" imgH="457200" progId="Equation.DSMT4">
                  <p:embed/>
                </p:oleObj>
              </mc:Choice>
              <mc:Fallback>
                <p:oleObj name="Equation" r:id="rId4" imgW="1485900" imgH="457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65400"/>
                        <a:ext cx="336708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Textbook Example 21.8</a:t>
            </a:r>
          </a:p>
        </p:txBody>
      </p:sp>
      <p:pic>
        <p:nvPicPr>
          <p:cNvPr id="162819" name="Picture 4" descr="X:\08VOL4\Graphics\Powerpoint\PEARSON\BERK\Final files\ch21\c21np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362200"/>
            <a:ext cx="80168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21.8 (cont'd)</a:t>
            </a:r>
          </a:p>
        </p:txBody>
      </p:sp>
      <p:pic>
        <p:nvPicPr>
          <p:cNvPr id="164867" name="Picture 4" descr="X:\08VOL4\Graphics\Powerpoint\PEARSON\BERK\Final files\ch21\c21ns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371600"/>
            <a:ext cx="7512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Textbook Example 21.8 (cont'd)</a:t>
            </a:r>
          </a:p>
        </p:txBody>
      </p:sp>
      <p:pic>
        <p:nvPicPr>
          <p:cNvPr id="166915" name="Picture 4" descr="X:\08VOL4\Graphics\Powerpoint\PEARSON\BERK\Final files\ch21\c21ns00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524000"/>
            <a:ext cx="76835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21.4 Risk and Return of an Option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414463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sz="2400" dirty="0" smtClean="0"/>
              <a:t>To measure the risk of an option, we can compute the option beta.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dirty="0" smtClean="0"/>
              <a:t>This can be accomplished by computing the beta of the replicating portfolio.</a:t>
            </a:r>
          </a:p>
          <a:p>
            <a:pPr lvl="2" eaLnBrk="1" hangingPunct="1">
              <a:spcBef>
                <a:spcPct val="350000"/>
              </a:spcBef>
            </a:pPr>
            <a:r>
              <a:rPr lang="en-US" altLang="en-US" sz="1800" dirty="0" smtClean="0"/>
              <a:t>Where </a:t>
            </a:r>
            <a:r>
              <a:rPr lang="el-GR" altLang="en-US" sz="1800" i="1" dirty="0" smtClean="0">
                <a:latin typeface="Lucida Grande" pitchFamily="-1" charset="0"/>
                <a:cs typeface="Arial" panose="020B0604020202020204" pitchFamily="34" charset="0"/>
              </a:rPr>
              <a:t>β</a:t>
            </a:r>
            <a:r>
              <a:rPr lang="en-US" altLang="en-US" sz="1800" i="1" baseline="-25000" dirty="0" smtClean="0">
                <a:cs typeface="Arial" panose="020B0604020202020204" pitchFamily="34" charset="0"/>
              </a:rPr>
              <a:t>S</a:t>
            </a:r>
            <a:r>
              <a:rPr lang="en-US" altLang="en-US" sz="1800" dirty="0" smtClean="0">
                <a:cs typeface="Arial" panose="020B0604020202020204" pitchFamily="34" charset="0"/>
              </a:rPr>
              <a:t> is the stock’s beta and </a:t>
            </a:r>
            <a:r>
              <a:rPr lang="el-GR" altLang="en-US" sz="1800" i="1" dirty="0" smtClean="0">
                <a:latin typeface="Lucida Grande" pitchFamily="-1" charset="0"/>
                <a:cs typeface="Arial" panose="020B0604020202020204" pitchFamily="34" charset="0"/>
              </a:rPr>
              <a:t>β</a:t>
            </a:r>
            <a:r>
              <a:rPr lang="en-US" altLang="en-US" sz="1800" i="1" baseline="-25000" dirty="0" smtClean="0">
                <a:cs typeface="Arial" panose="020B0604020202020204" pitchFamily="34" charset="0"/>
              </a:rPr>
              <a:t>B</a:t>
            </a:r>
            <a:r>
              <a:rPr lang="en-US" altLang="en-US" sz="1800" i="1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cs typeface="Arial" panose="020B0604020202020204" pitchFamily="34" charset="0"/>
              </a:rPr>
              <a:t>is the bond’s beta.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dirty="0" smtClean="0">
                <a:cs typeface="Arial" panose="020B0604020202020204" pitchFamily="34" charset="0"/>
              </a:rPr>
              <a:t>Because the bond is riskless, </a:t>
            </a:r>
            <a:r>
              <a:rPr lang="el-GR" altLang="en-US" sz="1800" i="1" dirty="0" smtClean="0">
                <a:latin typeface="Lucida Grande" pitchFamily="-1" charset="0"/>
                <a:cs typeface="Arial" panose="020B0604020202020204" pitchFamily="34" charset="0"/>
              </a:rPr>
              <a:t>β</a:t>
            </a:r>
            <a:r>
              <a:rPr lang="en-US" altLang="en-US" sz="1800" i="1" baseline="-25000" dirty="0" smtClean="0">
                <a:cs typeface="Arial" panose="020B0604020202020204" pitchFamily="34" charset="0"/>
              </a:rPr>
              <a:t>B</a:t>
            </a:r>
            <a:r>
              <a:rPr lang="en-US" altLang="en-US" sz="1800" dirty="0" smtClean="0"/>
              <a:t> = 0 and the option beta is:</a:t>
            </a:r>
          </a:p>
        </p:txBody>
      </p:sp>
      <p:graphicFrame>
        <p:nvGraphicFramePr>
          <p:cNvPr id="173060" name="Object 1024"/>
          <p:cNvGraphicFramePr>
            <a:graphicFrameLocks noChangeAspect="1"/>
          </p:cNvGraphicFramePr>
          <p:nvPr/>
        </p:nvGraphicFramePr>
        <p:xfrm>
          <a:off x="2378075" y="2828925"/>
          <a:ext cx="45735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8" name="Equation" r:id="rId4" imgW="2413000" imgH="393700" progId="Equation.DSMT4">
                  <p:embed/>
                </p:oleObj>
              </mc:Choice>
              <mc:Fallback>
                <p:oleObj name="Equation" r:id="rId4" imgW="2413000" imgH="3937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2828925"/>
                        <a:ext cx="45735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1025"/>
          <p:cNvGraphicFramePr>
            <a:graphicFrameLocks noChangeAspect="1"/>
          </p:cNvGraphicFramePr>
          <p:nvPr/>
        </p:nvGraphicFramePr>
        <p:xfrm>
          <a:off x="4114800" y="4572000"/>
          <a:ext cx="2609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9" name="Equation" r:id="rId6" imgW="1396394" imgH="393529" progId="Equation.DSMT4">
                  <p:embed/>
                </p:oleObj>
              </mc:Choice>
              <mc:Fallback>
                <p:oleObj name="Equation" r:id="rId6" imgW="1396394" imgH="393529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72000"/>
                        <a:ext cx="26098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410200"/>
            <a:ext cx="8247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Symbol" panose="05050102010706020507" pitchFamily="18" charset="2"/>
              </a:rPr>
              <a:t>D</a:t>
            </a:r>
            <a:r>
              <a:rPr lang="en-AU" dirty="0" smtClean="0">
                <a:latin typeface="+mn-lt"/>
              </a:rPr>
              <a:t> is +</a:t>
            </a:r>
            <a:r>
              <a:rPr lang="en-AU" dirty="0" err="1" smtClean="0">
                <a:latin typeface="+mn-lt"/>
              </a:rPr>
              <a:t>ve</a:t>
            </a:r>
            <a:r>
              <a:rPr lang="en-AU" dirty="0" smtClean="0">
                <a:latin typeface="+mn-lt"/>
              </a:rPr>
              <a:t> for calls and –</a:t>
            </a:r>
            <a:r>
              <a:rPr lang="en-AU" dirty="0" err="1" smtClean="0">
                <a:latin typeface="+mn-lt"/>
              </a:rPr>
              <a:t>ve</a:t>
            </a:r>
            <a:r>
              <a:rPr lang="en-AU" dirty="0" smtClean="0">
                <a:latin typeface="+mn-lt"/>
              </a:rPr>
              <a:t> for puts, so option betas are positive for calls and negative for puts</a:t>
            </a:r>
            <a:endParaRPr lang="en-AU" dirty="0">
              <a:latin typeface="Symbol" panose="05050102010706020507" pitchFamily="18" charset="2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7289414" y="4571999"/>
            <a:ext cx="1567249" cy="868299"/>
          </a:xfrm>
          <a:prstGeom prst="wedgeRectCallout">
            <a:avLst>
              <a:gd name="adj1" fmla="val -110516"/>
              <a:gd name="adj2" fmla="val 256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Negative for a call</a:t>
            </a:r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Textbook Example 21.9</a:t>
            </a:r>
          </a:p>
        </p:txBody>
      </p:sp>
      <p:pic>
        <p:nvPicPr>
          <p:cNvPr id="175107" name="Picture 4" descr="X:\08VOL4\Graphics\Powerpoint\PEARSON\BERK\Final files\ch21\c21np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667000"/>
            <a:ext cx="8289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Textbook Example 21.9 (cont'd)</a:t>
            </a:r>
          </a:p>
        </p:txBody>
      </p:sp>
      <p:pic>
        <p:nvPicPr>
          <p:cNvPr id="177155" name="Picture 4" descr="X:\08VOL4\Graphics\Powerpoint\PEARSON\BERK\Final files\ch21\c21ns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558925"/>
            <a:ext cx="7731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21.4 Risk and Return of an Option (cont'd)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Leverage Ratio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A measure of leverage obtained by looking at debt as a proportion of value, or interest payments as a proportion of cash flows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en-US" smtClean="0"/>
              <a:t>It is calculated as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i="1" smtClean="0"/>
              <a:t>S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smtClean="0"/>
              <a:t> </a:t>
            </a:r>
            <a:r>
              <a:rPr lang="en-US" altLang="en-US" smtClean="0">
                <a:latin typeface="Lucida Grande" pitchFamily="-1" charset="0"/>
                <a:cs typeface="Arial" panose="020B0604020202020204" pitchFamily="34" charset="0"/>
              </a:rPr>
              <a:t>∕ </a:t>
            </a:r>
            <a:r>
              <a:rPr lang="en-US" altLang="en-US" smtClean="0"/>
              <a:t>(</a:t>
            </a:r>
            <a:r>
              <a:rPr lang="en-US" altLang="en-US" i="1" smtClean="0"/>
              <a:t>S</a:t>
            </a:r>
            <a:r>
              <a:rPr lang="en-US" altLang="en-US" smtClean="0">
                <a:latin typeface="Symbol" panose="05050102010706020507" pitchFamily="18" charset="2"/>
              </a:rPr>
              <a:t>D</a:t>
            </a:r>
            <a:r>
              <a:rPr lang="en-US" altLang="en-US" smtClean="0"/>
              <a:t>+ </a:t>
            </a:r>
            <a:r>
              <a:rPr lang="en-US" altLang="en-US" i="1" smtClean="0"/>
              <a:t>B</a:t>
            </a:r>
            <a:r>
              <a:rPr lang="en-US" altLang="en-US" smtClean="0"/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Way to Value Options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>
              <a:defRPr/>
            </a:pPr>
            <a:r>
              <a:rPr lang="en-US" altLang="en-US" dirty="0" smtClean="0"/>
              <a:t>Replicating Portfolio</a:t>
            </a:r>
          </a:p>
          <a:p>
            <a:pPr lvl="1" eaLnBrk="1" hangingPunct="1">
              <a:defRPr/>
            </a:pPr>
            <a:r>
              <a:rPr lang="en-US" altLang="en-US" dirty="0" smtClean="0"/>
              <a:t>Create a portfolio that replicates the option payoff</a:t>
            </a:r>
          </a:p>
          <a:p>
            <a:pPr lvl="2" eaLnBrk="1" hangingPunct="1">
              <a:defRPr/>
            </a:pPr>
            <a:r>
              <a:rPr lang="en-US" altLang="en-US" dirty="0"/>
              <a:t>T</a:t>
            </a:r>
            <a:r>
              <a:rPr lang="en-US" altLang="en-US" dirty="0" smtClean="0"/>
              <a:t>he Law of One Price implies that the current value of the option and the replicating portfolio must be equal.</a:t>
            </a:r>
          </a:p>
          <a:p>
            <a:pPr marL="571500" indent="-457200" eaLnBrk="1" hangingPunct="1">
              <a:defRPr/>
            </a:pPr>
            <a:r>
              <a:rPr lang="en-US" altLang="en-US" dirty="0" smtClean="0"/>
              <a:t>How to replicate the option?</a:t>
            </a:r>
          </a:p>
          <a:p>
            <a:pPr marL="971550" lvl="1" indent="-457200" eaLnBrk="1" hangingPunct="1">
              <a:defRPr/>
            </a:pPr>
            <a:r>
              <a:rPr lang="en-US" altLang="en-US" dirty="0" smtClean="0"/>
              <a:t>Idea: Call options are like a levered position in a stock</a:t>
            </a:r>
          </a:p>
          <a:p>
            <a:pPr lvl="1" eaLnBrk="1" hangingPunct="1">
              <a:spcBef>
                <a:spcPct val="60000"/>
              </a:spcBef>
              <a:defRPr/>
            </a:pPr>
            <a:r>
              <a:rPr lang="en-US" altLang="en-US" dirty="0" smtClean="0"/>
              <a:t>Create a portfolio of a stock and borrowing that has the same payoffs as an option written on the same stock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36538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Figure 21.7  </a:t>
            </a:r>
            <a:r>
              <a:rPr lang="en-US" altLang="en-US" b="0" dirty="0" smtClean="0">
                <a:solidFill>
                  <a:srgbClr val="FF0000"/>
                </a:solidFill>
              </a:rPr>
              <a:t>Leverage Ratios of Options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181251" name="Picture 4" descr="X:\08VOL4\Graphics\Powerpoint\PEARSON\BERK\Final files\ch21\c21nf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492250"/>
            <a:ext cx="697865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36538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Figure 21.8  </a:t>
            </a:r>
            <a:r>
              <a:rPr lang="en-US" altLang="en-US" b="0" dirty="0" smtClean="0">
                <a:solidFill>
                  <a:schemeClr val="accent2"/>
                </a:solidFill>
              </a:rPr>
              <a:t>Security Market Line and Options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183299" name="Picture 4" descr="X:\08VOL4\Graphics\Powerpoint\PEARSON\BERK\Final files\ch21\c21nf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600200"/>
            <a:ext cx="8166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21.5 Corporate Applications of Option Pricing: Levering &amp; Debt Betas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3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5138" y="1404938"/>
                <a:ext cx="8382000" cy="4965322"/>
              </a:xfrm>
            </p:spPr>
            <p:txBody>
              <a:bodyPr rIns="91440"/>
              <a:lstStyle/>
              <a:p>
                <a:pPr eaLnBrk="1" hangingPunct="1"/>
                <a:r>
                  <a:rPr lang="en-US" altLang="en-US" dirty="0" smtClean="0"/>
                  <a:t>Recall that equity can be viewed as a call on assets</a:t>
                </a:r>
              </a:p>
              <a:p>
                <a:pPr lvl="1" eaLnBrk="1" hangingPunct="1"/>
                <a:r>
                  <a:rPr lang="en-US" altLang="en-US" dirty="0" smtClean="0"/>
                  <a:t>And a call can be replicated by investing in fraction of the asset </a:t>
                </a:r>
                <a:r>
                  <a:rPr lang="en-US" altLang="en-US" i="1" dirty="0" smtClean="0"/>
                  <a:t>A</a:t>
                </a:r>
                <a:r>
                  <a:rPr lang="en-US" altLang="en-US" dirty="0" smtClean="0"/>
                  <a:t> (</a:t>
                </a:r>
                <a:r>
                  <a:rPr lang="en-US" altLang="en-US" i="1" dirty="0" smtClean="0"/>
                  <a:t>A = D + E</a:t>
                </a:r>
                <a:r>
                  <a:rPr lang="en-US" altLang="en-US" dirty="0" smtClean="0"/>
                  <a:t>)</a:t>
                </a:r>
                <a:r>
                  <a:rPr lang="en-US" altLang="en-US" i="1" dirty="0" smtClean="0"/>
                  <a:t> </a:t>
                </a:r>
                <a:r>
                  <a:rPr lang="en-US" altLang="en-US" dirty="0" smtClean="0"/>
                  <a:t>and borrowing </a:t>
                </a:r>
                <a:r>
                  <a:rPr lang="en-US" altLang="en-US" i="1" dirty="0" smtClean="0"/>
                  <a:t>B</a:t>
                </a:r>
                <a:endParaRPr lang="en-US" altLang="en-US" dirty="0" smtClean="0"/>
              </a:p>
              <a:p>
                <a:pPr lvl="1" eaLnBrk="1" hangingPunct="1"/>
                <a:r>
                  <a:rPr lang="en-US" altLang="en-US" dirty="0" smtClean="0"/>
                  <a:t>Thus </a:t>
                </a:r>
                <a14:m>
                  <m:oMath xmlns:m="http://schemas.openxmlformats.org/officeDocument/2006/math"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AU" altLang="en-US" b="0" dirty="0" smtClean="0">
                  <a:ea typeface="Cambria Math" panose="02040503050406030204" pitchFamily="18" charset="0"/>
                </a:endParaRPr>
              </a:p>
              <a:p>
                <a:pPr eaLnBrk="1" hangingPunct="1"/>
                <a:r>
                  <a:rPr lang="en-AU" altLang="en-US" dirty="0" smtClean="0">
                    <a:ea typeface="Cambria Math" panose="02040503050406030204" pitchFamily="18" charset="0"/>
                  </a:rPr>
                  <a:t>Also 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AU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AU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AU" altLang="en-US" b="0" dirty="0" smtClean="0">
                  <a:ea typeface="Cambria Math" panose="02040503050406030204" pitchFamily="18" charset="0"/>
                </a:endParaRPr>
              </a:p>
              <a:p>
                <a:pPr eaLnBrk="1" hangingPunct="1"/>
                <a:r>
                  <a:rPr lang="en-AU" altLang="en-US" b="0" dirty="0" smtClean="0">
                    <a:ea typeface="Cambria Math" panose="02040503050406030204" pitchFamily="18" charset="0"/>
                  </a:rPr>
                  <a:t>Utilising the two equations gives: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d>
                      <m:dPr>
                        <m:ctrlP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AU" altLang="en-US" b="0" dirty="0" smtClean="0">
                  <a:ea typeface="Cambria Math" panose="02040503050406030204" pitchFamily="18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AU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=(1−∆)</m:t>
                    </m:r>
                    <m:d>
                      <m:dPr>
                        <m:ctrlP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AU" alt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5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138" y="1404938"/>
                <a:ext cx="8382000" cy="4965322"/>
              </a:xfrm>
              <a:blipFill rotWithShape="0">
                <a:blip r:embed="rId3"/>
                <a:stretch>
                  <a:fillRect l="-2545" t="-2209" b="-11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76800" y="4800600"/>
            <a:ext cx="3970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 smtClean="0"/>
              <a:t>Estimating debt beta</a:t>
            </a:r>
          </a:p>
          <a:p>
            <a:r>
              <a:rPr lang="en-AU" dirty="0" smtClean="0"/>
              <a:t>Estimate equity beta</a:t>
            </a:r>
          </a:p>
          <a:p>
            <a:r>
              <a:rPr lang="en-AU" dirty="0" err="1" smtClean="0"/>
              <a:t>Unlever</a:t>
            </a:r>
            <a:r>
              <a:rPr lang="en-AU" dirty="0" smtClean="0"/>
              <a:t> it</a:t>
            </a:r>
          </a:p>
          <a:p>
            <a:r>
              <a:rPr lang="en-AU" dirty="0" smtClean="0"/>
              <a:t>Calculate debt beta</a:t>
            </a:r>
            <a:endParaRPr lang="en-A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460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21.9  </a:t>
            </a:r>
            <a:r>
              <a:rPr lang="en-US" altLang="en-US" b="0" dirty="0" smtClean="0"/>
              <a:t>Beta of Debt and Equity</a:t>
            </a:r>
            <a:endParaRPr lang="en-US" altLang="en-US" dirty="0" smtClean="0"/>
          </a:p>
        </p:txBody>
      </p:sp>
      <p:pic>
        <p:nvPicPr>
          <p:cNvPr id="189443" name="Picture 3" descr="fig21_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600200"/>
            <a:ext cx="77184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826149"/>
            <a:ext cx="2182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/>
              <a:t>r</a:t>
            </a:r>
            <a:r>
              <a:rPr lang="en-AU" i="1" baseline="-25000" dirty="0" err="1" smtClean="0"/>
              <a:t>f</a:t>
            </a:r>
            <a:r>
              <a:rPr lang="en-AU" i="1" dirty="0" smtClean="0"/>
              <a:t> </a:t>
            </a:r>
            <a:r>
              <a:rPr lang="en-AU" dirty="0" smtClean="0"/>
              <a:t>= 3%</a:t>
            </a:r>
          </a:p>
          <a:p>
            <a:r>
              <a:rPr lang="en-AU" i="1" dirty="0" err="1" smtClean="0">
                <a:latin typeface="Symbol" panose="05050102010706020507" pitchFamily="18" charset="2"/>
              </a:rPr>
              <a:t>s</a:t>
            </a:r>
            <a:r>
              <a:rPr lang="en-AU" i="1" baseline="-25000" dirty="0" err="1" smtClean="0">
                <a:latin typeface="+mn-lt"/>
              </a:rPr>
              <a:t>A</a:t>
            </a:r>
            <a:r>
              <a:rPr lang="en-AU" i="1" dirty="0" smtClean="0">
                <a:latin typeface="+mn-lt"/>
              </a:rPr>
              <a:t>= 30%</a:t>
            </a:r>
          </a:p>
          <a:p>
            <a:r>
              <a:rPr lang="en-AU" i="1" dirty="0" smtClean="0">
                <a:latin typeface="+mn-lt"/>
              </a:rPr>
              <a:t>T = 5 years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21.10</a:t>
            </a:r>
          </a:p>
        </p:txBody>
      </p:sp>
      <p:pic>
        <p:nvPicPr>
          <p:cNvPr id="191491" name="Picture 4" descr="X:\08VOL4\Graphics\Powerpoint\PEARSON\BERK\Final files\ch21\c21np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905000"/>
            <a:ext cx="8569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21.10 (cont'd)</a:t>
            </a:r>
          </a:p>
        </p:txBody>
      </p:sp>
      <p:pic>
        <p:nvPicPr>
          <p:cNvPr id="193539" name="Picture 4" descr="X:\08VOL4\Graphics\Powerpoint\PEARSON\BERK\Final files\ch21\c21ns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447800"/>
            <a:ext cx="681355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Agency Costs of Debt</a:t>
            </a:r>
          </a:p>
        </p:txBody>
      </p:sp>
      <p:sp>
        <p:nvSpPr>
          <p:cNvPr id="195587" name="Content Placeholder 2"/>
          <p:cNvSpPr>
            <a:spLocks noGrp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/>
              <a:t>L</a:t>
            </a:r>
            <a:r>
              <a:rPr lang="en-US" altLang="en-US" dirty="0" smtClean="0"/>
              <a:t>everage creates an asset substitution problem (switch safe assets for risky ones) because the value of the equity call option increases with the firm’s volatility. </a:t>
            </a:r>
          </a:p>
          <a:p>
            <a:pPr eaLnBrk="1" hangingPunct="1"/>
            <a:r>
              <a:rPr lang="en-US" altLang="en-US" dirty="0" smtClean="0"/>
              <a:t> For a call option </a:t>
            </a:r>
            <a:r>
              <a:rPr lang="en-US" altLang="en-US" dirty="0" smtClean="0">
                <a:latin typeface="Symbol" panose="05050102010706020507" pitchFamily="18" charset="2"/>
              </a:rPr>
              <a:t>D &lt;1</a:t>
            </a:r>
          </a:p>
          <a:p>
            <a:pPr lvl="1" eaLnBrk="1" hangingPunct="1"/>
            <a:r>
              <a:rPr lang="en-US" altLang="en-US" dirty="0" smtClean="0"/>
              <a:t>Equity holders gain less than $1 for each $1 increase in asset value reducing their incentive to invest.</a:t>
            </a:r>
          </a:p>
          <a:p>
            <a:pPr lvl="2" eaLnBrk="1" hangingPunct="1"/>
            <a:r>
              <a:rPr lang="en-US" altLang="en-US" dirty="0" smtClean="0"/>
              <a:t>Debt overhang/underinvestment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21.11</a:t>
            </a:r>
          </a:p>
        </p:txBody>
      </p:sp>
      <p:pic>
        <p:nvPicPr>
          <p:cNvPr id="196611" name="Picture 4" descr="X:\08VOL4\Graphics\Powerpoint\PEARSON\BERK\Final files\ch21\c21np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86000"/>
            <a:ext cx="8112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Textbook Example 21.11 (cont’d)</a:t>
            </a:r>
          </a:p>
        </p:txBody>
      </p:sp>
      <p:pic>
        <p:nvPicPr>
          <p:cNvPr id="197635" name="Picture 4" descr="X:\08VOL4\Graphics\Powerpoint\PEARSON\BERK\Final files\ch21\c21ns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219200"/>
            <a:ext cx="650557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Discussion Question Week 4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76682"/>
            <a:ext cx="7886700" cy="4022125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Alan Bond was both a hero and a villain to the Australian public. A hero, because he financed the boat that won the Americas Cup, which had been unwinnable for over 130 years and a villain because he was jailed for fraud. His company, Bond Corporation, collapsed in 1991 owing billions of dollars.  </a:t>
            </a:r>
          </a:p>
          <a:p>
            <a:r>
              <a:rPr lang="en-AU" dirty="0" smtClean="0"/>
              <a:t>In 1988 Bond Corporation had reported profits of the order of $200 million from property sales, but the sales were subsequently claimed to be a sham. One of these transactions involved the sale of a share in land north of Rome. Bond Corporation received $110 million for this sale and reported a profit of $74 million on the transaction. It was subsequently discovered that, as part of the deal,  the buyer had received a free put option on the land that they had purchased. The option was written by Bond Corporation and had an exercise price of $110 million. </a:t>
            </a:r>
          </a:p>
          <a:p>
            <a:r>
              <a:rPr lang="en-AU" dirty="0" smtClean="0"/>
              <a:t>It was also discovered that Bond had purchased a call option, written by the buyer of the land. The exercise price was $110 million and the call premium was $20 million.</a:t>
            </a:r>
          </a:p>
          <a:p>
            <a:r>
              <a:rPr lang="en-AU" dirty="0" smtClean="0"/>
              <a:t>If the land originally cost $</a:t>
            </a:r>
            <a:r>
              <a:rPr lang="en-AU" dirty="0" smtClean="0">
                <a:solidFill>
                  <a:srgbClr val="FF0000"/>
                </a:solidFill>
              </a:rPr>
              <a:t>36</a:t>
            </a:r>
            <a:r>
              <a:rPr lang="en-AU" dirty="0" smtClean="0"/>
              <a:t> million did Bond Corporation </a:t>
            </a:r>
            <a:r>
              <a:rPr lang="en-AU" dirty="0"/>
              <a:t>r</a:t>
            </a:r>
            <a:r>
              <a:rPr lang="en-AU" dirty="0" smtClean="0"/>
              <a:t>eally make a profit of $</a:t>
            </a:r>
            <a:r>
              <a:rPr lang="en-AU" dirty="0" smtClean="0">
                <a:solidFill>
                  <a:srgbClr val="FF0000"/>
                </a:solidFill>
              </a:rPr>
              <a:t>74</a:t>
            </a:r>
            <a:r>
              <a:rPr lang="en-AU" dirty="0" smtClean="0"/>
              <a:t> million? Why was it subsequently claimed that the transaction not really a sale? If it was not a sale, what was it? (Hint: Think about put call parity.)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29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Binomial Option Pricing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dirty="0" smtClean="0"/>
              <a:t>Assume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A European call option expires in one period and has an exercise price of $50.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The stock price today is equal to $50 and the stock pays no dividends.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In one period, the stock price will either rise by $10 or fall by $10.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/>
              <a:t>The one-period risk-free rate is 6%.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986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Chapter Quiz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000"/>
            <a:ext cx="8382000" cy="4648200"/>
          </a:xfrm>
        </p:spPr>
        <p:txBody>
          <a:bodyPr rIns="91440"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What is the key assumption of the binomial option pricing model?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What are the key assumptions of the Black-Scholes option pricing model?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What is the implied volatility of a stock?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What are risk-neutral probabilities, and how do they relate to valuing options?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How is the beta of a call option related to the beta of the underlying stock?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How can one estimate the beta of debt?</a:t>
            </a:r>
          </a:p>
          <a:p>
            <a:pPr marL="514350" indent="-514350" eaLnBrk="1" hangingPunct="1"/>
            <a:endParaRPr lang="en-US" altLang="en-US" sz="24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540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Two-State Single-Period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The payoffs can be summarized in a </a:t>
            </a:r>
            <a:br>
              <a:rPr lang="en-US" altLang="en-US" smtClean="0"/>
            </a:br>
            <a:r>
              <a:rPr lang="en-US" altLang="en-US" smtClean="0"/>
              <a:t>binomial tree.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852738"/>
            <a:ext cx="59817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6.0&quot;&gt;&lt;object type=&quot;1&quot; unique_id=&quot;10001&quot;&gt;&lt;object type=&quot;8&quot; unique_id=&quot;11982&quot;&gt;&lt;/object&gt;&lt;object type=&quot;2&quot; unique_id=&quot;11983&quot;&gt;&lt;object type=&quot;3&quot; unique_id=&quot;11984&quot;&gt;&lt;property id=&quot;20148&quot; value=&quot;5&quot;/&gt;&lt;property id=&quot;20300&quot; value=&quot;Slide 1&quot;/&gt;&lt;property id=&quot;20307&quot; value=&quot;256&quot;/&gt;&lt;/object&gt;&lt;object type=&quot;3&quot; unique_id=&quot;11985&quot;&gt;&lt;property id=&quot;20148&quot; value=&quot;5&quot;/&gt;&lt;property id=&quot;20300&quot; value=&quot;Slide 2 - &amp;quot;Chapter Outline&amp;quot;&quot;/&gt;&lt;property id=&quot;20307&quot; value=&quot;257&quot;/&gt;&lt;/object&gt;&lt;object type=&quot;3&quot; unique_id=&quot;11986&quot;&gt;&lt;property id=&quot;20148&quot; value=&quot;5&quot;/&gt;&lt;property id=&quot;20300&quot; value=&quot;Slide 3 - &amp;quot;Learning Objectives&amp;quot;&quot;/&gt;&lt;property id=&quot;20307&quot; value=&quot;258&quot;/&gt;&lt;/object&gt;&lt;object type=&quot;3&quot; unique_id=&quot;11987&quot;&gt;&lt;property id=&quot;20148&quot; value=&quot;5&quot;/&gt;&lt;property id=&quot;20300&quot; value=&quot;Slide 4 - &amp;quot;Learning Objectives (cont'd)&amp;quot;&quot;/&gt;&lt;property id=&quot;20307&quot; value=&quot;358&quot;/&gt;&lt;/object&gt;&lt;object type=&quot;3&quot; unique_id=&quot;11988&quot;&gt;&lt;property id=&quot;20148&quot; value=&quot;5&quot;/&gt;&lt;property id=&quot;20300&quot; value=&quot;Slide 5 - &amp;quot;Learning Objectives (cont'd)&amp;quot;&quot;/&gt;&lt;property id=&quot;20307&quot; value=&quot;347&quot;/&gt;&lt;/object&gt;&lt;object type=&quot;3&quot; unique_id=&quot;11989&quot;&gt;&lt;property id=&quot;20148&quot; value=&quot;5&quot;/&gt;&lt;property id=&quot;20300&quot; value=&quot;Slide 6 - &amp;quot;Learning Objectives (cont'd)&amp;quot;&quot;/&gt;&lt;property id=&quot;20307&quot; value=&quot;359&quot;/&gt;&lt;/object&gt;&lt;object type=&quot;3&quot; unique_id=&quot;11990&quot;&gt;&lt;property id=&quot;20148&quot; value=&quot;5&quot;/&gt;&lt;property id=&quot;20300&quot; value=&quot;Slide 7 - &amp;quot;21.1 The Binomial Option Pricing Model&amp;quot;&quot;/&gt;&lt;property id=&quot;20307&quot; value=&quot;259&quot;/&gt;&lt;/object&gt;&lt;object type=&quot;3&quot; unique_id=&quot;11991&quot;&gt;&lt;property id=&quot;20148&quot; value=&quot;5&quot;/&gt;&lt;property id=&quot;20300&quot; value=&quot;Slide 8 - &amp;quot;A Two-State Single-Period Model&amp;quot;&quot;/&gt;&lt;property id=&quot;20307&quot; value=&quot;260&quot;/&gt;&lt;/object&gt;&lt;object type=&quot;3&quot; unique_id=&quot;11992&quot;&gt;&lt;property id=&quot;20148&quot; value=&quot;5&quot;/&gt;&lt;property id=&quot;20300&quot; value=&quot;Slide 9 - &amp;quot;A Two-State Single-Period Model (cont'd)&amp;quot;&quot;/&gt;&lt;property id=&quot;20307&quot; value=&quot;261&quot;/&gt;&lt;/object&gt;&lt;object type=&quot;3&quot; unique_id=&quot;11993&quot;&gt;&lt;property id=&quot;20148&quot; value=&quot;5&quot;/&gt;&lt;property id=&quot;20300&quot; value=&quot;Slide 10 - &amp;quot;A Two-State Single-Period Model (cont'd)&amp;quot;&quot;/&gt;&lt;property id=&quot;20307&quot; value=&quot;262&quot;/&gt;&lt;/object&gt;&lt;object type=&quot;3&quot; unique_id=&quot;11994&quot;&gt;&lt;property id=&quot;20148&quot; value=&quot;5&quot;/&gt;&lt;property id=&quot;20300&quot; value=&quot;Slide 11 - &amp;quot;A Two-State Single-Period Model (cont'd)&amp;quot;&quot;/&gt;&lt;property id=&quot;20307&quot; value=&quot;264&quot;/&gt;&lt;/object&gt;&lt;object type=&quot;3&quot; unique_id=&quot;11995&quot;&gt;&lt;property id=&quot;20148&quot; value=&quot;5&quot;/&gt;&lt;property id=&quot;20300&quot; value=&quot;Slide 12 - &amp;quot;A Two-State Single-Period Model (cont'd)&amp;quot;&quot;/&gt;&lt;property id=&quot;20307&quot; value=&quot;265&quot;/&gt;&lt;/object&gt;&lt;object type=&quot;3&quot; unique_id=&quot;11996&quot;&gt;&lt;property id=&quot;20148&quot; value=&quot;5&quot;/&gt;&lt;property id=&quot;20300&quot; value=&quot;Slide 13 - &amp;quot;A Two-State Single-Period Model (cont'd)&amp;quot;&quot;/&gt;&lt;property id=&quot;20307&quot; value=&quot;266&quot;/&gt;&lt;/object&gt;&lt;object type=&quot;3&quot; unique_id=&quot;11997&quot;&gt;&lt;property id=&quot;20148&quot; value=&quot;5&quot;/&gt;&lt;property id=&quot;20300&quot; value=&quot;Slide 14 - &amp;quot;A Two-State Single-Period Model (cont'd)&amp;quot;&quot;/&gt;&lt;property id=&quot;20307&quot; value=&quot;267&quot;/&gt;&lt;/object&gt;&lt;object type=&quot;3&quot; unique_id=&quot;11998&quot;&gt;&lt;property id=&quot;20148&quot; value=&quot;5&quot;/&gt;&lt;property id=&quot;20300&quot; value=&quot;Slide 15 - &amp;quot;A Two-State Single-Period Model (cont'd)&amp;quot;&quot;/&gt;&lt;property id=&quot;20307&quot; value=&quot;268&quot;/&gt;&lt;/object&gt;&lt;object type=&quot;3&quot; unique_id=&quot;11999&quot;&gt;&lt;property id=&quot;20148&quot; value=&quot;5&quot;/&gt;&lt;property id=&quot;20300&quot; value=&quot;Slide 16 - &amp;quot;A Two-State Single-Period Model (cont'd)&amp;quot;&quot;/&gt;&lt;property id=&quot;20307&quot; value=&quot;269&quot;/&gt;&lt;/object&gt;&lt;object type=&quot;3&quot; unique_id=&quot;12000&quot;&gt;&lt;property id=&quot;20148&quot; value=&quot;5&quot;/&gt;&lt;property id=&quot;20300&quot; value=&quot;Slide 17 - &amp;quot;Figure 21.1  Replicating an Option in the Binomial Model&amp;quot;&quot;/&gt;&lt;property id=&quot;20307&quot; value=&quot;270&quot;/&gt;&lt;/object&gt;&lt;object type=&quot;3&quot; unique_id=&quot;12001&quot;&gt;&lt;property id=&quot;20148&quot; value=&quot;5&quot;/&gt;&lt;property id=&quot;20300&quot; value=&quot;Slide 18 - &amp;quot;The Binomial Pricing Formula&amp;quot;&quot;/&gt;&lt;property id=&quot;20307&quot; value=&quot;271&quot;/&gt;&lt;/object&gt;&lt;object type=&quot;3&quot; unique_id=&quot;12002&quot;&gt;&lt;property id=&quot;20148&quot; value=&quot;5&quot;/&gt;&lt;property id=&quot;20300&quot; value=&quot;Slide 19 - &amp;quot;The Binomial Pricing Formula (cont'd)&amp;quot;&quot;/&gt;&lt;property id=&quot;20307&quot; value=&quot;272&quot;/&gt;&lt;/object&gt;&lt;object type=&quot;3&quot; unique_id=&quot;12003&quot;&gt;&lt;property id=&quot;20148&quot; value=&quot;5&quot;/&gt;&lt;property id=&quot;20300&quot; value=&quot;Slide 20 - &amp;quot;The Binomial Pricing Formula (cont'd)&amp;quot;&quot;/&gt;&lt;property id=&quot;20307&quot; value=&quot;273&quot;/&gt;&lt;/object&gt;&lt;object type=&quot;3&quot; unique_id=&quot;12004&quot;&gt;&lt;property id=&quot;20148&quot; value=&quot;5&quot;/&gt;&lt;property id=&quot;20300&quot; value=&quot;Slide 21 - &amp;quot;Textbook Example 21.1&amp;quot;&quot;/&gt;&lt;property id=&quot;20307&quot; value=&quot;274&quot;/&gt;&lt;/object&gt;&lt;object type=&quot;3&quot; unique_id=&quot;12005&quot;&gt;&lt;property id=&quot;20148&quot; value=&quot;5&quot;/&gt;&lt;property id=&quot;20300&quot; value=&quot;Slide 22 - &amp;quot;Textbook Example 21.1 (cont'd)&amp;quot;&quot;/&gt;&lt;property id=&quot;20307&quot; value=&quot;275&quot;/&gt;&lt;/object&gt;&lt;object type=&quot;3&quot; unique_id=&quot;12006&quot;&gt;&lt;property id=&quot;20148&quot; value=&quot;5&quot;/&gt;&lt;property id=&quot;20300&quot; value=&quot;Slide 23 - &amp;quot;Alternative Example 21.1&amp;quot;&quot;/&gt;&lt;property id=&quot;20307&quot; value=&quot;363&quot;/&gt;&lt;/object&gt;&lt;object type=&quot;3&quot; unique_id=&quot;12007&quot;&gt;&lt;property id=&quot;20148&quot; value=&quot;5&quot;/&gt;&lt;property id=&quot;20300&quot; value=&quot;Slide 24 - &amp;quot;Alternative Example 21.1 (cont’d)&amp;quot;&quot;/&gt;&lt;property id=&quot;20307&quot; value=&quot;364&quot;/&gt;&lt;/object&gt;&lt;object type=&quot;3&quot; unique_id=&quot;12008&quot;&gt;&lt;property id=&quot;20148&quot; value=&quot;5&quot;/&gt;&lt;property id=&quot;20300&quot; value=&quot;Slide 25 - &amp;quot;A Multiperiod Model&amp;quot;&quot;/&gt;&lt;property id=&quot;20307&quot; value=&quot;276&quot;/&gt;&lt;/object&gt;&lt;object type=&quot;3&quot; unique_id=&quot;12009&quot;&gt;&lt;property id=&quot;20148&quot; value=&quot;5&quot;/&gt;&lt;property id=&quot;20300&quot; value=&quot;Slide 26 - &amp;quot;A Multiperiod Model (cont'd)&amp;quot;&quot;/&gt;&lt;property id=&quot;20307&quot; value=&quot;277&quot;/&gt;&lt;/object&gt;&lt;object type=&quot;3&quot; unique_id=&quot;12010&quot;&gt;&lt;property id=&quot;20148&quot; value=&quot;5&quot;/&gt;&lt;property id=&quot;20300&quot; value=&quot;Slide 27 - &amp;quot;A Multiperiod Model (cont'd)&amp;quot;&quot;/&gt;&lt;property id=&quot;20307&quot; value=&quot;278&quot;/&gt;&lt;/object&gt;&lt;object type=&quot;3&quot; unique_id=&quot;12011&quot;&gt;&lt;property id=&quot;20148&quot; value=&quot;5&quot;/&gt;&lt;property id=&quot;20300&quot; value=&quot;Slide 28 - &amp;quot;A Multiperiod Model (cont'd)&amp;quot;&quot;/&gt;&lt;property id=&quot;20307&quot; value=&quot;279&quot;/&gt;&lt;/object&gt;&lt;object type=&quot;3&quot; unique_id=&quot;12012&quot;&gt;&lt;property id=&quot;20148&quot; value=&quot;5&quot;/&gt;&lt;property id=&quot;20300&quot; value=&quot;Slide 29 - &amp;quot;A Multiperiod Model (cont'd)&amp;quot;&quot;/&gt;&lt;property id=&quot;20307&quot; value=&quot;280&quot;/&gt;&lt;/object&gt;&lt;object type=&quot;3&quot; unique_id=&quot;12013&quot;&gt;&lt;property id=&quot;20148&quot; value=&quot;5&quot;/&gt;&lt;property id=&quot;20300&quot; value=&quot;Slide 30 - &amp;quot;A Multiperiod Model (cont'd)&amp;quot;&quot;/&gt;&lt;property id=&quot;20307&quot; value=&quot;281&quot;/&gt;&lt;/object&gt;&lt;object type=&quot;3&quot; unique_id=&quot;12014&quot;&gt;&lt;property id=&quot;20148&quot; value=&quot;5&quot;/&gt;&lt;property id=&quot;20300&quot; value=&quot;Slide 31 - &amp;quot;A Multiperiod Model (cont'd)&amp;quot;&quot;/&gt;&lt;property id=&quot;20307&quot; value=&quot;282&quot;/&gt;&lt;/object&gt;&lt;object type=&quot;3&quot; unique_id=&quot;12015&quot;&gt;&lt;property id=&quot;20148&quot; value=&quot;5&quot;/&gt;&lt;property id=&quot;20300&quot; value=&quot;Slide 32 - &amp;quot;A Multiperiod Model (cont'd)&amp;quot;&quot;/&gt;&lt;property id=&quot;20307&quot; value=&quot;283&quot;/&gt;&lt;/object&gt;&lt;object type=&quot;3&quot; unique_id=&quot;12016&quot;&gt;&lt;property id=&quot;20148&quot; value=&quot;5&quot;/&gt;&lt;property id=&quot;20300&quot; value=&quot;Slide 33 - &amp;quot;A Multiperiod Model (cont'd)&amp;quot;&quot;/&gt;&lt;property id=&quot;20307&quot; value=&quot;284&quot;/&gt;&lt;/object&gt;&lt;object type=&quot;3&quot; unique_id=&quot;12017&quot;&gt;&lt;property id=&quot;20148&quot; value=&quot;5&quot;/&gt;&lt;property id=&quot;20300&quot; value=&quot;Slide 34 - &amp;quot;A Multiperiod Model (cont'd)&amp;quot;&quot;/&gt;&lt;property id=&quot;20307&quot; value=&quot;285&quot;/&gt;&lt;/object&gt;&lt;object type=&quot;3&quot; unique_id=&quot;12018&quot;&gt;&lt;property id=&quot;20148&quot; value=&quot;5&quot;/&gt;&lt;property id=&quot;20300&quot; value=&quot;Slide 35 - &amp;quot;Textbook Example 21.2&amp;quot;&quot;/&gt;&lt;property id=&quot;20307&quot; value=&quot;286&quot;/&gt;&lt;/object&gt;&lt;object type=&quot;3&quot; unique_id=&quot;12019&quot;&gt;&lt;property id=&quot;20148&quot; value=&quot;5&quot;/&gt;&lt;property id=&quot;20300&quot; value=&quot;Slide 36 - &amp;quot;Textbook Example 21.2 (cont'd)&amp;quot;&quot;/&gt;&lt;property id=&quot;20307&quot; value=&quot;287&quot;/&gt;&lt;/object&gt;&lt;object type=&quot;3&quot; unique_id=&quot;12020&quot;&gt;&lt;property id=&quot;20148&quot; value=&quot;5&quot;/&gt;&lt;property id=&quot;20300&quot; value=&quot;Slide 37 - &amp;quot;Textbook Example 21.2 (cont'd)&amp;quot;&quot;/&gt;&lt;property id=&quot;20307&quot; value=&quot;360&quot;/&gt;&lt;/object&gt;&lt;object type=&quot;3&quot; unique_id=&quot;12021&quot;&gt;&lt;property id=&quot;20148&quot; value=&quot;5&quot;/&gt;&lt;property id=&quot;20300&quot; value=&quot;Slide 38 - &amp;quot;Making the Model Realistic&amp;quot;&quot;/&gt;&lt;property id=&quot;20307&quot; value=&quot;288&quot;/&gt;&lt;/object&gt;&lt;object type=&quot;3&quot; unique_id=&quot;12022&quot;&gt;&lt;property id=&quot;20148&quot; value=&quot;5&quot;/&gt;&lt;property id=&quot;20300&quot; value=&quot;Slide 39 - &amp;quot;Figure 21.2  A Binomial Stock Price Path&amp;quot;&quot;/&gt;&lt;property id=&quot;20307&quot; value=&quot;289&quot;/&gt;&lt;/object&gt;&lt;object type=&quot;3&quot; unique_id=&quot;12023&quot;&gt;&lt;property id=&quot;20148&quot; value=&quot;5&quot;/&gt;&lt;property id=&quot;20300&quot; value=&quot;Slide 40 - &amp;quot;21.2 The Black-Scholes Option &amp;#x0D;&amp;#x0A;Pricing Model&amp;quot;&quot;/&gt;&lt;property id=&quot;20307&quot; value=&quot;290&quot;/&gt;&lt;/object&gt;&lt;object type=&quot;3&quot; unique_id=&quot;12024&quot;&gt;&lt;property id=&quot;20148&quot; value=&quot;5&quot;/&gt;&lt;property id=&quot;20300&quot; value=&quot;Slide 41 - &amp;quot;The Black-Scholes Formula&amp;quot;&quot;/&gt;&lt;property id=&quot;20307&quot; value=&quot;291&quot;/&gt;&lt;/object&gt;&lt;object type=&quot;3&quot; unique_id=&quot;12025&quot;&gt;&lt;property id=&quot;20148&quot; value=&quot;5&quot;/&gt;&lt;property id=&quot;20300&quot; value=&quot;Slide 42 - &amp;quot;The Black-Scholes Formula (cont'd)&amp;quot;&quot;/&gt;&lt;property id=&quot;20307&quot; value=&quot;292&quot;/&gt;&lt;/object&gt;&lt;object type=&quot;3&quot; unique_id=&quot;12026&quot;&gt;&lt;property id=&quot;20148&quot; value=&quot;5&quot;/&gt;&lt;property id=&quot;20300&quot; value=&quot;Slide 43 - &amp;quot;Figure 21.3  Normal Distribution&amp;quot;&quot;/&gt;&lt;property id=&quot;20307&quot; value=&quot;293&quot;/&gt;&lt;/object&gt;&lt;object type=&quot;3&quot; unique_id=&quot;12027&quot;&gt;&lt;property id=&quot;20148&quot; value=&quot;5&quot;/&gt;&lt;property id=&quot;20300&quot; value=&quot;Slide 44 - &amp;quot;The Black-Scholes Formula (cont'd)&amp;quot;&quot;/&gt;&lt;property id=&quot;20307&quot; value=&quot;294&quot;/&gt;&lt;/object&gt;&lt;object type=&quot;3&quot; unique_id=&quot;12028&quot;&gt;&lt;property id=&quot;20148&quot; value=&quot;5&quot;/&gt;&lt;property id=&quot;20300&quot; value=&quot;Slide 45 - &amp;quot;Textbook Example 21.3&amp;quot;&quot;/&gt;&lt;property id=&quot;20307&quot; value=&quot;295&quot;/&gt;&lt;/object&gt;&lt;object type=&quot;3&quot; unique_id=&quot;12029&quot;&gt;&lt;property id=&quot;20148&quot; value=&quot;5&quot;/&gt;&lt;property id=&quot;20300&quot; value=&quot;Slide 46 - &amp;quot;Table 21.1  JetBlue Option Quotes&amp;quot;&quot;/&gt;&lt;property id=&quot;20307&quot; value=&quot;296&quot;/&gt;&lt;/object&gt;&lt;object type=&quot;3&quot; unique_id=&quot;12030&quot;&gt;&lt;property id=&quot;20148&quot; value=&quot;5&quot;/&gt;&lt;property id=&quot;20300&quot; value=&quot;Slide 47 - &amp;quot;Textbook Example 21.3 (cont'd)&amp;quot;&quot;/&gt;&lt;property id=&quot;20307&quot; value=&quot;297&quot;/&gt;&lt;/object&gt;&lt;object type=&quot;3&quot; unique_id=&quot;12031&quot;&gt;&lt;property id=&quot;20148&quot; value=&quot;5&quot;/&gt;&lt;property id=&quot;20300&quot; value=&quot;Slide 48 - &amp;quot;Alternative Example 21.3&amp;quot;&quot;/&gt;&lt;property id=&quot;20307&quot; value=&quot;349&quot;/&gt;&lt;/object&gt;&lt;object type=&quot;3&quot; unique_id=&quot;12032&quot;&gt;&lt;property id=&quot;20148&quot; value=&quot;5&quot;/&gt;&lt;property id=&quot;20300&quot; value=&quot;Slide 49 - &amp;quot;Alternative Example 21.3 (cont’d)&amp;quot;&quot;/&gt;&lt;property id=&quot;20307&quot; value=&quot;350&quot;/&gt;&lt;/object&gt;&lt;object type=&quot;3&quot; unique_id=&quot;12033&quot;&gt;&lt;property id=&quot;20148&quot; value=&quot;5&quot;/&gt;&lt;property id=&quot;20300&quot; value=&quot;Slide 50 - &amp;quot;Figure 21.4  Black-Scholes Value on July 24, 2009, of the December 2009 &amp;#x0D;&amp;#x0A;$6 Call on JetBlue Stock&amp;quot;&quot;/&gt;&lt;property id=&quot;20307&quot; value=&quot;298&quot;/&gt;&lt;/object&gt;&lt;object type=&quot;3&quot; unique_id=&quot;12034&quot;&gt;&lt;property id=&quot;20148&quot; value=&quot;5&quot;/&gt;&lt;property id=&quot;20300&quot; value=&quot;Slide 51 - &amp;quot;The Black-Scholes Formula (cont'd)&amp;quot;&quot;/&gt;&lt;property id=&quot;20307&quot; value=&quot;299&quot;/&gt;&lt;/object&gt;&lt;object type=&quot;3&quot; unique_id=&quot;12035&quot;&gt;&lt;property id=&quot;20148&quot; value=&quot;5&quot;/&gt;&lt;property id=&quot;20300&quot; value=&quot;Slide 52 - &amp;quot;Textbook Example 21.4&amp;quot;&quot;/&gt;&lt;property id=&quot;20307&quot; value=&quot;300&quot;/&gt;&lt;/object&gt;&lt;object type=&quot;3&quot; unique_id=&quot;12036&quot;&gt;&lt;property id=&quot;20148&quot; value=&quot;5&quot;/&gt;&lt;property id=&quot;20300&quot; value=&quot;Slide 53 - &amp;quot;Textbook Example 21.4 (cont'd)&amp;quot;&quot;/&gt;&lt;property id=&quot;20307&quot; value=&quot;301&quot;/&gt;&lt;/object&gt;&lt;object type=&quot;3&quot; unique_id=&quot;12037&quot;&gt;&lt;property id=&quot;20148&quot; value=&quot;5&quot;/&gt;&lt;property id=&quot;20300&quot; value=&quot;Slide 54 - &amp;quot;Alternative Example 21.4&amp;quot;&quot;/&gt;&lt;property id=&quot;20307&quot; value=&quot;351&quot;/&gt;&lt;/object&gt;&lt;object type=&quot;3&quot; unique_id=&quot;12038&quot;&gt;&lt;property id=&quot;20148&quot; value=&quot;5&quot;/&gt;&lt;property id=&quot;20300&quot; value=&quot;Slide 55 - &amp;quot;Alternative Example 21.4 (cont’d)&amp;quot;&quot;/&gt;&lt;property id=&quot;20307&quot; value=&quot;352&quot;/&gt;&lt;/object&gt;&lt;object type=&quot;3&quot; unique_id=&quot;12039&quot;&gt;&lt;property id=&quot;20148&quot; value=&quot;5&quot;/&gt;&lt;property id=&quot;20300&quot; value=&quot;Slide 56 - &amp;quot;Figure 21.5  Black-Scholes Value on July 24, 2009, of the January 2010 $5.00 Put on JetBlue Stock&amp;quot;&quot;/&gt;&lt;property id=&quot;20307&quot; value=&quot;302&quot;/&gt;&lt;/object&gt;&lt;object type=&quot;3&quot; unique_id=&quot;12040&quot;&gt;&lt;property id=&quot;20148&quot; value=&quot;5&quot;/&gt;&lt;property id=&quot;20300&quot; value=&quot;Slide 57 - &amp;quot;The Black-Scholes Formula (cont'd)&amp;quot;&quot;/&gt;&lt;property id=&quot;20307&quot; value=&quot;303&quot;/&gt;&lt;/object&gt;&lt;object type=&quot;3&quot; unique_id=&quot;12041&quot;&gt;&lt;property id=&quot;20148&quot; value=&quot;5&quot;/&gt;&lt;property id=&quot;20300&quot; value=&quot;Slide 58 - &amp;quot;The Black-Scholes Formula (cont'd)&amp;quot;&quot;/&gt;&lt;property id=&quot;20307&quot; value=&quot;304&quot;/&gt;&lt;/object&gt;&lt;object type=&quot;3&quot; unique_id=&quot;12042&quot;&gt;&lt;property id=&quot;20148&quot; value=&quot;5&quot;/&gt;&lt;property id=&quot;20300&quot; value=&quot;Slide 59 - &amp;quot;The Black-Scholes Formula (cont'd)&amp;quot;&quot;/&gt;&lt;property id=&quot;20307&quot; value=&quot;305&quot;/&gt;&lt;/object&gt;&lt;object type=&quot;3&quot; unique_id=&quot;12043&quot;&gt;&lt;property id=&quot;20148&quot; value=&quot;5&quot;/&gt;&lt;property id=&quot;20300&quot; value=&quot;Slide 60 - &amp;quot;Textbook Example 21.5&amp;quot;&quot;/&gt;&lt;property id=&quot;20307&quot; value=&quot;306&quot;/&gt;&lt;/object&gt;&lt;object type=&quot;3&quot; unique_id=&quot;12044&quot;&gt;&lt;property id=&quot;20148&quot; value=&quot;5&quot;/&gt;&lt;property id=&quot;20300&quot; value=&quot;Slide 61 - &amp;quot;Textbook Example 21.5 (cont'd)&amp;quot;&quot;/&gt;&lt;property id=&quot;20307&quot; value=&quot;307&quot;/&gt;&lt;/object&gt;&lt;object type=&quot;3&quot; unique_id=&quot;12045&quot;&gt;&lt;property id=&quot;20148&quot; value=&quot;5&quot;/&gt;&lt;property id=&quot;20300&quot; value=&quot;Slide 62 - &amp;quot;Textbook Example 21.5 (cont'd)&amp;quot;&quot;/&gt;&lt;property id=&quot;20307&quot; value=&quot;361&quot;/&gt;&lt;/object&gt;&lt;object type=&quot;3&quot; unique_id=&quot;12046&quot;&gt;&lt;property id=&quot;20148&quot; value=&quot;5&quot;/&gt;&lt;property id=&quot;20300&quot; value=&quot;Slide 63 - &amp;quot;Alternative Example 21.5&amp;quot;&quot;/&gt;&lt;property id=&quot;20307&quot; value=&quot;356&quot;/&gt;&lt;/object&gt;&lt;object type=&quot;3&quot; unique_id=&quot;12047&quot;&gt;&lt;property id=&quot;20148&quot; value=&quot;5&quot;/&gt;&lt;property id=&quot;20300&quot; value=&quot;Slide 64 - &amp;quot;Alternative Example 21.5 (cont’d)&amp;quot;&quot;/&gt;&lt;property id=&quot;20307&quot; value=&quot;357&quot;/&gt;&lt;/object&gt;&lt;object type=&quot;3&quot; unique_id=&quot;12048&quot;&gt;&lt;property id=&quot;20148&quot; value=&quot;5&quot;/&gt;&lt;property id=&quot;20300&quot; value=&quot;Slide 65 - &amp;quot;Implied Volatility&amp;quot;&quot;/&gt;&lt;property id=&quot;20307&quot; value=&quot;308&quot;/&gt;&lt;/object&gt;&lt;object type=&quot;3&quot; unique_id=&quot;12049&quot;&gt;&lt;property id=&quot;20148&quot; value=&quot;5&quot;/&gt;&lt;property id=&quot;20300&quot; value=&quot;Slide 66 - &amp;quot;Textbook Example 21.6&amp;quot;&quot;/&gt;&lt;property id=&quot;20307&quot; value=&quot;309&quot;/&gt;&lt;/object&gt;&lt;object type=&quot;3&quot; unique_id=&quot;12050&quot;&gt;&lt;property id=&quot;20148&quot; value=&quot;5&quot;/&gt;&lt;property id=&quot;20300&quot; value=&quot;Slide 67 - &amp;quot;Textbook Example 21.6 (cont'd)&amp;quot;&quot;/&gt;&lt;property id=&quot;20307&quot; value=&quot;310&quot;/&gt;&lt;/object&gt;&lt;object type=&quot;3&quot; unique_id=&quot;12051&quot;&gt;&lt;property id=&quot;20148&quot; value=&quot;5&quot;/&gt;&lt;property id=&quot;20300&quot; value=&quot;Slide 68 - &amp;quot;The Replicating Portfolio&amp;quot;&quot;/&gt;&lt;property id=&quot;20307&quot; value=&quot;311&quot;/&gt;&lt;/object&gt;&lt;object type=&quot;3&quot; unique_id=&quot;12052&quot;&gt;&lt;property id=&quot;20148&quot; value=&quot;5&quot;/&gt;&lt;property id=&quot;20300&quot; value=&quot;Slide 69 - &amp;quot;The Replicating Portfolio (cont'd)&amp;quot;&quot;/&gt;&lt;property id=&quot;20307&quot; value=&quot;312&quot;/&gt;&lt;/object&gt;&lt;object type=&quot;3&quot; unique_id=&quot;12053&quot;&gt;&lt;property id=&quot;20148&quot; value=&quot;5&quot;/&gt;&lt;property id=&quot;20300&quot; value=&quot;Slide 70 - &amp;quot;Textbook Example 21.7&amp;quot;&quot;/&gt;&lt;property id=&quot;20307&quot; value=&quot;313&quot;/&gt;&lt;/object&gt;&lt;object type=&quot;3&quot; unique_id=&quot;12054&quot;&gt;&lt;property id=&quot;20148&quot; value=&quot;5&quot;/&gt;&lt;property id=&quot;20300&quot; value=&quot;Slide 71 - &amp;quot;Textbook Example 21.7 (cont'd)&amp;quot;&quot;/&gt;&lt;property id=&quot;20307&quot; value=&quot;314&quot;/&gt;&lt;/object&gt;&lt;object type=&quot;3&quot; unique_id=&quot;12055&quot;&gt;&lt;property id=&quot;20148&quot; value=&quot;5&quot;/&gt;&lt;property id=&quot;20300&quot; value=&quot;Slide 72 - &amp;quot;Figure 21.6  Replicating Portfolio for the Call Option in Example 21.7&amp;quot;&quot;/&gt;&lt;property id=&quot;20307&quot; value=&quot;315&quot;/&gt;&lt;/object&gt;&lt;object type=&quot;3&quot; unique_id=&quot;12056&quot;&gt;&lt;property id=&quot;20148&quot; value=&quot;5&quot;/&gt;&lt;property id=&quot;20300&quot; value=&quot;Slide 73 - &amp;quot;The Replicating Portfolio (cont'd)&amp;quot;&quot;/&gt;&lt;property id=&quot;20307&quot; value=&quot;316&quot;/&gt;&lt;/object&gt;&lt;object type=&quot;3&quot; unique_id=&quot;12057&quot;&gt;&lt;property id=&quot;20148&quot; value=&quot;5&quot;/&gt;&lt;property id=&quot;20300&quot; value=&quot;Slide 74 - &amp;quot;The Replicating Portfolio (cont'd)&amp;quot;&quot;/&gt;&lt;property id=&quot;20307&quot; value=&quot;317&quot;/&gt;&lt;/object&gt;&lt;object type=&quot;3&quot; unique_id=&quot;12058&quot;&gt;&lt;property id=&quot;20148&quot; value=&quot;5&quot;/&gt;&lt;property id=&quot;20300&quot; value=&quot;Slide 75 - &amp;quot;21.3 Risk-Neutral Probabilities&amp;quot;&quot;/&gt;&lt;property id=&quot;20307&quot; value=&quot;318&quot;/&gt;&lt;/object&gt;&lt;object type=&quot;3&quot; unique_id=&quot;12059&quot;&gt;&lt;property id=&quot;20148&quot; value=&quot;5&quot;/&gt;&lt;property id=&quot;20300&quot; value=&quot;Slide 76 - &amp;quot;A Risk-Neutral Two-State Model&amp;quot;&quot;/&gt;&lt;property id=&quot;20307&quot; value=&quot;319&quot;/&gt;&lt;/object&gt;&lt;object type=&quot;3&quot; unique_id=&quot;12060&quot;&gt;&lt;property id=&quot;20148&quot; value=&quot;5&quot;/&gt;&lt;property id=&quot;20300&quot; value=&quot;Slide 77 - &amp;quot;A Risk-Neutral Two-State Model (cont'd)&amp;quot;&quot;/&gt;&lt;property id=&quot;20307&quot; value=&quot;320&quot;/&gt;&lt;/object&gt;&lt;object type=&quot;3&quot; unique_id=&quot;12061&quot;&gt;&lt;property id=&quot;20148&quot; value=&quot;5&quot;/&gt;&lt;property id=&quot;20300&quot; value=&quot;Slide 78 - &amp;quot;A Risk-Neutral Two-State Model (cont'd)&amp;quot;&quot;/&gt;&lt;property id=&quot;20307&quot; value=&quot;321&quot;/&gt;&lt;/object&gt;&lt;object type=&quot;3&quot; unique_id=&quot;12062&quot;&gt;&lt;property id=&quot;20148&quot; value=&quot;5&quot;/&gt;&lt;property id=&quot;20300&quot; value=&quot;Slide 79 - &amp;quot;A Risk-Neutral Two-State Model (cont'd)&amp;quot;&quot;/&gt;&lt;property id=&quot;20307&quot; value=&quot;322&quot;/&gt;&lt;/object&gt;&lt;object type=&quot;3&quot; unique_id=&quot;12063&quot;&gt;&lt;property id=&quot;20148&quot; value=&quot;5&quot;/&gt;&lt;property id=&quot;20300&quot; value=&quot;Slide 80 - &amp;quot;Implications of the Risk-Neutral World&amp;quot;&quot;/&gt;&lt;property id=&quot;20307&quot; value=&quot;323&quot;/&gt;&lt;/object&gt;&lt;object type=&quot;3&quot; unique_id=&quot;12064&quot;&gt;&lt;property id=&quot;20148&quot; value=&quot;5&quot;/&gt;&lt;property id=&quot;20300&quot; value=&quot;Slide 81 - &amp;quot;Implications of the &amp;#x0D;&amp;#x0A;Risk-Neutral World (cont'd)&amp;quot;&quot;/&gt;&lt;property id=&quot;20307&quot; value=&quot;324&quot;/&gt;&lt;/object&gt;&lt;object type=&quot;3&quot; unique_id=&quot;12065&quot;&gt;&lt;property id=&quot;20148&quot; value=&quot;5&quot;/&gt;&lt;property id=&quot;20300&quot; value=&quot;Slide 82 - &amp;quot;Implications of the &amp;#x0D;&amp;#x0A;Risk-Neutral World (cont'd)&amp;quot;&quot;/&gt;&lt;property id=&quot;20307&quot; value=&quot;325&quot;/&gt;&lt;/object&gt;&lt;object type=&quot;3&quot; unique_id=&quot;12066&quot;&gt;&lt;property id=&quot;20148&quot; value=&quot;5&quot;/&gt;&lt;property id=&quot;20300&quot; value=&quot;Slide 83 - &amp;quot;Implications of the &amp;#x0D;&amp;#x0A;Risk-Neutral World (cont'd)&amp;quot;&quot;/&gt;&lt;property id=&quot;20307&quot; value=&quot;326&quot;/&gt;&lt;/object&gt;&lt;object type=&quot;3&quot; unique_id=&quot;12067&quot;&gt;&lt;property id=&quot;20148&quot; value=&quot;5&quot;/&gt;&lt;property id=&quot;20300&quot; value=&quot;Slide 84 - &amp;quot;Implications of the &amp;#x0D;&amp;#x0A;Risk-Neutral World (cont'd)&amp;quot;&quot;/&gt;&lt;property id=&quot;20307&quot; value=&quot;327&quot;/&gt;&lt;/object&gt;&lt;object type=&quot;3&quot; unique_id=&quot;12068&quot;&gt;&lt;property id=&quot;20148&quot; value=&quot;5&quot;/&gt;&lt;property id=&quot;20300&quot; value=&quot;Slide 85 - &amp;quot;Implications of the &amp;#x0D;&amp;#x0A;Risk-Neutral World (cont'd)&amp;quot;&quot;/&gt;&lt;property id=&quot;20307&quot; value=&quot;328&quot;/&gt;&lt;/object&gt;&lt;object type=&quot;3&quot; unique_id=&quot;12069&quot;&gt;&lt;property id=&quot;20148&quot; value=&quot;5&quot;/&gt;&lt;property id=&quot;20300&quot; value=&quot;Slide 86 - &amp;quot;Risk-Neutral Probabilities &amp;#x0D;&amp;#x0A;and Option Pricing&amp;quot;&quot;/&gt;&lt;property id=&quot;20307&quot; value=&quot;329&quot;/&gt;&lt;/object&gt;&lt;object type=&quot;3&quot; unique_id=&quot;12070&quot;&gt;&lt;property id=&quot;20148&quot; value=&quot;5&quot;/&gt;&lt;property id=&quot;20300&quot; value=&quot;Slide 87 - &amp;quot;Risk-Neutral Probabilities &amp;#x0D;&amp;#x0A;and Option Pricing (cont'd)&amp;quot;&quot;/&gt;&lt;property id=&quot;20307&quot; value=&quot;330&quot;/&gt;&lt;/object&gt;&lt;object type=&quot;3&quot; unique_id=&quot;12071&quot;&gt;&lt;property id=&quot;20148&quot; value=&quot;5&quot;/&gt;&lt;property id=&quot;20300&quot; value=&quot;Slide 88 - &amp;quot;Textbook Example 21.8&amp;quot;&quot;/&gt;&lt;property id=&quot;20307&quot; value=&quot;331&quot;/&gt;&lt;/object&gt;&lt;object type=&quot;3&quot; unique_id=&quot;12072&quot;&gt;&lt;property id=&quot;20148&quot; value=&quot;5&quot;/&gt;&lt;property id=&quot;20300&quot; value=&quot;Slide 89 - &amp;quot;Textbook Example 21.8 (cont'd)&amp;quot;&quot;/&gt;&lt;property id=&quot;20307&quot; value=&quot;332&quot;/&gt;&lt;/object&gt;&lt;object type=&quot;3&quot; unique_id=&quot;12073&quot;&gt;&lt;property id=&quot;20148&quot; value=&quot;5&quot;/&gt;&lt;property id=&quot;20300&quot; value=&quot;Slide 90 - &amp;quot;Textbook Example 21.8 (cont'd)&amp;quot;&quot;/&gt;&lt;property id=&quot;20307&quot; value=&quot;362&quot;/&gt;&lt;/object&gt;&lt;object type=&quot;3&quot; unique_id=&quot;12074&quot;&gt;&lt;property id=&quot;20148&quot; value=&quot;5&quot;/&gt;&lt;property id=&quot;20300&quot; value=&quot;Slide 91 - &amp;quot;Risk-Neutral Probabilities &amp;#x0D;&amp;#x0A;and Option Pricing (cont'd)&amp;quot;&quot;/&gt;&lt;property id=&quot;20307&quot; value=&quot;333&quot;/&gt;&lt;/object&gt;&lt;object type=&quot;3&quot; unique_id=&quot;12075&quot;&gt;&lt;property id=&quot;20148&quot; value=&quot;5&quot;/&gt;&lt;property id=&quot;20300&quot; value=&quot;Slide 92 - &amp;quot;Risk-Neutral Probabilities &amp;#x0D;&amp;#x0A;and Option Pricing (cont'd)&amp;quot;&quot;/&gt;&lt;property id=&quot;20307&quot; value=&quot;334&quot;/&gt;&lt;/object&gt;&lt;object type=&quot;3&quot; unique_id=&quot;12076&quot;&gt;&lt;property id=&quot;20148&quot; value=&quot;5&quot;/&gt;&lt;property id=&quot;20300&quot; value=&quot;Slide 93 - &amp;quot;21.4 Risk and Return of an Option&amp;quot;&quot;/&gt;&lt;property id=&quot;20307&quot; value=&quot;335&quot;/&gt;&lt;/object&gt;&lt;object type=&quot;3&quot; unique_id=&quot;12077&quot;&gt;&lt;property id=&quot;20148&quot; value=&quot;5&quot;/&gt;&lt;property id=&quot;20300&quot; value=&quot;Slide 94 - &amp;quot;Textbook Example 21.9&amp;quot;&quot;/&gt;&lt;property id=&quot;20307&quot; value=&quot;336&quot;/&gt;&lt;/object&gt;&lt;object type=&quot;3&quot; unique_id=&quot;12078&quot;&gt;&lt;property id=&quot;20148&quot; value=&quot;5&quot;/&gt;&lt;property id=&quot;20300&quot; value=&quot;Slide 95 - &amp;quot;Textbook Example 21.9 (cont'd)&amp;quot;&quot;/&gt;&lt;property id=&quot;20307&quot; value=&quot;337&quot;/&gt;&lt;/object&gt;&lt;object type=&quot;3&quot; unique_id=&quot;12079&quot;&gt;&lt;property id=&quot;20148&quot; value=&quot;5&quot;/&gt;&lt;property id=&quot;20300&quot; value=&quot;Slide 96 - &amp;quot;21.4 Risk and Return of an Option (cont'd)&amp;quot;&quot;/&gt;&lt;property id=&quot;20307&quot; value=&quot;338&quot;/&gt;&lt;/object&gt;&lt;object type=&quot;3&quot; unique_id=&quot;12080&quot;&gt;&lt;property id=&quot;20148&quot; value=&quot;5&quot;/&gt;&lt;property id=&quot;20300&quot; value=&quot;Slide 97 - &amp;quot;Figure 21.7  Leverage Ratios of Options&amp;quot;&quot;/&gt;&lt;property id=&quot;20307&quot; value=&quot;339&quot;/&gt;&lt;/object&gt;&lt;object type=&quot;3&quot; unique_id=&quot;12081&quot;&gt;&lt;property id=&quot;20148&quot; value=&quot;5&quot;/&gt;&lt;property id=&quot;20300&quot; value=&quot;Slide 98 - &amp;quot;Figure 21.8  Security Market Line and Options&amp;quot;&quot;/&gt;&lt;property id=&quot;20307&quot; value=&quot;340&quot;/&gt;&lt;/object&gt;&lt;object type=&quot;3&quot; unique_id=&quot;12082&quot;&gt;&lt;property id=&quot;20148&quot; value=&quot;5&quot;/&gt;&lt;property id=&quot;20300&quot; value=&quot;Slide 99 - &amp;quot;21.5 Corporate Applications of Option Pricing&amp;quot;&quot;/&gt;&lt;property id=&quot;20307&quot; value=&quot;341&quot;/&gt;&lt;/object&gt;&lt;object type=&quot;3&quot; unique_id=&quot;12083&quot;&gt;&lt;property id=&quot;20148&quot; value=&quot;5&quot;/&gt;&lt;property id=&quot;20300&quot; value=&quot;Slide 100 - &amp;quot;21.5 Corporate Applications of Option Pricing (cont'd)&amp;quot;&quot;/&gt;&lt;property id=&quot;20307&quot; value=&quot;342&quot;/&gt;&lt;/object&gt;&lt;object type=&quot;3&quot; unique_id=&quot;12084&quot;&gt;&lt;property id=&quot;20148&quot; value=&quot;5&quot;/&gt;&lt;property id=&quot;20300&quot; value=&quot;Slide 101 - &amp;quot;Figure 21.9  Beta of Debt and Equity&amp;quot;&quot;/&gt;&lt;property id=&quot;20307&quot; value=&quot;343&quot;/&gt;&lt;/object&gt;&lt;object type=&quot;3&quot; unique_id=&quot;12085&quot;&gt;&lt;property id=&quot;20148&quot; value=&quot;5&quot;/&gt;&lt;property id=&quot;20300&quot; value=&quot;Slide 102 - &amp;quot;Textbook Example 21.10&amp;quot;&quot;/&gt;&lt;property id=&quot;20307&quot; value=&quot;344&quot;/&gt;&lt;/object&gt;&lt;object type=&quot;3&quot; unique_id=&quot;12086&quot;&gt;&lt;property id=&quot;20148&quot; value=&quot;5&quot;/&gt;&lt;property id=&quot;20300&quot; value=&quot;Slide 103 - &amp;quot;Textbook Example 21.10 (cont'd)&amp;quot;&quot;/&gt;&lt;property id=&quot;20307&quot; value=&quot;345&quot;/&gt;&lt;/object&gt;&lt;object type=&quot;3&quot; unique_id=&quot;12087&quot;&gt;&lt;property id=&quot;20148&quot; value=&quot;5&quot;/&gt;&lt;property id=&quot;20300&quot; value=&quot;Slide 104 - &amp;quot;Agency Costs of Debt&amp;quot;&quot;/&gt;&lt;property id=&quot;20307&quot; value=&quot;353&quot;/&gt;&lt;/object&gt;&lt;object type=&quot;3&quot; unique_id=&quot;12088&quot;&gt;&lt;property id=&quot;20148&quot; value=&quot;5&quot;/&gt;&lt;property id=&quot;20300&quot; value=&quot;Slide 105 - &amp;quot;Textbook Example 21.11&amp;quot;&quot;/&gt;&lt;property id=&quot;20307&quot; value=&quot;354&quot;/&gt;&lt;/object&gt;&lt;object type=&quot;3&quot; unique_id=&quot;12089&quot;&gt;&lt;property id=&quot;20148&quot; value=&quot;5&quot;/&gt;&lt;property id=&quot;20300&quot; value=&quot;Slide 106 - &amp;quot;Textbook Example 21.11 (cont’d)&amp;quot;&quot;/&gt;&lt;property id=&quot;20307&quot; value=&quot;355&quot;/&gt;&lt;/object&gt;&lt;object type=&quot;3&quot; unique_id=&quot;12090&quot;&gt;&lt;property id=&quot;20148&quot; value=&quot;5&quot;/&gt;&lt;property id=&quot;20300&quot; value=&quot;Slide 107 - &amp;quot;Chapter Quiz&amp;quot;&quot;/&gt;&lt;property id=&quot;20307&quot; value=&quot;346&quot;/&gt;&lt;/object&gt;&lt;/object&gt;&lt;/object&gt;&lt;/database&gt;"/>
</p:tagLst>
</file>

<file path=ppt/theme/theme1.xml><?xml version="1.0" encoding="utf-8"?>
<a:theme xmlns:a="http://schemas.openxmlformats.org/drawingml/2006/main" name="Template_Berk3e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Template_Berk3e.pot</Template>
  <TotalTime>3674</TotalTime>
  <Words>2902</Words>
  <Application>Microsoft Office PowerPoint</Application>
  <PresentationFormat>On-screen Show (4:3)</PresentationFormat>
  <Paragraphs>375</Paragraphs>
  <Slides>80</Slides>
  <Notes>72</Notes>
  <HiddenSlides>32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ＭＳ Ｐゴシック</vt:lpstr>
      <vt:lpstr>Arial</vt:lpstr>
      <vt:lpstr>Cambria Math</vt:lpstr>
      <vt:lpstr>Lucida Grande</vt:lpstr>
      <vt:lpstr>Symbol</vt:lpstr>
      <vt:lpstr>Verdana</vt:lpstr>
      <vt:lpstr>ヒラギノ角ゴ Pro W3</vt:lpstr>
      <vt:lpstr>Template_Berk3e</vt:lpstr>
      <vt:lpstr>Equation</vt:lpstr>
      <vt:lpstr>PowerPoint Presentation</vt:lpstr>
      <vt:lpstr>Chapter Outline</vt:lpstr>
      <vt:lpstr>Learning Objectives</vt:lpstr>
      <vt:lpstr>Learning Objectives (cont'd)</vt:lpstr>
      <vt:lpstr>Learning Objectives (cont'd)</vt:lpstr>
      <vt:lpstr>Learning Objectives (cont'd)</vt:lpstr>
      <vt:lpstr>A Way to Value Options</vt:lpstr>
      <vt:lpstr>Binomial Option Pricing</vt:lpstr>
      <vt:lpstr>A Two-State Single-Period Model</vt:lpstr>
      <vt:lpstr>A Two-State Single-Period Model (cont'd)</vt:lpstr>
      <vt:lpstr>A Two-State Single-Period Model (cont'd)</vt:lpstr>
      <vt:lpstr>A Two-State Single-Period Model (cont'd)</vt:lpstr>
      <vt:lpstr>A Two-State Single-Period Model (cont'd)</vt:lpstr>
      <vt:lpstr>A Two-State Single-Period Model (cont'd)</vt:lpstr>
      <vt:lpstr>Generalising the Binomial Pricing Formula</vt:lpstr>
      <vt:lpstr>Generalising the Binomial Pricing Formula</vt:lpstr>
      <vt:lpstr>The Binomial Pricing Formula (cont'd)</vt:lpstr>
      <vt:lpstr>Textbook Example 21.1</vt:lpstr>
      <vt:lpstr>Textbook Example 21.1 (cont'd)</vt:lpstr>
      <vt:lpstr>Alternative Example 21.1</vt:lpstr>
      <vt:lpstr>Alternative Example 21.1 (cont’d)</vt:lpstr>
      <vt:lpstr>A Multiperiod Model</vt:lpstr>
      <vt:lpstr>A Multiperiod Model (cont'd)</vt:lpstr>
      <vt:lpstr>A Multiperiod Model (cont'd)</vt:lpstr>
      <vt:lpstr>A Multiperiod Model (cont'd)</vt:lpstr>
      <vt:lpstr>A Multiperiod Model (cont'd)</vt:lpstr>
      <vt:lpstr>A dynamic trading strategy</vt:lpstr>
      <vt:lpstr>Textbook Example 21.2</vt:lpstr>
      <vt:lpstr>Textbook Example 21.2 (cont'd)</vt:lpstr>
      <vt:lpstr>Textbook Example 21.2 (cont'd)</vt:lpstr>
      <vt:lpstr>Making the Model Realistic</vt:lpstr>
      <vt:lpstr>Using the Binomial Model</vt:lpstr>
      <vt:lpstr>21.2 The Black-Scholes Option  Pricing Model</vt:lpstr>
      <vt:lpstr>The Black-Scholes Formula</vt:lpstr>
      <vt:lpstr>Figure 21.3  Standard Normal Distribution (mean 0, s =1)</vt:lpstr>
      <vt:lpstr>The Black-Scholes Formula (cont'd)</vt:lpstr>
      <vt:lpstr>Textbook Example 21.3</vt:lpstr>
      <vt:lpstr>Table 21.1  JetBlue Option Quotes</vt:lpstr>
      <vt:lpstr>Textbook Example 21.3 (cont'd)</vt:lpstr>
      <vt:lpstr>Alternative Example 21.3</vt:lpstr>
      <vt:lpstr>Alternative Example 21.3 (cont’d)</vt:lpstr>
      <vt:lpstr>The Black-Scholes Formula (cont'd)</vt:lpstr>
      <vt:lpstr>Textbook Example 21.4</vt:lpstr>
      <vt:lpstr>Textbook Example 21.4 (cont'd)</vt:lpstr>
      <vt:lpstr>Alternative Example 21.4</vt:lpstr>
      <vt:lpstr>Alternative Example 21.4 (cont’d)</vt:lpstr>
      <vt:lpstr>The Black-Scholes Formula (cont'd)</vt:lpstr>
      <vt:lpstr>Textbook Example 21.5</vt:lpstr>
      <vt:lpstr>Textbook Example 21.5 (cont'd)</vt:lpstr>
      <vt:lpstr>Alternative Example 21.5</vt:lpstr>
      <vt:lpstr>Alternative Example 21.5 (cont’d)</vt:lpstr>
      <vt:lpstr>Implied Volatility</vt:lpstr>
      <vt:lpstr>Textbook Example 21.6</vt:lpstr>
      <vt:lpstr>Textbook Example 21.6 (cont'd)</vt:lpstr>
      <vt:lpstr>21.3 Risk-Neutral Probabilities</vt:lpstr>
      <vt:lpstr>A Risk-Neutral (RN)Two-State Model</vt:lpstr>
      <vt:lpstr>A Risk-Neutral (RN)Two-State Model (cont'd)</vt:lpstr>
      <vt:lpstr>A Risk-Neutral Two-State Model (cont'd)</vt:lpstr>
      <vt:lpstr>Implications of the Risk-Neutral World</vt:lpstr>
      <vt:lpstr>Implications of the  Risk-Neutral World (cont'd)</vt:lpstr>
      <vt:lpstr>Risk-Neutral Probabilities  and Binomial Option Pricing</vt:lpstr>
      <vt:lpstr>Risk-Neutral Probabilities  and Option Pricing (cont'd)</vt:lpstr>
      <vt:lpstr>Textbook Example 21.8</vt:lpstr>
      <vt:lpstr>Textbook Example 21.8 (cont'd)</vt:lpstr>
      <vt:lpstr>Textbook Example 21.8 (cont'd)</vt:lpstr>
      <vt:lpstr>21.4 Risk and Return of an Option</vt:lpstr>
      <vt:lpstr>Textbook Example 21.9</vt:lpstr>
      <vt:lpstr>Textbook Example 21.9 (cont'd)</vt:lpstr>
      <vt:lpstr>21.4 Risk and Return of an Option (cont'd)</vt:lpstr>
      <vt:lpstr>Figure 21.7  Leverage Ratios of Options</vt:lpstr>
      <vt:lpstr>Figure 21.8  Security Market Line and Options</vt:lpstr>
      <vt:lpstr>21.5 Corporate Applications of Option Pricing: Levering &amp; Debt Betas</vt:lpstr>
      <vt:lpstr>Figure 21.9  Beta of Debt and Equity</vt:lpstr>
      <vt:lpstr>Textbook Example 21.10</vt:lpstr>
      <vt:lpstr>Textbook Example 21.10 (cont'd)</vt:lpstr>
      <vt:lpstr>Agency Costs of Debt</vt:lpstr>
      <vt:lpstr>Textbook Example 21.11</vt:lpstr>
      <vt:lpstr>Textbook Example 21.11 (cont’d)</vt:lpstr>
      <vt:lpstr>Discussion Question Week 4</vt:lpstr>
      <vt:lpstr>Chapter Quiz</vt:lpstr>
    </vt:vector>
  </TitlesOfParts>
  <Manager/>
  <Company>Copyright ©2014 Pearson Education, Inc.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subject>Option Valuation</dc:subject>
  <dc:creator>Berk / DeMarzo</dc:creator>
  <cp:keywords/>
  <dc:description/>
  <cp:lastModifiedBy>Graham Partington</cp:lastModifiedBy>
  <cp:revision>266</cp:revision>
  <dcterms:created xsi:type="dcterms:W3CDTF">2013-02-16T14:30:48Z</dcterms:created>
  <dcterms:modified xsi:type="dcterms:W3CDTF">2018-03-26T06:28:37Z</dcterms:modified>
  <cp:category/>
</cp:coreProperties>
</file>