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56" r:id="rId3"/>
    <p:sldId id="479" r:id="rId4"/>
    <p:sldId id="373" r:id="rId5"/>
    <p:sldId id="493" r:id="rId6"/>
    <p:sldId id="482" r:id="rId7"/>
    <p:sldId id="374" r:id="rId8"/>
    <p:sldId id="476" r:id="rId9"/>
    <p:sldId id="477" r:id="rId10"/>
    <p:sldId id="377" r:id="rId11"/>
    <p:sldId id="378" r:id="rId12"/>
    <p:sldId id="478" r:id="rId13"/>
    <p:sldId id="411" r:id="rId14"/>
    <p:sldId id="483" r:id="rId15"/>
    <p:sldId id="484" r:id="rId16"/>
    <p:sldId id="486" r:id="rId17"/>
    <p:sldId id="487" r:id="rId18"/>
    <p:sldId id="488" r:id="rId19"/>
    <p:sldId id="495" r:id="rId20"/>
    <p:sldId id="413" r:id="rId21"/>
    <p:sldId id="494" r:id="rId22"/>
    <p:sldId id="418" r:id="rId23"/>
    <p:sldId id="491" r:id="rId24"/>
    <p:sldId id="456" r:id="rId25"/>
    <p:sldId id="457" r:id="rId26"/>
    <p:sldId id="459" r:id="rId27"/>
    <p:sldId id="460" r:id="rId28"/>
    <p:sldId id="496" r:id="rId29"/>
    <p:sldId id="440" r:id="rId30"/>
    <p:sldId id="467" r:id="rId31"/>
    <p:sldId id="471" r:id="rId32"/>
    <p:sldId id="475" r:id="rId33"/>
    <p:sldId id="485" r:id="rId34"/>
    <p:sldId id="497" r:id="rId35"/>
    <p:sldId id="427" r:id="rId36"/>
    <p:sldId id="498" r:id="rId37"/>
    <p:sldId id="480" r:id="rId38"/>
    <p:sldId id="481" r:id="rId39"/>
  </p:sldIdLst>
  <p:sldSz cx="9144000" cy="6858000" type="screen4x3"/>
  <p:notesSz cx="6797675" cy="987425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D6009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542" y="-102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881779-A298-46B6-8707-55FAAD53439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2202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9B98C3-F068-48AA-99B5-8431DA9EC6A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4154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754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 txBox="1">
            <a:spLocks noGrp="1" noChangeArrowheads="1"/>
          </p:cNvSpPr>
          <p:nvPr/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6826CBE9-4753-41F7-BB1F-23E008B173D4}" type="slidenum">
              <a:rPr lang="en-US" sz="1000" i="1">
                <a:latin typeface="Times New Roman" pitchFamily="18" charset="0"/>
              </a:rPr>
              <a:pPr algn="r"/>
              <a:t>16</a:t>
            </a:fld>
            <a:endParaRPr lang="en-US" sz="1000" i="1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6125"/>
            <a:ext cx="4921250" cy="369093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6596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 txBox="1">
            <a:spLocks noGrp="1" noChangeArrowheads="1"/>
          </p:cNvSpPr>
          <p:nvPr/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99031FDF-6B6D-437A-84F4-51E86ED7E336}" type="slidenum">
              <a:rPr lang="en-US" sz="1000" i="1">
                <a:latin typeface="Times New Roman" pitchFamily="18" charset="0"/>
              </a:rPr>
              <a:pPr algn="r"/>
              <a:t>4</a:t>
            </a:fld>
            <a:endParaRPr lang="en-US" sz="1000" i="1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6125"/>
            <a:ext cx="4921250" cy="369093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209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 txBox="1">
            <a:spLocks noGrp="1" noChangeArrowheads="1"/>
          </p:cNvSpPr>
          <p:nvPr/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99031FDF-6B6D-437A-84F4-51E86ED7E336}" type="slidenum">
              <a:rPr lang="en-US" sz="1000" i="1">
                <a:latin typeface="Times New Roman" pitchFamily="18" charset="0"/>
              </a:rPr>
              <a:pPr algn="r"/>
              <a:t>5</a:t>
            </a:fld>
            <a:endParaRPr lang="en-US" sz="1000" i="1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6125"/>
            <a:ext cx="4921250" cy="369093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81507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 txBox="1">
            <a:spLocks noGrp="1" noChangeArrowheads="1"/>
          </p:cNvSpPr>
          <p:nvPr/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6D7231F-9E0E-4D8D-ACF5-3553306BB6D5}" type="slidenum">
              <a:rPr lang="en-US" sz="1000" i="1">
                <a:latin typeface="Times New Roman" pitchFamily="18" charset="0"/>
              </a:rPr>
              <a:pPr algn="r"/>
              <a:t>7</a:t>
            </a:fld>
            <a:endParaRPr lang="en-US" sz="1000" i="1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6125"/>
            <a:ext cx="4921250" cy="369093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262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 txBox="1">
            <a:spLocks noGrp="1" noChangeArrowheads="1"/>
          </p:cNvSpPr>
          <p:nvPr/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8963429-8120-4E3B-8897-B3783CC99708}" type="slidenum">
              <a:rPr lang="en-US" sz="1000" i="1">
                <a:latin typeface="Times New Roman" pitchFamily="18" charset="0"/>
                <a:cs typeface="Arial" charset="0"/>
              </a:rPr>
              <a:pPr algn="r"/>
              <a:t>8</a:t>
            </a:fld>
            <a:endParaRPr lang="en-US" sz="1000" i="1">
              <a:latin typeface="Times New Roman" pitchFamily="18" charset="0"/>
              <a:cs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6125"/>
            <a:ext cx="4921250" cy="369093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419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 txBox="1">
            <a:spLocks noGrp="1" noChangeArrowheads="1"/>
          </p:cNvSpPr>
          <p:nvPr/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9E318169-FAA9-4F83-8487-A6DEE06C1C08}" type="slidenum">
              <a:rPr lang="en-US" sz="1000" i="1">
                <a:latin typeface="Times New Roman" pitchFamily="18" charset="0"/>
                <a:cs typeface="Arial" charset="0"/>
              </a:rPr>
              <a:pPr algn="r"/>
              <a:t>9</a:t>
            </a:fld>
            <a:endParaRPr lang="en-US" sz="1000" i="1">
              <a:latin typeface="Times New Roman" pitchFamily="18" charset="0"/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6125"/>
            <a:ext cx="4921250" cy="369093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1370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 txBox="1">
            <a:spLocks noGrp="1" noChangeArrowheads="1"/>
          </p:cNvSpPr>
          <p:nvPr/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D0A217A-CE3E-4AA2-B9E0-E6BF616D305C}" type="slidenum">
              <a:rPr lang="en-US" sz="1000" i="1">
                <a:latin typeface="Times New Roman" pitchFamily="18" charset="0"/>
              </a:rPr>
              <a:pPr algn="r"/>
              <a:t>10</a:t>
            </a:fld>
            <a:endParaRPr lang="en-US" sz="1000" i="1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6125"/>
            <a:ext cx="4921250" cy="369093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7236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 txBox="1">
            <a:spLocks noGrp="1" noChangeArrowheads="1"/>
          </p:cNvSpPr>
          <p:nvPr/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564EF51-2D2A-41FC-BF6A-97BF9C0F8BF9}" type="slidenum">
              <a:rPr lang="en-US" sz="1000" i="1">
                <a:latin typeface="Times New Roman" pitchFamily="18" charset="0"/>
              </a:rPr>
              <a:pPr algn="r"/>
              <a:t>11</a:t>
            </a:fld>
            <a:endParaRPr lang="en-US" sz="1000" i="1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6125"/>
            <a:ext cx="4921250" cy="3690938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882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 txBox="1">
            <a:spLocks noGrp="1" noChangeArrowheads="1"/>
          </p:cNvSpPr>
          <p:nvPr/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D7BD72AC-B7BD-4E45-8B5A-40FC4FEF9DFC}" type="slidenum">
              <a:rPr lang="en-US" sz="1000" i="1">
                <a:latin typeface="Times New Roman" pitchFamily="18" charset="0"/>
                <a:cs typeface="Arial" charset="0"/>
              </a:rPr>
              <a:pPr algn="r"/>
              <a:t>12</a:t>
            </a:fld>
            <a:endParaRPr lang="en-US" sz="1000" i="1">
              <a:latin typeface="Times New Roman" pitchFamily="18" charset="0"/>
              <a:cs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6125"/>
            <a:ext cx="4921250" cy="369093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7136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RMIT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9F6CBF43-D7FD-4F9C-91C9-2BA00804F2B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3728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RMIT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DA312E3F-3C64-463A-85FF-1A61FE4251A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637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RMIT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D29EAA23-6CD2-4390-A77B-17DB44DA85F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3123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81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781550"/>
          </a:xfrm>
        </p:spPr>
        <p:txBody>
          <a:bodyPr/>
          <a:lstStyle/>
          <a:p>
            <a:pPr lvl="0"/>
            <a:endParaRPr lang="en-AU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RMIT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B23E2BB3-6D7E-479A-9285-05811AAAAED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2380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lvl="0"/>
            <a:endParaRPr lang="en-A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RMIT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B9D4808B-D66A-4E9D-99CA-3E319B8FD8E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4445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81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81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RMIT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E9BAC556-BE8A-4E33-82C1-3A29EEC04FE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137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RMIT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A1ACA49C-265C-4F55-96E5-58FAFB1798D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660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RMIT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0740C1C2-36C2-4786-87FD-41DB9B8AF43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83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RMIT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CD539974-5403-46EA-92DB-6FF3EA93779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283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RMIT University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DD62D0A1-16C0-4AF2-9B33-0A0664E081A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851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RMIT University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C1EB4683-5B76-4D71-838A-CE88DB3ECCB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442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RMIT University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E8A3AAC8-EDE7-4E80-9396-90FAA7A542C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019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RMIT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9BB1E0C3-4634-43C1-90A3-B1F2D42C25A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168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RMIT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Slide </a:t>
            </a:r>
            <a:fld id="{2804C697-50CB-4929-979C-A8917670DB5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562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296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81750"/>
            <a:ext cx="287972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smtClean="0"/>
            </a:lvl1pPr>
          </a:lstStyle>
          <a:p>
            <a:pPr>
              <a:defRPr/>
            </a:pPr>
            <a:r>
              <a:rPr lang="en-AU"/>
              <a:t>RMIT University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48038" y="6381750"/>
            <a:ext cx="12954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en-AU"/>
              <a:t>Slide </a:t>
            </a:r>
            <a:fld id="{B23B11CE-DA26-45DA-9086-49F7EC9E72B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arrons.com/" TargetMode="External"/><Relationship Id="rId13" Type="http://schemas.openxmlformats.org/officeDocument/2006/relationships/hyperlink" Target="http://www.worth.com/" TargetMode="External"/><Relationship Id="rId3" Type="http://schemas.openxmlformats.org/officeDocument/2006/relationships/hyperlink" Target="http://www.investorguide.com/" TargetMode="External"/><Relationship Id="rId7" Type="http://schemas.openxmlformats.org/officeDocument/2006/relationships/hyperlink" Target="http://www.forbes.com/" TargetMode="External"/><Relationship Id="rId12" Type="http://schemas.openxmlformats.org/officeDocument/2006/relationships/hyperlink" Target="http://www.smartmoney.com/" TargetMode="External"/><Relationship Id="rId2" Type="http://schemas.openxmlformats.org/officeDocument/2006/relationships/hyperlink" Target="http://www.finpip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nline.wsj.com/" TargetMode="External"/><Relationship Id="rId11" Type="http://schemas.openxmlformats.org/officeDocument/2006/relationships/hyperlink" Target="http://www.fortune.com/" TargetMode="External"/><Relationship Id="rId5" Type="http://schemas.openxmlformats.org/officeDocument/2006/relationships/hyperlink" Target="http://www.economist.com/" TargetMode="External"/><Relationship Id="rId10" Type="http://schemas.openxmlformats.org/officeDocument/2006/relationships/hyperlink" Target="http://www.ft.com/" TargetMode="External"/><Relationship Id="rId4" Type="http://schemas.openxmlformats.org/officeDocument/2006/relationships/hyperlink" Target="http://www.aaii.com/" TargetMode="External"/><Relationship Id="rId9" Type="http://schemas.openxmlformats.org/officeDocument/2006/relationships/hyperlink" Target="http://fisher.osu.edu/fin/journal/jofsites.htm" TargetMode="External"/><Relationship Id="rId14" Type="http://schemas.openxmlformats.org/officeDocument/2006/relationships/hyperlink" Target="http://money.cnn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inganswers.com/financial-dictionary/investing/investing-506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2125" y="1700213"/>
            <a:ext cx="8207375" cy="720725"/>
          </a:xfrm>
        </p:spPr>
        <p:txBody>
          <a:bodyPr/>
          <a:lstStyle/>
          <a:p>
            <a:pPr eaLnBrk="1" hangingPunct="1"/>
            <a:r>
              <a:rPr lang="en-A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BAFI1042 - Investment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500438"/>
            <a:ext cx="8208962" cy="865187"/>
          </a:xfrm>
        </p:spPr>
        <p:txBody>
          <a:bodyPr/>
          <a:lstStyle/>
          <a:p>
            <a:pPr eaLnBrk="1" hangingPunct="1"/>
            <a:r>
              <a:rPr lang="en-AU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Topic 1: The Investment Setting, Asset Allocation, Money Management &amp; Industry Ethics</a:t>
            </a:r>
          </a:p>
        </p:txBody>
      </p:sp>
      <p:sp>
        <p:nvSpPr>
          <p:cNvPr id="2052" name="Footer Placeholder 3"/>
          <p:cNvSpPr txBox="1">
            <a:spLocks noGrp="1"/>
          </p:cNvSpPr>
          <p:nvPr/>
        </p:nvSpPr>
        <p:spPr bwMode="auto">
          <a:xfrm>
            <a:off x="539552" y="6381750"/>
            <a:ext cx="4216207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800" smtClean="0"/>
              <a:t>RMIT University</a:t>
            </a:r>
            <a:endParaRPr lang="en-AU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35156785-2361-45C9-BD3B-B195172BE21F}" type="slidenum">
              <a:rPr lang="en-AU" smtClean="0"/>
              <a:pPr eaLnBrk="1" hangingPunct="1"/>
              <a:t>10</a:t>
            </a:fld>
            <a:endParaRPr lang="en-AU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49275"/>
            <a:ext cx="8229600" cy="647477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Historical Rates of Return</a:t>
            </a:r>
          </a:p>
        </p:txBody>
      </p:sp>
      <p:sp>
        <p:nvSpPr>
          <p:cNvPr id="8197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341438"/>
            <a:ext cx="8064500" cy="50403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Computing Mean Historical Returns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sz="2400" dirty="0" smtClean="0"/>
              <a:t>Suppose you have a set of annual rates of return (HPYs or HPRs) for an investment. How do you measure the mean annual return?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Arithmetic Mean Return (AM)</a:t>
            </a:r>
          </a:p>
          <a:p>
            <a:pPr lvl="2" eaLnBrk="1" hangingPunct="1">
              <a:lnSpc>
                <a:spcPct val="130000"/>
              </a:lnSpc>
              <a:buFontTx/>
              <a:buNone/>
            </a:pPr>
            <a:r>
              <a:rPr lang="en-US" dirty="0" smtClean="0"/>
              <a:t>		</a:t>
            </a:r>
            <a:r>
              <a:rPr lang="en-US" sz="2500" b="1" dirty="0" smtClean="0"/>
              <a:t>AM = </a:t>
            </a:r>
            <a:r>
              <a:rPr lang="en-US" sz="2500" b="1" dirty="0" smtClean="0">
                <a:sym typeface="Symbol" pitchFamily="18" charset="2"/>
              </a:rPr>
              <a:t> </a:t>
            </a:r>
            <a:r>
              <a:rPr lang="en-US" sz="2500" b="1" dirty="0" smtClean="0"/>
              <a:t>HPY / n</a:t>
            </a:r>
          </a:p>
          <a:p>
            <a:pPr lvl="2" eaLnBrk="1" hangingPunct="1">
              <a:buFontTx/>
              <a:buNone/>
            </a:pPr>
            <a:r>
              <a:rPr lang="en-US" sz="2200" dirty="0" smtClean="0"/>
              <a:t>where </a:t>
            </a:r>
            <a:r>
              <a:rPr lang="en-US" sz="2200" dirty="0" smtClean="0">
                <a:sym typeface="Symbol" pitchFamily="18" charset="2"/>
              </a:rPr>
              <a:t> </a:t>
            </a:r>
            <a:r>
              <a:rPr lang="en-US" sz="2200" dirty="0" smtClean="0"/>
              <a:t>HPY = the sum of all the annual HPYs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/>
              <a:t>	        n = number of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Geometric Mean Return (GM)</a:t>
            </a:r>
          </a:p>
          <a:p>
            <a:pPr lvl="2" eaLnBrk="1" hangingPunct="1">
              <a:lnSpc>
                <a:spcPct val="130000"/>
              </a:lnSpc>
              <a:buFontTx/>
              <a:buNone/>
            </a:pPr>
            <a:r>
              <a:rPr lang="en-US" sz="2500" b="1" dirty="0" smtClean="0"/>
              <a:t>		GM = [</a:t>
            </a:r>
            <a:r>
              <a:rPr lang="en-US" sz="2500" b="1" dirty="0" smtClean="0">
                <a:sym typeface="Symbol" pitchFamily="18" charset="2"/>
              </a:rPr>
              <a:t> </a:t>
            </a:r>
            <a:r>
              <a:rPr lang="en-US" sz="2500" b="1" dirty="0" smtClean="0"/>
              <a:t>HPR]</a:t>
            </a:r>
            <a:r>
              <a:rPr lang="en-US" sz="2500" b="1" baseline="30000" dirty="0" smtClean="0"/>
              <a:t>1/n  </a:t>
            </a:r>
            <a:r>
              <a:rPr lang="en-US" sz="2500" b="1" dirty="0" smtClean="0"/>
              <a:t>- 1</a:t>
            </a:r>
            <a:endParaRPr lang="en-US" sz="2500" b="1" baseline="30000" dirty="0" smtClean="0"/>
          </a:p>
          <a:p>
            <a:pPr lvl="2" eaLnBrk="1" hangingPunct="1">
              <a:buFontTx/>
              <a:buNone/>
            </a:pPr>
            <a:r>
              <a:rPr lang="en-US" sz="2000" dirty="0" smtClean="0"/>
              <a:t>where </a:t>
            </a:r>
            <a:r>
              <a:rPr lang="en-US" sz="2000" dirty="0" smtClean="0">
                <a:sym typeface="Symbol" pitchFamily="18" charset="2"/>
              </a:rPr>
              <a:t> </a:t>
            </a:r>
            <a:r>
              <a:rPr lang="en-US" sz="2000" dirty="0" smtClean="0"/>
              <a:t>HPR = the product of all the annual HPRs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        n = number of years</a:t>
            </a:r>
            <a:endParaRPr lang="en-US" sz="1800" dirty="0" smtClean="0"/>
          </a:p>
        </p:txBody>
      </p:sp>
      <p:sp>
        <p:nvSpPr>
          <p:cNvPr id="8198" name="Footer Placeholder 3"/>
          <p:cNvSpPr txBox="1">
            <a:spLocks noGrp="1"/>
          </p:cNvSpPr>
          <p:nvPr/>
        </p:nvSpPr>
        <p:spPr bwMode="auto">
          <a:xfrm>
            <a:off x="468313" y="6381750"/>
            <a:ext cx="28797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800"/>
              <a:t>RMIT University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5148064" y="3140968"/>
            <a:ext cx="1512168" cy="432618"/>
          </a:xfrm>
          <a:prstGeom prst="wedgeEllipseCallout">
            <a:avLst>
              <a:gd name="adj1" fmla="val -116953"/>
              <a:gd name="adj2" fmla="val 387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100" b="1" dirty="0" smtClean="0">
                <a:solidFill>
                  <a:schemeClr val="tx1"/>
                </a:solidFill>
              </a:rPr>
              <a:t>Holding period Yield</a:t>
            </a:r>
            <a:endParaRPr lang="en-AU" sz="1100" b="1" dirty="0">
              <a:solidFill>
                <a:schemeClr val="tx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5148064" y="4797152"/>
            <a:ext cx="1656184" cy="432618"/>
          </a:xfrm>
          <a:prstGeom prst="wedgeEllipseCallout">
            <a:avLst>
              <a:gd name="adj1" fmla="val -116953"/>
              <a:gd name="adj2" fmla="val 387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100" b="1" dirty="0" smtClean="0">
                <a:solidFill>
                  <a:schemeClr val="tx1"/>
                </a:solidFill>
              </a:rPr>
              <a:t>Holding period Return</a:t>
            </a:r>
            <a:endParaRPr lang="en-AU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214512E1-0ED7-4604-B29C-F967DC022759}" type="slidenum">
              <a:rPr lang="en-AU" smtClean="0"/>
              <a:pPr eaLnBrk="1" hangingPunct="1"/>
              <a:t>11</a:t>
            </a:fld>
            <a:endParaRPr lang="en-AU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49275"/>
            <a:ext cx="8229600" cy="935509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Historical Rates of Return</a:t>
            </a:r>
            <a:endParaRPr lang="en-US" sz="2800" b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7189" name="AutoShape 5"/>
          <p:cNvSpPr>
            <a:spLocks noGrp="1" noChangeArrowheads="1"/>
          </p:cNvSpPr>
          <p:nvPr>
            <p:ph type="body" idx="4294967295"/>
          </p:nvPr>
        </p:nvSpPr>
        <p:spPr>
          <a:xfrm>
            <a:off x="524213" y="1628800"/>
            <a:ext cx="7924800" cy="220980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99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	</a:t>
            </a:r>
            <a:r>
              <a:rPr lang="en-US" sz="2400" smtClean="0"/>
              <a:t>Suppose you invested $100 three years ago and it is worth $110.40 today. The information below shows the annual ending values and HPR and HPY. This example illustrates the computation of the AM and the GM over a three-year period for an investment.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9750" y="3933825"/>
            <a:ext cx="8229600" cy="2438400"/>
            <a:chOff x="576" y="1632"/>
            <a:chExt cx="5184" cy="1536"/>
          </a:xfrm>
        </p:grpSpPr>
        <p:sp>
          <p:nvSpPr>
            <p:cNvPr id="9224" name="Rectangle 6"/>
            <p:cNvSpPr>
              <a:spLocks noChangeArrowheads="1"/>
            </p:cNvSpPr>
            <p:nvPr/>
          </p:nvSpPr>
          <p:spPr bwMode="auto">
            <a:xfrm>
              <a:off x="576" y="1632"/>
              <a:ext cx="5184" cy="1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200"/>
                <a:t>	    </a:t>
              </a:r>
              <a:r>
                <a:rPr lang="en-US" sz="2400"/>
                <a:t>Year	Beginning      Ending	HPR	  HPY </a:t>
              </a: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</a:pPr>
              <a:r>
                <a:rPr lang="en-US" sz="2400"/>
                <a:t>			   Value	 Value</a:t>
              </a:r>
              <a:r>
                <a:rPr lang="en-US" sz="2500"/>
                <a:t>     </a:t>
              </a:r>
            </a:p>
            <a:p>
              <a:pPr marL="1092200" lvl="2" indent="-1778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/>
                <a:t>1              100            115.0           	1.15 	   0.15</a:t>
              </a:r>
            </a:p>
            <a:p>
              <a:pPr marL="1092200" lvl="2" indent="-1778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/>
                <a:t>2              115            138.0          	1.20	   0.20</a:t>
              </a:r>
            </a:p>
            <a:p>
              <a:pPr marL="1092200" lvl="2" indent="-1778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/>
                <a:t>3              138            110.4            0.80	  -0.20</a:t>
              </a:r>
            </a:p>
            <a:p>
              <a:pPr marL="1092200" lvl="2" indent="-177800">
                <a:lnSpc>
                  <a:spcPct val="90000"/>
                </a:lnSpc>
                <a:spcBef>
                  <a:spcPct val="20000"/>
                </a:spcBef>
              </a:pPr>
              <a:endParaRPr lang="en-US" sz="2000"/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1056" y="2112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226" name="Line 8"/>
            <p:cNvSpPr>
              <a:spLocks noChangeShapeType="1"/>
            </p:cNvSpPr>
            <p:nvPr/>
          </p:nvSpPr>
          <p:spPr bwMode="auto">
            <a:xfrm>
              <a:off x="1104" y="2928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9223" name="Footer Placeholder 3"/>
          <p:cNvSpPr txBox="1">
            <a:spLocks noGrp="1"/>
          </p:cNvSpPr>
          <p:nvPr/>
        </p:nvSpPr>
        <p:spPr bwMode="auto">
          <a:xfrm>
            <a:off x="468313" y="6381750"/>
            <a:ext cx="28797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800"/>
              <a:t>RMIT University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81218E4B-BF04-4E8B-8276-DB9C9DC29D87}" type="slidenum">
              <a:rPr lang="en-AU" smtClean="0"/>
              <a:pPr eaLnBrk="1" hangingPunct="1"/>
              <a:t>12</a:t>
            </a:fld>
            <a:endParaRPr lang="en-AU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49275"/>
            <a:ext cx="8229600" cy="791493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Historical Rates of Return</a:t>
            </a:r>
            <a:endParaRPr lang="en-US" sz="2800" b="1" dirty="0" smtClean="0"/>
          </a:p>
        </p:txBody>
      </p:sp>
      <p:sp>
        <p:nvSpPr>
          <p:cNvPr id="10245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8135937" cy="4897437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300" smtClean="0"/>
              <a:t>		</a:t>
            </a:r>
            <a:r>
              <a:rPr lang="en-US" sz="2400" smtClean="0"/>
              <a:t>AM = </a:t>
            </a:r>
            <a:r>
              <a:rPr lang="en-US" sz="3300" b="1" smtClean="0">
                <a:sym typeface="Symbol" pitchFamily="18" charset="2"/>
              </a:rPr>
              <a:t> </a:t>
            </a:r>
            <a:r>
              <a:rPr lang="en-US" sz="3300" b="1" smtClean="0"/>
              <a:t>HPY / 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smtClean="0"/>
              <a:t>    	      =                                        or 5%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smtClean="0"/>
              <a:t>		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smtClean="0"/>
              <a:t>		GM = </a:t>
            </a:r>
            <a:r>
              <a:rPr lang="en-US" sz="3300" b="1" smtClean="0"/>
              <a:t>[</a:t>
            </a:r>
            <a:r>
              <a:rPr lang="en-US" sz="3300" b="1" smtClean="0">
                <a:sym typeface="Symbol" pitchFamily="18" charset="2"/>
              </a:rPr>
              <a:t> </a:t>
            </a:r>
            <a:r>
              <a:rPr lang="en-US" sz="3300" b="1" smtClean="0"/>
              <a:t>HPR]</a:t>
            </a:r>
            <a:r>
              <a:rPr lang="en-US" sz="3300" b="1" baseline="30000" smtClean="0"/>
              <a:t>1/n  </a:t>
            </a:r>
            <a:r>
              <a:rPr lang="en-US" sz="3300" b="1" smtClean="0"/>
              <a:t>- 1</a:t>
            </a:r>
            <a:endParaRPr lang="en-US" sz="3300" b="1" baseline="30000" smtClean="0"/>
          </a:p>
          <a:p>
            <a:pPr>
              <a:lnSpc>
                <a:spcPct val="110000"/>
              </a:lnSpc>
              <a:buFontTx/>
              <a:buNone/>
            </a:pPr>
            <a:endParaRPr lang="en-US" sz="2400" smtClean="0"/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400" smtClean="0"/>
              <a:t>		      </a:t>
            </a:r>
          </a:p>
        </p:txBody>
      </p:sp>
      <p:sp>
        <p:nvSpPr>
          <p:cNvPr id="10246" name="Footer Placeholder 3"/>
          <p:cNvSpPr txBox="1">
            <a:spLocks noGrp="1"/>
          </p:cNvSpPr>
          <p:nvPr/>
        </p:nvSpPr>
        <p:spPr bwMode="auto">
          <a:xfrm>
            <a:off x="468313" y="6381750"/>
            <a:ext cx="28797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800">
                <a:cs typeface="Arial" charset="0"/>
              </a:rPr>
              <a:t>RMIT University</a:t>
            </a: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8" name="Object 6"/>
          <p:cNvGraphicFramePr>
            <a:graphicFrameLocks noChangeAspect="1"/>
          </p:cNvGraphicFramePr>
          <p:nvPr/>
        </p:nvGraphicFramePr>
        <p:xfrm>
          <a:off x="2268538" y="2276475"/>
          <a:ext cx="3086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Equation" r:id="rId4" imgW="1497950" imgH="393529" progId="Equation.3">
                  <p:embed/>
                </p:oleObj>
              </mc:Choice>
              <mc:Fallback>
                <p:oleObj name="Equation" r:id="rId4" imgW="1497950" imgH="393529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276475"/>
                        <a:ext cx="3086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50" name="Object 8"/>
          <p:cNvGraphicFramePr>
            <a:graphicFrameLocks noChangeAspect="1"/>
          </p:cNvGraphicFramePr>
          <p:nvPr/>
        </p:nvGraphicFramePr>
        <p:xfrm>
          <a:off x="1979613" y="4149725"/>
          <a:ext cx="50228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tion" r:id="rId6" imgW="2146300" imgH="812800" progId="Equation.3">
                  <p:embed/>
                </p:oleObj>
              </mc:Choice>
              <mc:Fallback>
                <p:oleObj name="Equation" r:id="rId6" imgW="2146300" imgH="8128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149725"/>
                        <a:ext cx="5022850" cy="180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A60ED21C-50C9-4098-9404-14D8B8AA3C90}" type="slidenum">
              <a:rPr lang="en-AU" smtClean="0"/>
              <a:pPr eaLnBrk="1" hangingPunct="1"/>
              <a:t>13</a:t>
            </a:fld>
            <a:endParaRPr lang="en-AU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08062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Historical Rates of Return</a:t>
            </a:r>
            <a:endParaRPr lang="en-AU" sz="2800" b="1" dirty="0" smtClean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412875"/>
            <a:ext cx="8229600" cy="47815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Comparison of AM and GM</a:t>
            </a:r>
          </a:p>
          <a:p>
            <a:pPr lvl="1" eaLnBrk="1" hangingPunct="1">
              <a:defRPr/>
            </a:pPr>
            <a:r>
              <a:rPr lang="en-US" sz="2400" dirty="0" smtClean="0"/>
              <a:t>When rates of return are the same for all years, the AM and the GM will be equal.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When rates of return are not the same for all years, the AM will always be higher than the GM.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While the AM is best used as an “expected value” for an individual year, the GM is the best measure of an asset’s long-term performance.</a:t>
            </a:r>
          </a:p>
        </p:txBody>
      </p:sp>
      <p:sp>
        <p:nvSpPr>
          <p:cNvPr id="11270" name="Footer Placeholder 3"/>
          <p:cNvSpPr txBox="1">
            <a:spLocks noGrp="1"/>
          </p:cNvSpPr>
          <p:nvPr/>
        </p:nvSpPr>
        <p:spPr bwMode="auto">
          <a:xfrm>
            <a:off x="468313" y="6381750"/>
            <a:ext cx="28797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800"/>
              <a:t>RMIT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F6EF50A5-FCA4-4B7D-865F-9EE773D7E314}" type="slidenum">
              <a:rPr lang="en-AU" smtClean="0"/>
              <a:pPr eaLnBrk="1" hangingPunct="1"/>
              <a:t>14</a:t>
            </a:fld>
            <a:endParaRPr lang="en-AU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764704"/>
            <a:ext cx="8568952" cy="6477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Portfolio Management Process</a:t>
            </a:r>
          </a:p>
        </p:txBody>
      </p:sp>
      <p:sp>
        <p:nvSpPr>
          <p:cNvPr id="14342" name="Footer Placeholder 3"/>
          <p:cNvSpPr txBox="1">
            <a:spLocks noGrp="1"/>
          </p:cNvSpPr>
          <p:nvPr/>
        </p:nvSpPr>
        <p:spPr bwMode="auto">
          <a:xfrm>
            <a:off x="468313" y="6381750"/>
            <a:ext cx="28797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800"/>
              <a:t>RMIT University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524000"/>
            <a:ext cx="7086600" cy="484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1407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RMIT University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Slide </a:t>
            </a:r>
            <a:fld id="{E8A3AAC8-EDE7-4E80-9396-90FAA7A542CB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1259632" y="2291874"/>
            <a:ext cx="6696744" cy="2132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eaLnBrk="1" hangingPunct="1">
              <a:lnSpc>
                <a:spcPct val="130000"/>
              </a:lnSpc>
            </a:pPr>
            <a:r>
              <a:rPr lang="en-US" sz="2400" dirty="0"/>
              <a:t>Peter Fynch Quoted</a:t>
            </a:r>
            <a:r>
              <a:rPr lang="en-US" sz="2400" dirty="0" smtClean="0"/>
              <a:t>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dirty="0" smtClean="0"/>
              <a:t> </a:t>
            </a:r>
          </a:p>
          <a:p>
            <a:pPr lvl="1" algn="ctr" eaLnBrk="1" hangingPunct="1">
              <a:lnSpc>
                <a:spcPct val="130000"/>
              </a:lnSpc>
            </a:pPr>
            <a:r>
              <a:rPr lang="en-AU" b="1" dirty="0" smtClean="0">
                <a:solidFill>
                  <a:srgbClr val="C00000"/>
                </a:solidFill>
              </a:rPr>
              <a:t>“If </a:t>
            </a:r>
            <a:r>
              <a:rPr lang="en-AU" b="1" dirty="0">
                <a:solidFill>
                  <a:srgbClr val="C00000"/>
                </a:solidFill>
              </a:rPr>
              <a:t>you don't study any companies, you have the same success buying stocks as you do in a poker game if you bet without looking at your </a:t>
            </a:r>
            <a:r>
              <a:rPr lang="en-AU" b="1" dirty="0" smtClean="0">
                <a:solidFill>
                  <a:srgbClr val="C00000"/>
                </a:solidFill>
              </a:rPr>
              <a:t>cards”.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96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28F46939-E0A4-4273-BAF4-0EC236FD40C5}" type="slidenum">
              <a:rPr lang="en-AU" smtClean="0"/>
              <a:pPr eaLnBrk="1" hangingPunct="1"/>
              <a:t>16</a:t>
            </a:fld>
            <a:endParaRPr lang="en-AU" smtClean="0"/>
          </a:p>
        </p:txBody>
      </p:sp>
      <p:sp>
        <p:nvSpPr>
          <p:cNvPr id="16388" name="Rectangle 2050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620688"/>
            <a:ext cx="8229600" cy="792163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Asset Allocation</a:t>
            </a:r>
            <a:endParaRPr lang="en-US" sz="28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9" name="Rectangle 2051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207375" cy="5086350"/>
          </a:xfrm>
        </p:spPr>
        <p:txBody>
          <a:bodyPr/>
          <a:lstStyle/>
          <a:p>
            <a:r>
              <a:rPr lang="en-US" dirty="0" smtClean="0"/>
              <a:t>What is Asset Allocation</a:t>
            </a:r>
          </a:p>
          <a:p>
            <a:pPr lvl="1"/>
            <a:r>
              <a:rPr lang="en-US" sz="2000" dirty="0" smtClean="0"/>
              <a:t>The process of deciding how to distribute an investor’s wealth among different countries and asset classes for investment purposes.</a:t>
            </a:r>
          </a:p>
          <a:p>
            <a:pPr lvl="2"/>
            <a:r>
              <a:rPr lang="en-US" dirty="0" smtClean="0"/>
              <a:t>Asset Class</a:t>
            </a:r>
          </a:p>
          <a:p>
            <a:pPr lvl="3"/>
            <a:r>
              <a:rPr lang="en-US" dirty="0" smtClean="0"/>
              <a:t>Refers to the group of securities that have similar characteristics, attributes, and risk/return relationships.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Stocks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Bonds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Real estate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cash</a:t>
            </a:r>
          </a:p>
        </p:txBody>
      </p:sp>
    </p:spTree>
    <p:extLst>
      <p:ext uri="{BB962C8B-B14F-4D97-AF65-F5344CB8AC3E}">
        <p14:creationId xmlns:p14="http://schemas.microsoft.com/office/powerpoint/2010/main" val="477479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6336EED8-6C98-4313-8ADE-EB78C7603E12}" type="slidenum">
              <a:rPr lang="en-AU" smtClean="0"/>
              <a:pPr eaLnBrk="1" hangingPunct="1"/>
              <a:t>17</a:t>
            </a:fld>
            <a:endParaRPr lang="en-AU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49275"/>
            <a:ext cx="8363272" cy="1008063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Importance of Asset Allocation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70050"/>
            <a:ext cx="8207375" cy="4351338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/>
              <a:t>An investment strategy is based on four decisions</a:t>
            </a:r>
          </a:p>
          <a:p>
            <a:pPr lvl="1">
              <a:defRPr/>
            </a:pPr>
            <a:r>
              <a:rPr lang="en-US" sz="2400" dirty="0" smtClean="0"/>
              <a:t>What asset classes to consider for investment</a:t>
            </a:r>
          </a:p>
          <a:p>
            <a:pPr lvl="1">
              <a:defRPr/>
            </a:pPr>
            <a:r>
              <a:rPr lang="en-US" sz="2400" dirty="0" smtClean="0"/>
              <a:t>What policy weights to assign to each eligible class</a:t>
            </a:r>
          </a:p>
          <a:p>
            <a:pPr lvl="1">
              <a:defRPr/>
            </a:pPr>
            <a:r>
              <a:rPr lang="en-US" sz="2400" dirty="0" smtClean="0"/>
              <a:t>What allocation ranges are allowed based on policy weights</a:t>
            </a:r>
          </a:p>
          <a:p>
            <a:pPr lvl="1">
              <a:defRPr/>
            </a:pPr>
            <a:r>
              <a:rPr lang="en-US" sz="2400" dirty="0" smtClean="0"/>
              <a:t>What specific securities to purchase for the portfolio</a:t>
            </a:r>
          </a:p>
          <a:p>
            <a:pPr marL="804863" lvl="1" indent="-287338" eaLnBrk="1" hangingPunct="1">
              <a:defRPr/>
            </a:pPr>
            <a:endParaRPr lang="en-US" dirty="0" smtClean="0"/>
          </a:p>
        </p:txBody>
      </p:sp>
      <p:sp>
        <p:nvSpPr>
          <p:cNvPr id="17414" name="Footer Placeholder 3"/>
          <p:cNvSpPr txBox="1">
            <a:spLocks noGrp="1"/>
          </p:cNvSpPr>
          <p:nvPr/>
        </p:nvSpPr>
        <p:spPr bwMode="auto">
          <a:xfrm>
            <a:off x="468313" y="6381750"/>
            <a:ext cx="28797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800"/>
              <a:t>RMIT University</a:t>
            </a:r>
          </a:p>
        </p:txBody>
      </p:sp>
    </p:spTree>
    <p:extLst>
      <p:ext uri="{BB962C8B-B14F-4D97-AF65-F5344CB8AC3E}">
        <p14:creationId xmlns:p14="http://schemas.microsoft.com/office/powerpoint/2010/main" val="86701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" autoRev="1" fill="remove"/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remove"/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6336EED8-6C98-4313-8ADE-EB78C7603E12}" type="slidenum">
              <a:rPr lang="en-AU" smtClean="0"/>
              <a:pPr eaLnBrk="1" hangingPunct="1"/>
              <a:t>18</a:t>
            </a:fld>
            <a:endParaRPr lang="en-AU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49275"/>
            <a:ext cx="8363272" cy="1008063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Importance of Asset Allocation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70050"/>
            <a:ext cx="8207375" cy="4351338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/>
              <a:t>Investor: Depending on the type of investors, investment objectives and constraints vary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 smtClean="0"/>
              <a:t>Individual investors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/>
              <a:t>Institutional investors</a:t>
            </a:r>
          </a:p>
          <a:p>
            <a:pPr marL="804863" lvl="1" indent="-287338" eaLnBrk="1" hangingPunct="1">
              <a:defRPr/>
            </a:pPr>
            <a:endParaRPr lang="en-US" dirty="0" smtClean="0"/>
          </a:p>
        </p:txBody>
      </p:sp>
      <p:sp>
        <p:nvSpPr>
          <p:cNvPr id="17414" name="Footer Placeholder 3"/>
          <p:cNvSpPr txBox="1">
            <a:spLocks noGrp="1"/>
          </p:cNvSpPr>
          <p:nvPr/>
        </p:nvSpPr>
        <p:spPr bwMode="auto">
          <a:xfrm>
            <a:off x="468313" y="6381750"/>
            <a:ext cx="28797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800"/>
              <a:t>RMIT University</a:t>
            </a:r>
          </a:p>
        </p:txBody>
      </p:sp>
      <p:pic>
        <p:nvPicPr>
          <p:cNvPr id="7" name="Picture 2" descr="The picture shows the typical asset allocation composition of different investors ranging from conservative to aggressive&#10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433"/>
          <a:stretch/>
        </p:blipFill>
        <p:spPr bwMode="auto">
          <a:xfrm>
            <a:off x="838200" y="3405061"/>
            <a:ext cx="7543800" cy="262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61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C05AF878-67FB-4538-B63D-323F00A157E9}" type="slidenum">
              <a:rPr lang="en-AU" smtClean="0"/>
              <a:pPr eaLnBrk="1" hangingPunct="1"/>
              <a:t>19</a:t>
            </a:fld>
            <a:endParaRPr lang="en-AU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Asset Management Industry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229600" cy="4781550"/>
          </a:xfrm>
        </p:spPr>
        <p:txBody>
          <a:bodyPr/>
          <a:lstStyle/>
          <a:p>
            <a:pPr marL="612648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Financial intermediaries that pool the assets of individual investors and invest the fund in securities or other assets</a:t>
            </a:r>
          </a:p>
          <a:p>
            <a:pPr marL="612648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Major duties</a:t>
            </a:r>
          </a:p>
          <a:p>
            <a:pPr marL="862584" lvl="1" indent="-342900"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Investment research</a:t>
            </a:r>
          </a:p>
          <a:p>
            <a:pPr marL="862584" lvl="1" indent="-342900"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Management of the portfolio</a:t>
            </a:r>
          </a:p>
          <a:p>
            <a:pPr marL="862584" lvl="1" indent="-342900"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Administrative duties</a:t>
            </a:r>
          </a:p>
          <a:p>
            <a:pPr marL="612648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Management fee is generally stated as a percentage of the total value of the fund</a:t>
            </a:r>
          </a:p>
          <a:p>
            <a:pPr marL="612648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Family of funds helps achieve economies of scale</a:t>
            </a:r>
          </a:p>
        </p:txBody>
      </p:sp>
    </p:spTree>
    <p:extLst>
      <p:ext uri="{BB962C8B-B14F-4D97-AF65-F5344CB8AC3E}">
        <p14:creationId xmlns:p14="http://schemas.microsoft.com/office/powerpoint/2010/main" val="394138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43A28F8D-5A8A-4158-8807-4C8B18A030CE}" type="slidenum">
              <a:rPr lang="en-AU" smtClean="0"/>
              <a:pPr eaLnBrk="1" hangingPunct="1"/>
              <a:t>2</a:t>
            </a:fld>
            <a:endParaRPr lang="en-AU" smtClean="0"/>
          </a:p>
        </p:txBody>
      </p:sp>
      <p:sp>
        <p:nvSpPr>
          <p:cNvPr id="3076" name="Footer Placeholder 3"/>
          <p:cNvSpPr txBox="1">
            <a:spLocks noGrp="1"/>
          </p:cNvSpPr>
          <p:nvPr/>
        </p:nvSpPr>
        <p:spPr bwMode="auto">
          <a:xfrm>
            <a:off x="468313" y="6381750"/>
            <a:ext cx="28797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800"/>
              <a:t>RMIT University</a:t>
            </a:r>
          </a:p>
        </p:txBody>
      </p:sp>
      <p:sp>
        <p:nvSpPr>
          <p:cNvPr id="3077" name="Slide Number Placeholder 4"/>
          <p:cNvSpPr txBox="1">
            <a:spLocks noGrp="1"/>
          </p:cNvSpPr>
          <p:nvPr/>
        </p:nvSpPr>
        <p:spPr bwMode="auto">
          <a:xfrm>
            <a:off x="3348038" y="6381750"/>
            <a:ext cx="12954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AU" sz="800"/>
              <a:t>Slide </a:t>
            </a:r>
            <a:fld id="{944E9CE2-17B5-4BF4-8B23-406C0877A2D3}" type="slidenum">
              <a:rPr lang="en-AU" sz="800"/>
              <a:pPr algn="r" eaLnBrk="1" hangingPunct="1"/>
              <a:t>2</a:t>
            </a:fld>
            <a:endParaRPr lang="en-AU" sz="80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836613"/>
            <a:ext cx="8229600" cy="8636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Reference</a:t>
            </a:r>
            <a:endParaRPr lang="en-AU" sz="3600" b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43113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400" dirty="0" smtClean="0"/>
              <a:t>Reilly, Frank K. , Keith C. Brown and Sanford </a:t>
            </a:r>
            <a:r>
              <a:rPr lang="en-AU" sz="2400" dirty="0" err="1" smtClean="0"/>
              <a:t>leeds</a:t>
            </a:r>
            <a:r>
              <a:rPr lang="en-AU" sz="2400" dirty="0" smtClean="0"/>
              <a:t>, </a:t>
            </a:r>
            <a:r>
              <a:rPr lang="en-AU" sz="2400" i="1" dirty="0" smtClean="0"/>
              <a:t>Investment Analysis and Portfolio Management </a:t>
            </a:r>
            <a:r>
              <a:rPr lang="en-AU" sz="2400" dirty="0" smtClean="0"/>
              <a:t>(11th Edition), Thomson South-Western, 2018.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Chapters 1, 2 and 17</a:t>
            </a:r>
            <a:endParaRPr lang="en-AU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C05AF878-67FB-4538-B63D-323F00A157E9}" type="slidenum">
              <a:rPr lang="en-AU" smtClean="0"/>
              <a:pPr eaLnBrk="1" hangingPunct="1"/>
              <a:t>20</a:t>
            </a:fld>
            <a:endParaRPr lang="en-AU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Asset Management Industry: </a:t>
            </a:r>
            <a:b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Structure and Evolution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229600" cy="4781550"/>
          </a:xfrm>
        </p:spPr>
        <p:txBody>
          <a:bodyPr/>
          <a:lstStyle/>
          <a:p>
            <a:pPr marL="292100" indent="-292100"/>
            <a:r>
              <a:rPr lang="en-US" sz="2400" dirty="0" smtClean="0"/>
              <a:t>Two Organization Forms</a:t>
            </a:r>
          </a:p>
          <a:p>
            <a:pPr marL="914400" lvl="1" indent="-34290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Contract directly with a management and advisory firm</a:t>
            </a:r>
          </a:p>
          <a:p>
            <a:pPr marL="914400" lvl="1" indent="-342900"/>
            <a:r>
              <a:rPr lang="en-US" sz="2400" dirty="0" smtClean="0"/>
              <a:t>Investment fund company (commingling of investment) </a:t>
            </a:r>
          </a:p>
          <a:p>
            <a:pPr marL="292100" indent="-292100"/>
            <a:r>
              <a:rPr lang="en-US" sz="2400" dirty="0" smtClean="0"/>
              <a:t>Differences between These Two Forms</a:t>
            </a:r>
          </a:p>
          <a:p>
            <a:pPr marL="914400" lvl="1" indent="-342900"/>
            <a:r>
              <a:rPr lang="en-US" sz="2400" dirty="0" smtClean="0"/>
              <a:t>Private management and advisory firms develop a personal relationship with clients</a:t>
            </a:r>
          </a:p>
          <a:p>
            <a:pPr marL="914400" lvl="1" indent="-342900"/>
            <a:r>
              <a:rPr lang="en-US" sz="2400" dirty="0" smtClean="0"/>
              <a:t>A Investment company offers a general solution</a:t>
            </a:r>
          </a:p>
          <a:p>
            <a:pPr marL="292100" indent="-292100"/>
            <a:r>
              <a:rPr lang="en-US" sz="2400" dirty="0" smtClean="0"/>
              <a:t>See Exhibit 17.1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C05AF878-67FB-4538-B63D-323F00A157E9}" type="slidenum">
              <a:rPr lang="en-AU" smtClean="0"/>
              <a:pPr eaLnBrk="1" hangingPunct="1"/>
              <a:t>21</a:t>
            </a:fld>
            <a:endParaRPr lang="en-AU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Exhibit 17.1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229600" cy="4781550"/>
          </a:xfrm>
        </p:spPr>
        <p:txBody>
          <a:bodyPr/>
          <a:lstStyle/>
          <a:p>
            <a:pPr marL="292100" indent="-292100"/>
            <a:endParaRPr lang="en-US" sz="2400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9035"/>
            <a:ext cx="7162800" cy="456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727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B39621EB-BE86-405C-9860-9A77C77C6068}" type="slidenum">
              <a:rPr lang="en-AU" smtClean="0"/>
              <a:pPr eaLnBrk="1" hangingPunct="1"/>
              <a:t>22</a:t>
            </a:fld>
            <a:endParaRPr lang="en-AU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713"/>
            <a:ext cx="8352928" cy="8636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Valuing Investment Company Shares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781550"/>
          </a:xfrm>
        </p:spPr>
        <p:txBody>
          <a:bodyPr/>
          <a:lstStyle/>
          <a:p>
            <a:r>
              <a:rPr lang="en-US" sz="2800" dirty="0" smtClean="0"/>
              <a:t>The NAV for an investment company is analogous to the share price of a corporation’s common stock.</a:t>
            </a:r>
          </a:p>
          <a:p>
            <a:r>
              <a:rPr lang="en-US" sz="2800" dirty="0" smtClean="0"/>
              <a:t>The NAV of the fund shares will increase as the value of the underlying assets (the fund security portfolio) increases. </a:t>
            </a:r>
          </a:p>
        </p:txBody>
      </p:sp>
      <p:graphicFrame>
        <p:nvGraphicFramePr>
          <p:cNvPr id="20486" name="Object 5"/>
          <p:cNvGraphicFramePr>
            <a:graphicFrameLocks noChangeAspect="1"/>
          </p:cNvGraphicFramePr>
          <p:nvPr/>
        </p:nvGraphicFramePr>
        <p:xfrm>
          <a:off x="611188" y="4724400"/>
          <a:ext cx="770572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name="Equation" r:id="rId3" imgW="4432300" imgH="469900" progId="">
                  <p:embed/>
                </p:oleObj>
              </mc:Choice>
              <mc:Fallback>
                <p:oleObj name="Equation" r:id="rId3" imgW="4432300" imgH="4699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724400"/>
                        <a:ext cx="7705725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B39621EB-BE86-405C-9860-9A77C77C6068}" type="slidenum">
              <a:rPr lang="en-AU" smtClean="0"/>
              <a:pPr eaLnBrk="1" hangingPunct="1"/>
              <a:t>23</a:t>
            </a:fld>
            <a:endParaRPr lang="en-AU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713"/>
            <a:ext cx="8352928" cy="8636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Valuing Investment Company Shares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781550"/>
          </a:xfrm>
        </p:spPr>
        <p:txBody>
          <a:bodyPr/>
          <a:lstStyle/>
          <a:p>
            <a:r>
              <a:rPr lang="en-US" sz="2800" b="1" dirty="0"/>
              <a:t>Example: </a:t>
            </a:r>
            <a:r>
              <a:rPr lang="en-US" sz="2800" dirty="0"/>
              <a:t>A fund has $1,000,000 of investments, $700,000 in cash and $300,000 in receivables. The fund also has $500,000 in liabilities. It has 500,000 shares outstanding.</a:t>
            </a:r>
            <a:endParaRPr lang="en-US" sz="2800" b="1" dirty="0"/>
          </a:p>
          <a:p>
            <a:endParaRPr lang="en-US" sz="2800" dirty="0" smtClean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33800"/>
            <a:ext cx="72294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063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747EFAFE-B8BF-4521-A3D5-80739BA5997B}" type="slidenum">
              <a:rPr lang="en-AU" smtClean="0"/>
              <a:pPr eaLnBrk="1" hangingPunct="1"/>
              <a:t>24</a:t>
            </a:fld>
            <a:endParaRPr lang="en-AU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804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Valuing Investment Company Shares</a:t>
            </a:r>
            <a:endParaRPr lang="en-US" sz="2800" b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135937" cy="48244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b="1" smtClean="0"/>
              <a:t>Closed-End Investment Companies</a:t>
            </a:r>
          </a:p>
          <a:p>
            <a:pPr lvl="1">
              <a:lnSpc>
                <a:spcPct val="110000"/>
              </a:lnSpc>
            </a:pPr>
            <a:r>
              <a:rPr lang="en-US" smtClean="0"/>
              <a:t>Functions like any other public firm </a:t>
            </a:r>
          </a:p>
          <a:p>
            <a:pPr lvl="1">
              <a:lnSpc>
                <a:spcPct val="110000"/>
              </a:lnSpc>
            </a:pPr>
            <a:r>
              <a:rPr lang="en-US" smtClean="0"/>
              <a:t>Stock trades on the regular secondary market</a:t>
            </a:r>
          </a:p>
          <a:p>
            <a:pPr lvl="1">
              <a:lnSpc>
                <a:spcPct val="110000"/>
              </a:lnSpc>
            </a:pPr>
            <a:r>
              <a:rPr lang="en-US" smtClean="0"/>
              <a:t>The fund generally doesn’t issue or redeem shares once it is established</a:t>
            </a:r>
          </a:p>
          <a:p>
            <a:pPr lvl="1">
              <a:lnSpc>
                <a:spcPct val="110000"/>
              </a:lnSpc>
            </a:pPr>
            <a:r>
              <a:rPr lang="en-US" smtClean="0"/>
              <a:t>The price of the fund is different from its NAV</a:t>
            </a:r>
          </a:p>
          <a:p>
            <a:pPr>
              <a:lnSpc>
                <a:spcPct val="110000"/>
              </a:lnSpc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F01E30D9-9C5E-470B-AF05-55F86CF1BBF0}" type="slidenum">
              <a:rPr lang="en-AU" smtClean="0"/>
              <a:pPr eaLnBrk="1" hangingPunct="1"/>
              <a:t>25</a:t>
            </a:fld>
            <a:endParaRPr lang="en-AU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80400" cy="935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Valuing Investment 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Company</a:t>
            </a:r>
            <a:endParaRPr lang="en-US" sz="2800" b="1" dirty="0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78812" cy="489743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b="1" smtClean="0"/>
              <a:t>Open-End Investment Companies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The company continues to sell and repurchase shares after their initial public offerings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The fund stands ready to issue or redeem shares at the net asset value (NAV)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Investors who buy or sell the shares may have to pay sales charges (the load)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These funds are normally called mutual funds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BEF1781F-0997-4EEC-BFC8-F35B504331C5}" type="slidenum">
              <a:rPr lang="en-AU" smtClean="0"/>
              <a:pPr eaLnBrk="1" hangingPunct="1"/>
              <a:t>26</a:t>
            </a:fld>
            <a:endParaRPr lang="en-AU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78812" cy="86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Valuing Investment Company Shares</a:t>
            </a:r>
            <a:endParaRPr lang="en-US" sz="2800" b="1" dirty="0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064500" cy="460851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b="1" dirty="0" smtClean="0"/>
              <a:t>Load versus No-Load Open-End Fund</a:t>
            </a:r>
          </a:p>
          <a:p>
            <a:pPr lvl="1">
              <a:lnSpc>
                <a:spcPct val="110000"/>
              </a:lnSpc>
            </a:pPr>
            <a:r>
              <a:rPr lang="en-AU" sz="2100" dirty="0"/>
              <a:t>Load fund carry sales charge and are typically available to those that invest through brokers or financial advisors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ü"/>
            </a:pPr>
            <a:r>
              <a:rPr lang="en-AU" sz="2100" dirty="0"/>
              <a:t>Offering price = </a:t>
            </a:r>
            <a:r>
              <a:rPr lang="en-AU" sz="2100" dirty="0" err="1"/>
              <a:t>NAV</a:t>
            </a:r>
            <a:r>
              <a:rPr lang="en-AU" sz="2100" dirty="0"/>
              <a:t> + Sales charge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ü"/>
            </a:pPr>
            <a:r>
              <a:rPr lang="en-AU" sz="2100" dirty="0"/>
              <a:t>Front-end load: paid when shares are bought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ü"/>
            </a:pPr>
            <a:r>
              <a:rPr lang="en-AU" sz="2100" dirty="0"/>
              <a:t>Back-end load: paid when shares are </a:t>
            </a:r>
            <a:r>
              <a:rPr lang="en-AU" sz="2100" dirty="0" smtClean="0"/>
              <a:t>sold</a:t>
            </a:r>
          </a:p>
          <a:p>
            <a:pPr marL="914400" lvl="2" indent="0">
              <a:lnSpc>
                <a:spcPct val="110000"/>
              </a:lnSpc>
              <a:buNone/>
            </a:pPr>
            <a:endParaRPr lang="en-AU" sz="2100" dirty="0"/>
          </a:p>
          <a:p>
            <a:pPr lvl="1">
              <a:lnSpc>
                <a:spcPct val="110000"/>
              </a:lnSpc>
            </a:pPr>
            <a:r>
              <a:rPr lang="en-AU" sz="2100" dirty="0" smtClean="0"/>
              <a:t>No-load </a:t>
            </a:r>
            <a:r>
              <a:rPr lang="en-AU" sz="2100" dirty="0"/>
              <a:t>funds are those which investors can buy or sell into without paying a sales </a:t>
            </a:r>
            <a:r>
              <a:rPr lang="en-AU" sz="2100" dirty="0" smtClean="0"/>
              <a:t>charge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ü"/>
            </a:pPr>
            <a:r>
              <a:rPr lang="en-AU" sz="2100" dirty="0"/>
              <a:t>Offering price = </a:t>
            </a:r>
            <a:r>
              <a:rPr lang="en-AU" sz="2100" dirty="0" err="1"/>
              <a:t>NAV</a:t>
            </a:r>
            <a:endParaRPr lang="en-AU" sz="2100" dirty="0"/>
          </a:p>
          <a:p>
            <a:pPr lvl="1">
              <a:lnSpc>
                <a:spcPct val="110000"/>
              </a:lnSpc>
            </a:pPr>
            <a:endParaRPr lang="en-AU" sz="2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19487E59-CEEB-48A1-A337-35FD3A37A622}" type="slidenum">
              <a:rPr lang="en-AU" smtClean="0"/>
              <a:pPr eaLnBrk="1" hangingPunct="1"/>
              <a:t>27</a:t>
            </a:fld>
            <a:endParaRPr lang="en-AU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78812" cy="935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Valuing Investment Company Shares</a:t>
            </a:r>
            <a:endParaRPr lang="en-US" sz="2800" b="1" dirty="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51837" cy="475297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b="1" dirty="0" smtClean="0"/>
              <a:t>Fund Management Fees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Charge annual management fees to compensate professional managers of the fund</a:t>
            </a:r>
          </a:p>
          <a:p>
            <a:pPr lvl="1"/>
            <a:r>
              <a:rPr lang="en-US" sz="2000" dirty="0" smtClean="0"/>
              <a:t>The fee typically is a percentage of the average net assets of the fund varying from about 0.25 to 1.00 percent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Management fees are a major factor driving the creation of new funds</a:t>
            </a:r>
          </a:p>
          <a:p>
            <a:pPr lvl="1">
              <a:lnSpc>
                <a:spcPct val="11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19487E59-CEEB-48A1-A337-35FD3A37A622}" type="slidenum">
              <a:rPr lang="en-AU" smtClean="0"/>
              <a:pPr eaLnBrk="1" hangingPunct="1"/>
              <a:t>28</a:t>
            </a:fld>
            <a:endParaRPr lang="en-AU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78812" cy="935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Investment Company Portfolios</a:t>
            </a:r>
            <a:endParaRPr lang="en-US" sz="2800" b="1" dirty="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51837" cy="4752975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Equity funds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Invest almost exclusively in common stocks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Bond funds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Concentrate on various types of bonds to generate high current income with minimal risk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Balanced funds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Diversify outside a single market by combining common stock with fixed income securities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Money market funds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Invest in diversified portfolios of short-term securities</a:t>
            </a:r>
          </a:p>
          <a:p>
            <a:pPr lvl="1">
              <a:lnSpc>
                <a:spcPct val="11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07331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2482E00C-3B4B-4BCE-ADE6-31610D22FBE2}" type="slidenum">
              <a:rPr lang="en-AU" smtClean="0"/>
              <a:pPr eaLnBrk="1" hangingPunct="1"/>
              <a:t>29</a:t>
            </a:fld>
            <a:endParaRPr lang="en-AU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719485"/>
          </a:xfrm>
        </p:spPr>
        <p:txBody>
          <a:bodyPr/>
          <a:lstStyle/>
          <a:p>
            <a:r>
              <a:rPr lang="en-AU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Investing in Alternative Assets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8064896" cy="496855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/>
              <a:t>Increasing trend towards committing financial capital in non-traditional asset classes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Hedge Funds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Private </a:t>
            </a:r>
            <a:r>
              <a:rPr lang="en-US" sz="2000" dirty="0" smtClean="0"/>
              <a:t>Equity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Real estate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Natural resources and commodities</a:t>
            </a: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400" dirty="0"/>
              <a:t>Management </a:t>
            </a:r>
            <a:r>
              <a:rPr lang="en-US" sz="2400" dirty="0" smtClean="0"/>
              <a:t>Structure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Structured </a:t>
            </a:r>
            <a:r>
              <a:rPr lang="en-US" sz="2000" dirty="0"/>
              <a:t>as a limited partnership rather than as a mutual fund to manage the commingled </a:t>
            </a:r>
            <a:r>
              <a:rPr lang="en-US" sz="2000" dirty="0" smtClean="0"/>
              <a:t>assets</a:t>
            </a:r>
            <a:endParaRPr lang="en-US" sz="2400" dirty="0" smtClean="0"/>
          </a:p>
          <a:p>
            <a:pPr>
              <a:lnSpc>
                <a:spcPct val="11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Fund “</a:t>
            </a:r>
            <a:r>
              <a:rPr lang="en-US" sz="2400" dirty="0" smtClean="0"/>
              <a:t>alpha”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Abnormal </a:t>
            </a:r>
            <a:r>
              <a:rPr lang="en-US" sz="2000" dirty="0"/>
              <a:t>returns generated by the fund, implying the superior performance by the fund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Objectives</a:t>
            </a:r>
            <a:endParaRPr lang="en-AU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3" cy="4781550"/>
          </a:xfrm>
        </p:spPr>
        <p:txBody>
          <a:bodyPr/>
          <a:lstStyle/>
          <a:p>
            <a:r>
              <a:rPr lang="en-GB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this chapter we will discuss:</a:t>
            </a:r>
            <a:endParaRPr lang="en-GB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A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is Investment and why do individual invest</a:t>
            </a:r>
          </a:p>
          <a:p>
            <a:pPr lvl="1"/>
            <a:r>
              <a:rPr lang="en-A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 do investors measure rate of return on investment</a:t>
            </a:r>
          </a:p>
          <a:p>
            <a:pPr lvl="1"/>
            <a:r>
              <a:rPr lang="en-AU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How do investors measure </a:t>
            </a:r>
            <a:r>
              <a:rPr lang="en-A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risk related to alternative investment</a:t>
            </a:r>
          </a:p>
          <a:p>
            <a:pPr lvl="1"/>
            <a:r>
              <a:rPr lang="en-A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is the role of asset allocation in investment</a:t>
            </a:r>
          </a:p>
          <a:p>
            <a:pPr lvl="1"/>
            <a:r>
              <a:rPr lang="en-A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are the four steps of portfolio management</a:t>
            </a:r>
          </a:p>
          <a:p>
            <a:pPr lvl="1"/>
            <a:r>
              <a:rPr lang="en-A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 professional money management firms can be organized</a:t>
            </a:r>
          </a:p>
          <a:p>
            <a:pPr lvl="1"/>
            <a:r>
              <a:rPr lang="en-A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are some of the ethical dilemmas involved in </a:t>
            </a:r>
            <a:r>
              <a:rPr lang="en-AU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professional money management </a:t>
            </a:r>
            <a:r>
              <a:rPr lang="en-A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industry</a:t>
            </a:r>
          </a:p>
          <a:p>
            <a:pPr lvl="1"/>
            <a:endParaRPr lang="en-A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A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RMIT University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Slide </a:t>
            </a:r>
            <a:fld id="{A1ACA49C-265C-4F55-96E5-58FAFB1798D5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8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3FB97F61-FD94-4D0D-B35D-D273F1436D91}" type="slidenum">
              <a:rPr lang="en-AU" smtClean="0"/>
              <a:pPr eaLnBrk="1" hangingPunct="1"/>
              <a:t>30</a:t>
            </a:fld>
            <a:endParaRPr lang="en-AU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772400" cy="814388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Hedge Funds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7992888" cy="5040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Characteristics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As a private partnership, hedge funds are generally less restricted in how and where they can make investments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Less correlated with traditional asset class investments, providing diversification benefits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Hedge fund investments are far less liquid than mutual fund (or even closed-end fund) shares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There are severe limitations on when and how often investment capital can be contributed to or removed from a partnership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calculating this performance fee, investors usually require that any past losses be recouped before managers receive the additional payout; this arrangement is known as a high-water mark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3DA930A3-D79E-4BE3-A3CA-24F219A129BC}" type="slidenum">
              <a:rPr lang="en-AU" smtClean="0"/>
              <a:pPr eaLnBrk="1" hangingPunct="1"/>
              <a:t>31</a:t>
            </a:fld>
            <a:endParaRPr lang="en-AU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04200" cy="72008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Private Equity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07375" cy="5040312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Basic Concepts</a:t>
            </a:r>
          </a:p>
          <a:p>
            <a:pPr lvl="1"/>
            <a:r>
              <a:rPr lang="en-US" sz="2000" dirty="0" smtClean="0"/>
              <a:t>Refers </a:t>
            </a:r>
            <a:r>
              <a:rPr lang="en-US" sz="2000" dirty="0"/>
              <a:t>to any ownership interest in an asset (or assets) that is not tradable in a public </a:t>
            </a:r>
            <a:r>
              <a:rPr lang="en-US" sz="2000" dirty="0" smtClean="0"/>
              <a:t>market</a:t>
            </a:r>
          </a:p>
          <a:p>
            <a:pPr lvl="1"/>
            <a:r>
              <a:rPr lang="en-US" sz="2000" dirty="0" smtClean="0"/>
              <a:t>Typically fund either new companies or established firms that are seeking to change organizational structure or are experiencing financial distress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r>
              <a:rPr lang="en-US" sz="2800" dirty="0" smtClean="0"/>
              <a:t>Characteristics</a:t>
            </a:r>
          </a:p>
          <a:p>
            <a:pPr lvl="1"/>
            <a:r>
              <a:rPr lang="en-US" sz="2000" dirty="0" smtClean="0"/>
              <a:t>Higher </a:t>
            </a:r>
            <a:r>
              <a:rPr lang="en-US" sz="2000" dirty="0"/>
              <a:t>return and low </a:t>
            </a:r>
            <a:r>
              <a:rPr lang="en-US" sz="2000" dirty="0" smtClean="0"/>
              <a:t>liquidity</a:t>
            </a:r>
          </a:p>
          <a:p>
            <a:pPr lvl="1"/>
            <a:r>
              <a:rPr lang="en-US" sz="2000" dirty="0" smtClean="0"/>
              <a:t>Good </a:t>
            </a:r>
            <a:r>
              <a:rPr lang="en-US" sz="2000" dirty="0"/>
              <a:t>sources of </a:t>
            </a:r>
            <a:r>
              <a:rPr lang="en-US" sz="2000" dirty="0" smtClean="0"/>
              <a:t>diversification</a:t>
            </a:r>
            <a:endParaRPr lang="en-US" sz="2400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9FB68435-9BC6-4576-B90C-CA541EC1177F}" type="slidenum">
              <a:rPr lang="en-AU" smtClean="0"/>
              <a:pPr eaLnBrk="1" hangingPunct="1"/>
              <a:t>32</a:t>
            </a:fld>
            <a:endParaRPr lang="en-AU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135937" cy="72008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Private Equity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135937" cy="5162550"/>
          </a:xfrm>
        </p:spPr>
        <p:txBody>
          <a:bodyPr/>
          <a:lstStyle/>
          <a:p>
            <a:r>
              <a:rPr lang="en-US" sz="2800" dirty="0"/>
              <a:t>Returns to Private Equity Funds</a:t>
            </a:r>
          </a:p>
          <a:p>
            <a:pPr lvl="1"/>
            <a:r>
              <a:rPr lang="en-US" sz="2400" dirty="0"/>
              <a:t>Private equity commitments should be viewed as long-term, highly illiquid investments</a:t>
            </a:r>
          </a:p>
          <a:p>
            <a:pPr lvl="1"/>
            <a:r>
              <a:rPr lang="en-US" sz="2400" dirty="0"/>
              <a:t>The return pattern known as the “</a:t>
            </a:r>
            <a:r>
              <a:rPr lang="en-US" sz="2400" dirty="0">
                <a:solidFill>
                  <a:srgbClr val="FF0000"/>
                </a:solidFill>
              </a:rPr>
              <a:t>J-curve effect</a:t>
            </a:r>
            <a:r>
              <a:rPr lang="en-US" sz="2400" dirty="0"/>
              <a:t>”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Average annual returns for these investments tend to be quite high over time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 initial years of a new private equity commitment usually produce negative returns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Returns to Private </a:t>
            </a:r>
            <a:r>
              <a:rPr lang="en-US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Equity</a:t>
            </a:r>
            <a:endParaRPr lang="en-A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RMIT University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Slide </a:t>
            </a:r>
            <a:fld id="{A1ACA49C-265C-4F55-96E5-58FAFB1798D5}" type="slidenum">
              <a:rPr lang="en-AU" smtClean="0"/>
              <a:pPr>
                <a:defRPr/>
              </a:pPr>
              <a:t>33</a:t>
            </a:fld>
            <a:endParaRPr lang="en-AU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600200"/>
            <a:ext cx="729615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07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250" y="728661"/>
            <a:ext cx="8229600" cy="1008063"/>
          </a:xfrm>
        </p:spPr>
        <p:txBody>
          <a:bodyPr/>
          <a:lstStyle/>
          <a:p>
            <a:r>
              <a:rPr lang="en-AU" dirty="0" smtClean="0"/>
              <a:t>Returns of different asset classes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RMIT University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Slide </a:t>
            </a:r>
            <a:fld id="{A1ACA49C-265C-4F55-96E5-58FAFB1798D5}" type="slidenum">
              <a:rPr lang="en-AU" smtClean="0"/>
              <a:pPr>
                <a:defRPr/>
              </a:pPr>
              <a:t>34</a:t>
            </a:fld>
            <a:endParaRPr lang="en-AU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2590800"/>
            <a:ext cx="8719976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57847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843C081D-57E4-4BE4-BB60-D83FCFB552C0}" type="slidenum">
              <a:rPr lang="en-AU" smtClean="0"/>
              <a:pPr eaLnBrk="1" hangingPunct="1"/>
              <a:t>35</a:t>
            </a:fld>
            <a:endParaRPr lang="en-AU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713"/>
            <a:ext cx="8496944" cy="1143000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  <a:latin typeface="Verdana" pitchFamily="34" charset="0"/>
              </a:rPr>
              <a:t>Ethical Dilemmas </a:t>
            </a:r>
            <a:endParaRPr lang="en-US" sz="2800" b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077200" cy="4419600"/>
          </a:xfrm>
        </p:spPr>
        <p:txBody>
          <a:bodyPr/>
          <a:lstStyle/>
          <a:p>
            <a:r>
              <a:rPr lang="en-AU" sz="2800" dirty="0"/>
              <a:t>Agency Problem</a:t>
            </a:r>
          </a:p>
          <a:p>
            <a:r>
              <a:rPr lang="en-AU" sz="2800" dirty="0"/>
              <a:t>Examples of Ethical Conflicts</a:t>
            </a:r>
          </a:p>
          <a:p>
            <a:pPr lvl="1"/>
            <a:r>
              <a:rPr lang="en-AU" sz="2400" dirty="0"/>
              <a:t>Incentive Compensation </a:t>
            </a:r>
            <a:r>
              <a:rPr lang="en-AU" sz="2400" dirty="0" smtClean="0"/>
              <a:t>Schemes</a:t>
            </a:r>
            <a:endParaRPr lang="en-AU" sz="2400" dirty="0"/>
          </a:p>
          <a:p>
            <a:pPr lvl="1"/>
            <a:r>
              <a:rPr lang="en-AU" sz="2400" dirty="0"/>
              <a:t>Soft Dollar Arrangements</a:t>
            </a:r>
          </a:p>
          <a:p>
            <a:pPr lvl="1"/>
            <a:r>
              <a:rPr lang="en-AU" sz="2400" dirty="0"/>
              <a:t>Marketing Investment Management</a:t>
            </a:r>
          </a:p>
          <a:p>
            <a:endParaRPr lang="en-AU" sz="28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843C081D-57E4-4BE4-BB60-D83FCFB552C0}" type="slidenum">
              <a:rPr lang="en-AU" smtClean="0"/>
              <a:pPr eaLnBrk="1" hangingPunct="1"/>
              <a:t>36</a:t>
            </a:fld>
            <a:endParaRPr lang="en-AU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713"/>
            <a:ext cx="8496944" cy="1143000"/>
          </a:xfrm>
        </p:spPr>
        <p:txBody>
          <a:bodyPr/>
          <a:lstStyle/>
          <a:p>
            <a:r>
              <a:rPr lang="en-US" sz="2800" dirty="0"/>
              <a:t>Standards for Ethical Behavior</a:t>
            </a:r>
            <a:endParaRPr lang="en-US" sz="2800" b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077200" cy="4419600"/>
          </a:xfrm>
        </p:spPr>
        <p:txBody>
          <a:bodyPr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recent initiative of the CFA Institute has been the creation of a comprehensive Asset Manager Code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code sets forth minimum standards for providing asset management services to clients, based on the following general principles: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Managers must: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Act in a professional and ethical manner at all times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Act for the benefit of clients.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Act with independence and objectivity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Act with skill, competence, and diligence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Communicate with clients in a timely and accurate manner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Uphold the applicable rules governing capital markets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91763984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1493"/>
          </a:xfrm>
        </p:spPr>
        <p:txBody>
          <a:bodyPr/>
          <a:lstStyle/>
          <a:p>
            <a:r>
              <a:rPr lang="en-AU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Topic Summary</a:t>
            </a:r>
            <a:endParaRPr lang="en-AU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400600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 smtClean="0"/>
              <a:t>Concepts reviewed in this topic (these chapters):</a:t>
            </a:r>
          </a:p>
          <a:p>
            <a:r>
              <a:rPr lang="en-AU" sz="2800" dirty="0" smtClean="0"/>
              <a:t>Reviewed basic concepts of Investments</a:t>
            </a:r>
          </a:p>
          <a:p>
            <a:pPr lvl="1"/>
            <a:r>
              <a:rPr lang="en-AU" sz="2000" dirty="0"/>
              <a:t>Measures of return and risk</a:t>
            </a:r>
          </a:p>
          <a:p>
            <a:pPr lvl="1"/>
            <a:r>
              <a:rPr lang="en-AU" sz="2000" dirty="0"/>
              <a:t>Individual </a:t>
            </a:r>
            <a:r>
              <a:rPr lang="en-AU" sz="2000" dirty="0" err="1"/>
              <a:t>vs</a:t>
            </a:r>
            <a:r>
              <a:rPr lang="en-AU" sz="2000" dirty="0"/>
              <a:t> portfolio risk and return</a:t>
            </a:r>
          </a:p>
          <a:p>
            <a:pPr lvl="1"/>
            <a:r>
              <a:rPr lang="en-AU" sz="2000" dirty="0"/>
              <a:t>AM </a:t>
            </a:r>
            <a:r>
              <a:rPr lang="en-AU" sz="2000" dirty="0" err="1"/>
              <a:t>vs</a:t>
            </a:r>
            <a:r>
              <a:rPr lang="en-AU" sz="2000" dirty="0"/>
              <a:t> </a:t>
            </a:r>
            <a:r>
              <a:rPr lang="en-AU" sz="2000" dirty="0" smtClean="0"/>
              <a:t>GM</a:t>
            </a:r>
          </a:p>
          <a:p>
            <a:pPr lvl="1"/>
            <a:r>
              <a:rPr lang="en-AU" sz="2000" dirty="0" smtClean="0"/>
              <a:t>Portfolio management process</a:t>
            </a:r>
          </a:p>
          <a:p>
            <a:r>
              <a:rPr lang="en-AU" sz="2800" dirty="0" smtClean="0"/>
              <a:t>Reviewed importance of asset allocation</a:t>
            </a:r>
          </a:p>
          <a:p>
            <a:pPr lvl="1"/>
            <a:r>
              <a:rPr lang="en-AU" sz="2000" dirty="0" smtClean="0"/>
              <a:t>Two organizational forms</a:t>
            </a:r>
          </a:p>
          <a:p>
            <a:pPr lvl="1"/>
            <a:r>
              <a:rPr lang="en-AU" sz="2000" dirty="0" smtClean="0"/>
              <a:t>Closed-end </a:t>
            </a:r>
            <a:r>
              <a:rPr lang="en-AU" sz="2000" dirty="0" err="1" smtClean="0"/>
              <a:t>vs</a:t>
            </a:r>
            <a:r>
              <a:rPr lang="en-AU" sz="2000" dirty="0" smtClean="0"/>
              <a:t> Open-end companies</a:t>
            </a:r>
          </a:p>
          <a:p>
            <a:pPr lvl="1"/>
            <a:r>
              <a:rPr lang="en-AU" sz="2000" dirty="0" smtClean="0"/>
              <a:t>NAV estimation</a:t>
            </a:r>
          </a:p>
          <a:p>
            <a:pPr lvl="1"/>
            <a:r>
              <a:rPr lang="en-AU" sz="2000" dirty="0" smtClean="0"/>
              <a:t>Alternative investment opportunities</a:t>
            </a:r>
          </a:p>
          <a:p>
            <a:pPr lvl="1"/>
            <a:r>
              <a:rPr lang="en-AU" sz="2000" dirty="0" smtClean="0"/>
              <a:t>Ethics and regulation</a:t>
            </a: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RMIT University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Slide </a:t>
            </a:r>
            <a:fld id="{A1ACA49C-265C-4F55-96E5-58FAFB1798D5}" type="slidenum">
              <a:rPr lang="en-AU" smtClean="0"/>
              <a:pPr>
                <a:defRPr/>
              </a:pPr>
              <a:t>37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384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Internet Investments Online</a:t>
            </a:r>
            <a:endParaRPr lang="en-AU" sz="28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81550"/>
          </a:xfrm>
        </p:spPr>
        <p:txBody>
          <a:bodyPr/>
          <a:lstStyle/>
          <a:p>
            <a:pPr eaLnBrk="1" hangingPunct="1"/>
            <a:r>
              <a:rPr lang="en-US" sz="2000" dirty="0">
                <a:hlinkClick r:id="rId2"/>
              </a:rPr>
              <a:t>http://www.finpipe.com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3"/>
              </a:rPr>
              <a:t>http://www.investorguide.com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4"/>
              </a:rPr>
              <a:t>http://www.aaii.com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5"/>
              </a:rPr>
              <a:t>http://www.economist.com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6"/>
              </a:rPr>
              <a:t>http://online.wsj.com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7"/>
              </a:rPr>
              <a:t>http://www.forbes.com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8"/>
              </a:rPr>
              <a:t>http://www.barrons.com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9"/>
              </a:rPr>
              <a:t>http://fisher.osu.edu/fin/journal/jofsites.htm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10"/>
              </a:rPr>
              <a:t>http://www.ft.com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11"/>
              </a:rPr>
              <a:t>http://www.fortune.com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12"/>
              </a:rPr>
              <a:t>http://www.smartmoney.com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13"/>
              </a:rPr>
              <a:t>http://www.worth.com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14"/>
              </a:rPr>
              <a:t>http://money.cnn.com</a:t>
            </a:r>
            <a:endParaRPr lang="en-US" sz="2000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RMIT University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Slide </a:t>
            </a:r>
            <a:fld id="{A1ACA49C-265C-4F55-96E5-58FAFB1798D5}" type="slidenum">
              <a:rPr lang="en-AU" smtClean="0"/>
              <a:pPr>
                <a:defRPr/>
              </a:pPr>
              <a:t>38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58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AAA8B619-AACF-493F-85DF-1BC543888A3F}" type="slidenum">
              <a:rPr lang="en-AU" smtClean="0"/>
              <a:pPr eaLnBrk="1" hangingPunct="1"/>
              <a:t>4</a:t>
            </a:fld>
            <a:endParaRPr lang="en-AU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Is An Investment?</a:t>
            </a:r>
            <a:endParaRPr lang="en-US" sz="28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135937" cy="4895850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</a:p>
          <a:p>
            <a:pPr lvl="1"/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you do with savings to make them increase over time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indent="-341313" eaLnBrk="1" hangingPunct="1"/>
            <a:r>
              <a:rPr lang="en-US" sz="2400" dirty="0" smtClean="0"/>
              <a:t>Reason for Investing</a:t>
            </a:r>
          </a:p>
          <a:p>
            <a:pPr marL="804863" lvl="1" indent="-287338" eaLnBrk="1" hangingPunct="1"/>
            <a:r>
              <a:rPr lang="en-US" sz="2400" dirty="0" smtClean="0"/>
              <a:t>By investing (saving money now instead of spending it), individuals can tradeoff present consumption for a larger future consumption.</a:t>
            </a:r>
          </a:p>
          <a:p>
            <a:pPr marL="341313" indent="-341313" eaLnBrk="1" hangingPunct="1"/>
            <a:r>
              <a:rPr lang="en-US" sz="2400" dirty="0" smtClean="0"/>
              <a:t>A </a:t>
            </a:r>
            <a:r>
              <a:rPr lang="en-US" sz="2400" dirty="0"/>
              <a:t>current commitment of $ for a period of time in order to derive future payments that will compensate for:</a:t>
            </a:r>
          </a:p>
          <a:p>
            <a:pPr marL="804863" lvl="1" indent="-287338" eaLnBrk="1" hangingPunct="1"/>
            <a:r>
              <a:rPr lang="en-US" sz="2400" dirty="0"/>
              <a:t>The time the funds are committed</a:t>
            </a:r>
          </a:p>
          <a:p>
            <a:pPr marL="804863" lvl="1" indent="-287338" eaLnBrk="1" hangingPunct="1"/>
            <a:r>
              <a:rPr lang="en-US" sz="2400" dirty="0"/>
              <a:t>The expected rate of inflation</a:t>
            </a:r>
          </a:p>
          <a:p>
            <a:pPr marL="804863" lvl="1" indent="-287338" eaLnBrk="1" hangingPunct="1"/>
            <a:r>
              <a:rPr lang="en-US" sz="2400" dirty="0"/>
              <a:t>Uncertainty of future flow of funds</a:t>
            </a:r>
          </a:p>
          <a:p>
            <a:pPr marL="804863" lvl="1" indent="-287338" eaLnBrk="1" hangingPunct="1"/>
            <a:endParaRPr lang="en-US" sz="2400" dirty="0" smtClean="0"/>
          </a:p>
        </p:txBody>
      </p:sp>
      <p:sp>
        <p:nvSpPr>
          <p:cNvPr id="4102" name="Footer Placeholder 3"/>
          <p:cNvSpPr txBox="1">
            <a:spLocks noGrp="1"/>
          </p:cNvSpPr>
          <p:nvPr/>
        </p:nvSpPr>
        <p:spPr bwMode="auto">
          <a:xfrm>
            <a:off x="468313" y="6381750"/>
            <a:ext cx="28797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800"/>
              <a:t>RMIT University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AAA8B619-AACF-493F-85DF-1BC543888A3F}" type="slidenum">
              <a:rPr lang="en-AU" smtClean="0"/>
              <a:pPr eaLnBrk="1" hangingPunct="1"/>
              <a:t>5</a:t>
            </a:fld>
            <a:endParaRPr lang="en-AU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Is An Investment?</a:t>
            </a:r>
            <a:endParaRPr lang="en-US" sz="28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135937" cy="4895850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Inflation</a:t>
            </a:r>
          </a:p>
          <a:p>
            <a:pPr lvl="1"/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investors expect a change in prices, they will require a higher rate of return to compensate for it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Uncertainty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 future payment from the investment is not certain, the investor will demand an interest rate that exceeds the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nominal risk-free interest rate</a:t>
            </a:r>
          </a:p>
          <a:p>
            <a:pPr lvl="2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Investment risk</a:t>
            </a:r>
          </a:p>
          <a:p>
            <a:pPr lvl="2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Risk premium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Footer Placeholder 3"/>
          <p:cNvSpPr txBox="1">
            <a:spLocks noGrp="1"/>
          </p:cNvSpPr>
          <p:nvPr/>
        </p:nvSpPr>
        <p:spPr bwMode="auto">
          <a:xfrm>
            <a:off x="468313" y="6381750"/>
            <a:ext cx="28797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800"/>
              <a:t>RMIT University</a:t>
            </a:r>
          </a:p>
        </p:txBody>
      </p:sp>
    </p:spTree>
    <p:extLst>
      <p:ext uri="{BB962C8B-B14F-4D97-AF65-F5344CB8AC3E}">
        <p14:creationId xmlns:p14="http://schemas.microsoft.com/office/powerpoint/2010/main" val="3192294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RMIT University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Slide </a:t>
            </a:r>
            <a:fld id="{E8A3AAC8-EDE7-4E80-9396-90FAA7A542CB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  <p:pic>
        <p:nvPicPr>
          <p:cNvPr id="4" name="Picture 3" descr="http://www.investinganswers.com/sites/www/files/styles/articledetail/public/field/image/peter-lynch-quot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94783"/>
            <a:ext cx="1872208" cy="15121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887098" y="1089201"/>
            <a:ext cx="3172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simple approach to </a:t>
            </a:r>
            <a:r>
              <a:rPr lang="en-AU" dirty="0" smtClean="0">
                <a:hlinkClick r:id="rId3"/>
              </a:rPr>
              <a:t>investing</a:t>
            </a:r>
            <a:r>
              <a:rPr lang="en-AU" dirty="0" smtClean="0"/>
              <a:t> 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3887098" y="1089201"/>
            <a:ext cx="40032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 </a:t>
            </a:r>
            <a:r>
              <a:rPr lang="en-AU" dirty="0" smtClean="0"/>
              <a:t> </a:t>
            </a:r>
          </a:p>
          <a:p>
            <a:r>
              <a:rPr lang="en-AU" dirty="0" smtClean="0"/>
              <a:t>all </a:t>
            </a:r>
            <a:r>
              <a:rPr lang="en-AU" dirty="0"/>
              <a:t>it takes is a little </a:t>
            </a:r>
            <a:endParaRPr lang="en-AU" dirty="0" smtClean="0"/>
          </a:p>
          <a:p>
            <a:r>
              <a:rPr lang="en-AU" dirty="0" smtClean="0"/>
              <a:t>research</a:t>
            </a:r>
            <a:r>
              <a:rPr lang="en-AU" dirty="0"/>
              <a:t>, patience and </a:t>
            </a:r>
            <a:r>
              <a:rPr lang="en-AU" dirty="0" smtClean="0"/>
              <a:t>resilience – </a:t>
            </a:r>
            <a:r>
              <a:rPr lang="en-AU" b="1" dirty="0" smtClean="0">
                <a:solidFill>
                  <a:srgbClr val="C00000"/>
                </a:solidFill>
              </a:rPr>
              <a:t>Peter Lynch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803896" y="1308550"/>
            <a:ext cx="86521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 descr="Berkshire Hathaway CEO Warren Buffett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80570"/>
            <a:ext cx="1908211" cy="189929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ight Arrow 8"/>
          <p:cNvSpPr/>
          <p:nvPr/>
        </p:nvSpPr>
        <p:spPr>
          <a:xfrm>
            <a:off x="2838371" y="3212976"/>
            <a:ext cx="86521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3923928" y="3068550"/>
            <a:ext cx="4329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/>
              <a:t>"Someone's sitting in the shade today because someone planted a tree a long time ago</a:t>
            </a:r>
            <a:r>
              <a:rPr lang="en-AU" b="1" dirty="0" smtClean="0"/>
              <a:t>.“ – </a:t>
            </a:r>
            <a:r>
              <a:rPr lang="en-AU" b="1" dirty="0" smtClean="0">
                <a:solidFill>
                  <a:srgbClr val="C00000"/>
                </a:solidFill>
              </a:rPr>
              <a:t>Warren Buffet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67944" y="50131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/>
              <a:t>If investing is entertaining, if you're having fun, you're probably not making any money. Good investing is boring. </a:t>
            </a:r>
            <a:r>
              <a:rPr lang="en-AU" dirty="0" smtClean="0"/>
              <a:t>- </a:t>
            </a:r>
            <a:r>
              <a:rPr lang="en-AU" b="1" dirty="0" smtClean="0">
                <a:solidFill>
                  <a:srgbClr val="C00000"/>
                </a:solidFill>
              </a:rPr>
              <a:t>George Soros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058715" y="5194443"/>
            <a:ext cx="86521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4" name="Picture 13" descr="http://upload.wikimedia.org/wikipedia/commons/thumb/d/d0/Soros_talk_in_Malaysia.jpg/230px-Soros_talk_in_Malaysia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04604"/>
            <a:ext cx="1908211" cy="1532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938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C31AEA38-5991-43B7-A801-0B516D4CA798}" type="slidenum">
              <a:rPr lang="en-AU" smtClean="0"/>
              <a:pPr eaLnBrk="1" hangingPunct="1"/>
              <a:t>7</a:t>
            </a:fld>
            <a:endParaRPr lang="en-AU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548681"/>
            <a:ext cx="8229600" cy="792088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Recap: Historical 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Rates of Return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368425"/>
            <a:ext cx="8135937" cy="5013325"/>
          </a:xfrm>
        </p:spPr>
        <p:txBody>
          <a:bodyPr/>
          <a:lstStyle/>
          <a:p>
            <a:pPr marL="341313" indent="-341313" eaLnBrk="1" hangingPunct="1">
              <a:tabLst>
                <a:tab pos="1371600" algn="l"/>
              </a:tabLst>
            </a:pPr>
            <a:r>
              <a:rPr lang="en-US" sz="2800" dirty="0" smtClean="0"/>
              <a:t>Return over A Holding Period</a:t>
            </a:r>
          </a:p>
          <a:p>
            <a:pPr marL="804863" lvl="1" indent="-287338" eaLnBrk="1" hangingPunct="1">
              <a:lnSpc>
                <a:spcPct val="110000"/>
              </a:lnSpc>
              <a:tabLst>
                <a:tab pos="1371600" algn="l"/>
              </a:tabLst>
            </a:pPr>
            <a:r>
              <a:rPr lang="en-US" sz="2400" dirty="0" smtClean="0"/>
              <a:t>Holding Period Return (HPR)</a:t>
            </a:r>
          </a:p>
          <a:p>
            <a:pPr marL="804863" lvl="1" indent="-287338" eaLnBrk="1" hangingPunct="1">
              <a:lnSpc>
                <a:spcPct val="110000"/>
              </a:lnSpc>
              <a:buFontTx/>
              <a:buNone/>
              <a:tabLst>
                <a:tab pos="1371600" algn="l"/>
              </a:tabLst>
            </a:pPr>
            <a:endParaRPr lang="en-US" sz="2400" dirty="0" smtClean="0"/>
          </a:p>
          <a:p>
            <a:pPr marL="804863" lvl="1" indent="-287338" eaLnBrk="1" hangingPunct="1">
              <a:lnSpc>
                <a:spcPct val="110000"/>
              </a:lnSpc>
              <a:tabLst>
                <a:tab pos="1371600" algn="l"/>
              </a:tabLst>
            </a:pPr>
            <a:endParaRPr lang="en-US" dirty="0" smtClean="0"/>
          </a:p>
          <a:p>
            <a:pPr marL="804863" lvl="1" indent="-287338" eaLnBrk="1" hangingPunct="1">
              <a:lnSpc>
                <a:spcPct val="110000"/>
              </a:lnSpc>
              <a:tabLst>
                <a:tab pos="1371600" algn="l"/>
              </a:tabLst>
            </a:pPr>
            <a:r>
              <a:rPr lang="en-US" sz="2400" dirty="0" smtClean="0"/>
              <a:t>Holding Period Yield (HPY)</a:t>
            </a:r>
          </a:p>
          <a:p>
            <a:pPr marL="804863" lvl="1" indent="-287338" eaLnBrk="1" hangingPunct="1">
              <a:lnSpc>
                <a:spcPct val="110000"/>
              </a:lnSpc>
              <a:buFontTx/>
              <a:buNone/>
              <a:tabLst>
                <a:tab pos="1371600" algn="l"/>
              </a:tabLst>
            </a:pPr>
            <a:r>
              <a:rPr lang="en-US" dirty="0" smtClean="0"/>
              <a:t>		</a:t>
            </a:r>
            <a:r>
              <a:rPr lang="en-US" dirty="0" smtClean="0">
                <a:latin typeface="Times New Roman" pitchFamily="18" charset="0"/>
              </a:rPr>
              <a:t>HPY = HPR - 1</a:t>
            </a:r>
          </a:p>
          <a:p>
            <a:pPr marL="804863" lvl="1" indent="-287338" eaLnBrk="1" hangingPunct="1">
              <a:lnSpc>
                <a:spcPct val="110000"/>
              </a:lnSpc>
              <a:tabLst>
                <a:tab pos="1371600" algn="l"/>
              </a:tabLst>
            </a:pPr>
            <a:r>
              <a:rPr lang="en-US" sz="2400" dirty="0" smtClean="0"/>
              <a:t>Annual HPR and HPY</a:t>
            </a:r>
          </a:p>
          <a:p>
            <a:pPr marL="804863" lvl="1" indent="-287338" eaLnBrk="1" hangingPunct="1">
              <a:lnSpc>
                <a:spcPct val="110000"/>
              </a:lnSpc>
              <a:buFontTx/>
              <a:buNone/>
              <a:tabLst>
                <a:tab pos="1371600" algn="l"/>
              </a:tabLst>
            </a:pPr>
            <a:r>
              <a:rPr lang="en-US" dirty="0" smtClean="0"/>
              <a:t>		</a:t>
            </a:r>
            <a:r>
              <a:rPr lang="en-US" sz="2000" dirty="0" smtClean="0">
                <a:latin typeface="Times New Roman" pitchFamily="18" charset="0"/>
              </a:rPr>
              <a:t>Annual HPR = HPR</a:t>
            </a:r>
            <a:r>
              <a:rPr lang="en-US" sz="2000" baseline="30000" dirty="0" smtClean="0">
                <a:latin typeface="Times New Roman" pitchFamily="18" charset="0"/>
              </a:rPr>
              <a:t>1/n</a:t>
            </a:r>
            <a:endParaRPr lang="en-US" sz="2000" dirty="0" smtClean="0">
              <a:latin typeface="Times New Roman" pitchFamily="18" charset="0"/>
            </a:endParaRPr>
          </a:p>
          <a:p>
            <a:pPr marL="804863" lvl="1" indent="-287338" eaLnBrk="1" hangingPunct="1">
              <a:lnSpc>
                <a:spcPct val="110000"/>
              </a:lnSpc>
              <a:buFontTx/>
              <a:buNone/>
              <a:tabLst>
                <a:tab pos="1371600" algn="l"/>
              </a:tabLst>
            </a:pPr>
            <a:r>
              <a:rPr lang="en-US" sz="2000" dirty="0" smtClean="0">
                <a:latin typeface="Times New Roman" pitchFamily="18" charset="0"/>
              </a:rPr>
              <a:t>		</a:t>
            </a:r>
            <a:r>
              <a:rPr lang="en-US" dirty="0" smtClean="0"/>
              <a:t>	</a:t>
            </a:r>
            <a:r>
              <a:rPr lang="en-US" sz="2400" dirty="0" smtClean="0"/>
              <a:t>where n = number of years of the investment</a:t>
            </a:r>
            <a:endParaRPr lang="en-US" sz="2400" baseline="30000" dirty="0" smtClean="0"/>
          </a:p>
        </p:txBody>
      </p:sp>
      <p:sp>
        <p:nvSpPr>
          <p:cNvPr id="467974" name="AutoShape 6"/>
          <p:cNvSpPr>
            <a:spLocks noChangeAspect="1" noChangeArrowheads="1" noTextEdit="1"/>
          </p:cNvSpPr>
          <p:nvPr/>
        </p:nvSpPr>
        <p:spPr bwMode="auto">
          <a:xfrm>
            <a:off x="2209800" y="2362200"/>
            <a:ext cx="5029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67976" name="Line 8"/>
          <p:cNvSpPr>
            <a:spLocks noChangeShapeType="1"/>
          </p:cNvSpPr>
          <p:nvPr/>
        </p:nvSpPr>
        <p:spPr bwMode="auto">
          <a:xfrm>
            <a:off x="3165475" y="2749550"/>
            <a:ext cx="40195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67977" name="Rectangle 9"/>
          <p:cNvSpPr>
            <a:spLocks noChangeArrowheads="1"/>
          </p:cNvSpPr>
          <p:nvPr/>
        </p:nvSpPr>
        <p:spPr bwMode="auto">
          <a:xfrm>
            <a:off x="5840413" y="2790825"/>
            <a:ext cx="13525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Investment</a:t>
            </a:r>
            <a:endParaRPr lang="en-US" sz="2400"/>
          </a:p>
        </p:txBody>
      </p:sp>
      <p:sp>
        <p:nvSpPr>
          <p:cNvPr id="467978" name="Rectangle 10"/>
          <p:cNvSpPr>
            <a:spLocks noChangeArrowheads="1"/>
          </p:cNvSpPr>
          <p:nvPr/>
        </p:nvSpPr>
        <p:spPr bwMode="auto">
          <a:xfrm>
            <a:off x="5695950" y="279082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467979" name="Rectangle 11"/>
          <p:cNvSpPr>
            <a:spLocks noChangeArrowheads="1"/>
          </p:cNvSpPr>
          <p:nvPr/>
        </p:nvSpPr>
        <p:spPr bwMode="auto">
          <a:xfrm>
            <a:off x="5413375" y="2790825"/>
            <a:ext cx="25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of</a:t>
            </a:r>
            <a:endParaRPr lang="en-US" sz="2400"/>
          </a:p>
        </p:txBody>
      </p:sp>
      <p:sp>
        <p:nvSpPr>
          <p:cNvPr id="467980" name="Rectangle 12"/>
          <p:cNvSpPr>
            <a:spLocks noChangeArrowheads="1"/>
          </p:cNvSpPr>
          <p:nvPr/>
        </p:nvSpPr>
        <p:spPr bwMode="auto">
          <a:xfrm>
            <a:off x="5273675" y="279082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467981" name="Rectangle 13"/>
          <p:cNvSpPr>
            <a:spLocks noChangeArrowheads="1"/>
          </p:cNvSpPr>
          <p:nvPr/>
        </p:nvSpPr>
        <p:spPr bwMode="auto">
          <a:xfrm>
            <a:off x="4573588" y="2790825"/>
            <a:ext cx="7270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Value</a:t>
            </a:r>
            <a:endParaRPr lang="en-US" sz="2400"/>
          </a:p>
        </p:txBody>
      </p:sp>
      <p:sp>
        <p:nvSpPr>
          <p:cNvPr id="467982" name="Rectangle 14"/>
          <p:cNvSpPr>
            <a:spLocks noChangeArrowheads="1"/>
          </p:cNvSpPr>
          <p:nvPr/>
        </p:nvSpPr>
        <p:spPr bwMode="auto">
          <a:xfrm>
            <a:off x="4429125" y="279082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467983" name="Rectangle 15"/>
          <p:cNvSpPr>
            <a:spLocks noChangeArrowheads="1"/>
          </p:cNvSpPr>
          <p:nvPr/>
        </p:nvSpPr>
        <p:spPr bwMode="auto">
          <a:xfrm>
            <a:off x="3186113" y="2790825"/>
            <a:ext cx="12684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 dirty="0">
                <a:latin typeface="Times New Roman" pitchFamily="18" charset="0"/>
              </a:rPr>
              <a:t>Beginning</a:t>
            </a:r>
            <a:endParaRPr lang="en-US" sz="2400" dirty="0"/>
          </a:p>
        </p:txBody>
      </p:sp>
      <p:sp>
        <p:nvSpPr>
          <p:cNvPr id="467984" name="Rectangle 16"/>
          <p:cNvSpPr>
            <a:spLocks noChangeArrowheads="1"/>
          </p:cNvSpPr>
          <p:nvPr/>
        </p:nvSpPr>
        <p:spPr bwMode="auto">
          <a:xfrm>
            <a:off x="5651500" y="2381250"/>
            <a:ext cx="13525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 dirty="0">
                <a:latin typeface="Times New Roman" pitchFamily="18" charset="0"/>
              </a:rPr>
              <a:t>Investment</a:t>
            </a:r>
            <a:endParaRPr lang="en-US" sz="2400" dirty="0"/>
          </a:p>
        </p:txBody>
      </p:sp>
      <p:sp>
        <p:nvSpPr>
          <p:cNvPr id="467985" name="Rectangle 17"/>
          <p:cNvSpPr>
            <a:spLocks noChangeArrowheads="1"/>
          </p:cNvSpPr>
          <p:nvPr/>
        </p:nvSpPr>
        <p:spPr bwMode="auto">
          <a:xfrm>
            <a:off x="5505450" y="238125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467986" name="Rectangle 18"/>
          <p:cNvSpPr>
            <a:spLocks noChangeArrowheads="1"/>
          </p:cNvSpPr>
          <p:nvPr/>
        </p:nvSpPr>
        <p:spPr bwMode="auto">
          <a:xfrm>
            <a:off x="5224463" y="2381250"/>
            <a:ext cx="25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of</a:t>
            </a:r>
            <a:endParaRPr lang="en-US" sz="2400"/>
          </a:p>
        </p:txBody>
      </p:sp>
      <p:sp>
        <p:nvSpPr>
          <p:cNvPr id="467987" name="Rectangle 19"/>
          <p:cNvSpPr>
            <a:spLocks noChangeArrowheads="1"/>
          </p:cNvSpPr>
          <p:nvPr/>
        </p:nvSpPr>
        <p:spPr bwMode="auto">
          <a:xfrm>
            <a:off x="5083175" y="238125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467988" name="Rectangle 20"/>
          <p:cNvSpPr>
            <a:spLocks noChangeArrowheads="1"/>
          </p:cNvSpPr>
          <p:nvPr/>
        </p:nvSpPr>
        <p:spPr bwMode="auto">
          <a:xfrm>
            <a:off x="4384675" y="2381250"/>
            <a:ext cx="7270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 dirty="0">
                <a:latin typeface="Times New Roman" pitchFamily="18" charset="0"/>
              </a:rPr>
              <a:t>Value</a:t>
            </a:r>
            <a:endParaRPr lang="en-US" sz="2400" dirty="0"/>
          </a:p>
        </p:txBody>
      </p:sp>
      <p:sp>
        <p:nvSpPr>
          <p:cNvPr id="467989" name="Rectangle 21"/>
          <p:cNvSpPr>
            <a:spLocks noChangeArrowheads="1"/>
          </p:cNvSpPr>
          <p:nvPr/>
        </p:nvSpPr>
        <p:spPr bwMode="auto">
          <a:xfrm>
            <a:off x="4238625" y="238125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467990" name="Rectangle 22"/>
          <p:cNvSpPr>
            <a:spLocks noChangeArrowheads="1"/>
          </p:cNvSpPr>
          <p:nvPr/>
        </p:nvSpPr>
        <p:spPr bwMode="auto">
          <a:xfrm>
            <a:off x="3375025" y="2381250"/>
            <a:ext cx="8794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 dirty="0">
                <a:latin typeface="Times New Roman" pitchFamily="18" charset="0"/>
              </a:rPr>
              <a:t>Ending</a:t>
            </a:r>
            <a:endParaRPr lang="en-US" sz="2400" dirty="0"/>
          </a:p>
        </p:txBody>
      </p:sp>
      <p:sp>
        <p:nvSpPr>
          <p:cNvPr id="467991" name="Rectangle 23"/>
          <p:cNvSpPr>
            <a:spLocks noChangeArrowheads="1"/>
          </p:cNvSpPr>
          <p:nvPr/>
        </p:nvSpPr>
        <p:spPr bwMode="auto">
          <a:xfrm>
            <a:off x="2255838" y="2563813"/>
            <a:ext cx="593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 dirty="0">
                <a:latin typeface="Times New Roman" pitchFamily="18" charset="0"/>
              </a:rPr>
              <a:t>HPR</a:t>
            </a:r>
            <a:endParaRPr lang="en-US" sz="2400" dirty="0"/>
          </a:p>
        </p:txBody>
      </p:sp>
      <p:sp>
        <p:nvSpPr>
          <p:cNvPr id="467992" name="Rectangle 24"/>
          <p:cNvSpPr>
            <a:spLocks noChangeArrowheads="1"/>
          </p:cNvSpPr>
          <p:nvPr/>
        </p:nvSpPr>
        <p:spPr bwMode="auto">
          <a:xfrm>
            <a:off x="2925763" y="2530475"/>
            <a:ext cx="1666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>
                <a:latin typeface="Symbol" pitchFamily="18" charset="2"/>
              </a:rPr>
              <a:t>=</a:t>
            </a:r>
            <a:endParaRPr lang="en-US" sz="2400"/>
          </a:p>
        </p:txBody>
      </p:sp>
      <p:sp>
        <p:nvSpPr>
          <p:cNvPr id="5144" name="Footer Placeholder 3"/>
          <p:cNvSpPr txBox="1">
            <a:spLocks noGrp="1"/>
          </p:cNvSpPr>
          <p:nvPr/>
        </p:nvSpPr>
        <p:spPr bwMode="auto">
          <a:xfrm>
            <a:off x="468313" y="6381750"/>
            <a:ext cx="28797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800"/>
              <a:t>RMIT University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4" grpId="0" animBg="1"/>
      <p:bldP spid="467976" grpId="0" animBg="1"/>
      <p:bldP spid="467977" grpId="0"/>
      <p:bldP spid="467978" grpId="0"/>
      <p:bldP spid="467979" grpId="0"/>
      <p:bldP spid="467980" grpId="0"/>
      <p:bldP spid="467981" grpId="0"/>
      <p:bldP spid="467982" grpId="0"/>
      <p:bldP spid="467983" grpId="0"/>
      <p:bldP spid="467984" grpId="0"/>
      <p:bldP spid="467985" grpId="0"/>
      <p:bldP spid="467986" grpId="0"/>
      <p:bldP spid="467987" grpId="0"/>
      <p:bldP spid="467988" grpId="0"/>
      <p:bldP spid="467989" grpId="0"/>
      <p:bldP spid="467990" grpId="0"/>
      <p:bldP spid="467991" grpId="0"/>
      <p:bldP spid="4679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3C2539A4-81E2-4CE1-ABD7-B75CF563FE5C}" type="slidenum">
              <a:rPr lang="en-AU" smtClean="0"/>
              <a:pPr eaLnBrk="1" hangingPunct="1"/>
              <a:t>8</a:t>
            </a:fld>
            <a:endParaRPr lang="en-AU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Historical Rates of Return</a:t>
            </a:r>
          </a:p>
        </p:txBody>
      </p:sp>
      <p:sp>
        <p:nvSpPr>
          <p:cNvPr id="471063" name="AutoShape 23"/>
          <p:cNvSpPr>
            <a:spLocks noGrp="1" noChangeArrowheads="1"/>
          </p:cNvSpPr>
          <p:nvPr>
            <p:ph type="body" idx="4294967295"/>
          </p:nvPr>
        </p:nvSpPr>
        <p:spPr>
          <a:xfrm>
            <a:off x="719931" y="1556792"/>
            <a:ext cx="7704138" cy="190500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99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2400" dirty="0" smtClean="0"/>
              <a:t>    Example: Assume that you invest $200 at the beginning of the year and get back $220 at the end of the year. What are the HPR and the HPY for your investment?</a:t>
            </a:r>
          </a:p>
        </p:txBody>
      </p:sp>
      <p:sp>
        <p:nvSpPr>
          <p:cNvPr id="471064" name="Rectangle 24"/>
          <p:cNvSpPr>
            <a:spLocks noChangeArrowheads="1"/>
          </p:cNvSpPr>
          <p:nvPr/>
        </p:nvSpPr>
        <p:spPr bwMode="auto">
          <a:xfrm>
            <a:off x="539750" y="3774861"/>
            <a:ext cx="8064500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800" dirty="0">
                <a:cs typeface="Arial" charset="0"/>
              </a:rPr>
              <a:t> </a:t>
            </a:r>
            <a:endParaRPr lang="en-US" sz="2800" dirty="0" smtClean="0">
              <a:cs typeface="Arial" charset="0"/>
            </a:endParaRP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800" dirty="0" smtClean="0">
                <a:cs typeface="Arial" charset="0"/>
              </a:rPr>
              <a:t>HPR </a:t>
            </a:r>
            <a:r>
              <a:rPr lang="en-US" sz="2800" dirty="0">
                <a:cs typeface="Arial" charset="0"/>
              </a:rPr>
              <a:t>=$220/$200 = 1.10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800" dirty="0" smtClean="0">
                <a:cs typeface="Arial" charset="0"/>
              </a:rPr>
              <a:t>HPY </a:t>
            </a:r>
            <a:r>
              <a:rPr lang="en-US" sz="2800" dirty="0">
                <a:cs typeface="Arial" charset="0"/>
              </a:rPr>
              <a:t>= 1.10 – 1 =0.10 or 10%</a:t>
            </a:r>
          </a:p>
        </p:txBody>
      </p:sp>
      <p:sp>
        <p:nvSpPr>
          <p:cNvPr id="6151" name="Footer Placeholder 3"/>
          <p:cNvSpPr txBox="1">
            <a:spLocks noGrp="1"/>
          </p:cNvSpPr>
          <p:nvPr/>
        </p:nvSpPr>
        <p:spPr bwMode="auto">
          <a:xfrm>
            <a:off x="468313" y="6381750"/>
            <a:ext cx="28797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800">
                <a:cs typeface="Arial" charset="0"/>
              </a:rPr>
              <a:t>RMIT University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2242592" y="3774861"/>
            <a:ext cx="914400" cy="374219"/>
          </a:xfrm>
          <a:prstGeom prst="wedgeEllipseCallout">
            <a:avLst>
              <a:gd name="adj1" fmla="val 24027"/>
              <a:gd name="adj2" fmla="val 1127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End value </a:t>
            </a:r>
            <a:endParaRPr lang="en-AU" sz="1100" b="1" dirty="0">
              <a:solidFill>
                <a:schemeClr val="tx1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3491880" y="3779602"/>
            <a:ext cx="1368152" cy="374219"/>
          </a:xfrm>
          <a:prstGeom prst="wedgeEllipseCallout">
            <a:avLst>
              <a:gd name="adj1" fmla="val -24571"/>
              <a:gd name="adj2" fmla="val 1218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Beginning </a:t>
            </a:r>
            <a:r>
              <a:rPr lang="en-AU" sz="1100" b="1" dirty="0">
                <a:solidFill>
                  <a:schemeClr val="tx1"/>
                </a:solidFill>
              </a:rPr>
              <a:t>value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3" grpId="0" build="p" animBg="1"/>
      <p:bldP spid="471064" grpId="0"/>
      <p:bldP spid="3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/>
              <a:t>RMIT University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mtClean="0"/>
              <a:t>Slide </a:t>
            </a:r>
            <a:fld id="{C84F1CBC-B647-431C-9EBD-AA36EB4313D8}" type="slidenum">
              <a:rPr lang="en-AU" smtClean="0"/>
              <a:pPr eaLnBrk="1" hangingPunct="1"/>
              <a:t>9</a:t>
            </a:fld>
            <a:endParaRPr lang="en-AU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3025" y="404664"/>
            <a:ext cx="8229600" cy="1008063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Historical Rates of Return</a:t>
            </a:r>
          </a:p>
        </p:txBody>
      </p:sp>
      <p:sp>
        <p:nvSpPr>
          <p:cNvPr id="473091" name="AutoShap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412875"/>
            <a:ext cx="7848600" cy="1944688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99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    Example: Your investment of $250 in Stock A is worth $350 in two years. What are the annual HPR and HPY on stock A</a:t>
            </a:r>
            <a:r>
              <a:rPr lang="en-US" sz="2400" dirty="0" smtClean="0"/>
              <a:t>?</a:t>
            </a:r>
          </a:p>
          <a:p>
            <a:pPr marL="342900" lvl="1" indent="-342900">
              <a:buNone/>
            </a:pPr>
            <a:r>
              <a:rPr lang="en-US" sz="2000" dirty="0">
                <a:latin typeface="Times New Roman" pitchFamily="18" charset="0"/>
              </a:rPr>
              <a:t>Annual HPR = HPR</a:t>
            </a:r>
            <a:r>
              <a:rPr lang="en-US" sz="2000" baseline="30000" dirty="0">
                <a:latin typeface="Times New Roman" pitchFamily="18" charset="0"/>
              </a:rPr>
              <a:t>1/n</a:t>
            </a:r>
            <a:endParaRPr lang="en-US" sz="20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400" dirty="0" smtClean="0"/>
          </a:p>
        </p:txBody>
      </p:sp>
      <p:sp>
        <p:nvSpPr>
          <p:cNvPr id="473092" name="Rectangle 4"/>
          <p:cNvSpPr>
            <a:spLocks noChangeArrowheads="1"/>
          </p:cNvSpPr>
          <p:nvPr/>
        </p:nvSpPr>
        <p:spPr bwMode="auto">
          <a:xfrm>
            <a:off x="571500" y="3500438"/>
            <a:ext cx="8001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cs typeface="Arial" charset="0"/>
              </a:rPr>
              <a:t>Stock 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cs typeface="Arial" charset="0"/>
              </a:rPr>
              <a:t>Annual HPR=                =1.1832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cs typeface="Arial" charset="0"/>
              </a:rPr>
              <a:t>Annual HPY= 1.1832 – 1 = 0.1832 or 18.32%</a:t>
            </a:r>
          </a:p>
          <a:p>
            <a:pPr>
              <a:spcBef>
                <a:spcPct val="20000"/>
              </a:spcBef>
            </a:pPr>
            <a:endParaRPr lang="en-US" sz="2400" dirty="0">
              <a:cs typeface="Arial" charset="0"/>
            </a:endParaRPr>
          </a:p>
        </p:txBody>
      </p:sp>
      <p:sp>
        <p:nvSpPr>
          <p:cNvPr id="7175" name="Footer Placeholder 3"/>
          <p:cNvSpPr txBox="1">
            <a:spLocks noGrp="1"/>
          </p:cNvSpPr>
          <p:nvPr/>
        </p:nvSpPr>
        <p:spPr bwMode="auto">
          <a:xfrm>
            <a:off x="468313" y="6381750"/>
            <a:ext cx="28797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800">
                <a:cs typeface="Arial" charset="0"/>
              </a:rPr>
              <a:t>RMIT University</a:t>
            </a:r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7" name="Object 7"/>
          <p:cNvGraphicFramePr>
            <a:graphicFrameLocks noChangeAspect="1"/>
          </p:cNvGraphicFramePr>
          <p:nvPr/>
        </p:nvGraphicFramePr>
        <p:xfrm>
          <a:off x="0" y="0"/>
          <a:ext cx="5238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Equation" r:id="rId4" imgW="520474" imgH="520474" progId="Equation.3">
                  <p:embed/>
                </p:oleObj>
              </mc:Choice>
              <mc:Fallback>
                <p:oleObj name="Equation" r:id="rId4" imgW="520474" imgH="520474" progId="Equation.3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52387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9" name="Object 9"/>
          <p:cNvGraphicFramePr>
            <a:graphicFrameLocks noChangeAspect="1"/>
          </p:cNvGraphicFramePr>
          <p:nvPr/>
        </p:nvGraphicFramePr>
        <p:xfrm>
          <a:off x="3348038" y="3860800"/>
          <a:ext cx="10080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2" name="Equation" r:id="rId6" imgW="520474" imgH="520474" progId="Equation.3">
                  <p:embed/>
                </p:oleObj>
              </mc:Choice>
              <mc:Fallback>
                <p:oleObj name="Equation" r:id="rId6" imgW="520474" imgH="520474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860800"/>
                        <a:ext cx="1008062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Callout 1"/>
          <p:cNvSpPr/>
          <p:nvPr/>
        </p:nvSpPr>
        <p:spPr>
          <a:xfrm>
            <a:off x="4283968" y="3500438"/>
            <a:ext cx="1296144" cy="432618"/>
          </a:xfrm>
          <a:prstGeom prst="wedgeEllipseCallout">
            <a:avLst>
              <a:gd name="adj1" fmla="val -43768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n = 2 years</a:t>
            </a:r>
            <a:endParaRPr lang="en-AU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build="p" animBg="1"/>
      <p:bldP spid="473092" grpId="0"/>
      <p:bldP spid="2" grpId="0" animBg="1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6109</TotalTime>
  <Words>1885</Words>
  <Application>Microsoft Office PowerPoint</Application>
  <PresentationFormat>On-screen Show (4:3)</PresentationFormat>
  <Paragraphs>368</Paragraphs>
  <Slides>38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Symbol</vt:lpstr>
      <vt:lpstr>Times New Roman</vt:lpstr>
      <vt:lpstr>Verdana</vt:lpstr>
      <vt:lpstr>Wingdings</vt:lpstr>
      <vt:lpstr>Blank</vt:lpstr>
      <vt:lpstr>Equation</vt:lpstr>
      <vt:lpstr>BAFI1042 - Investment</vt:lpstr>
      <vt:lpstr>Reference</vt:lpstr>
      <vt:lpstr>Learning Objectives</vt:lpstr>
      <vt:lpstr>What Is An Investment?</vt:lpstr>
      <vt:lpstr>What Is An Investment?</vt:lpstr>
      <vt:lpstr>PowerPoint Presentation</vt:lpstr>
      <vt:lpstr>Recap: Historical Rates of Return</vt:lpstr>
      <vt:lpstr>Historical Rates of Return</vt:lpstr>
      <vt:lpstr>Historical Rates of Return</vt:lpstr>
      <vt:lpstr>Historical Rates of Return</vt:lpstr>
      <vt:lpstr>Historical Rates of Return</vt:lpstr>
      <vt:lpstr>Historical Rates of Return</vt:lpstr>
      <vt:lpstr>Historical Rates of Return</vt:lpstr>
      <vt:lpstr>The Portfolio Management Process</vt:lpstr>
      <vt:lpstr>PowerPoint Presentation</vt:lpstr>
      <vt:lpstr>Asset Allocation</vt:lpstr>
      <vt:lpstr>The Importance of Asset Allocation</vt:lpstr>
      <vt:lpstr>The Importance of Asset Allocation</vt:lpstr>
      <vt:lpstr>The Asset Management Industry</vt:lpstr>
      <vt:lpstr>The Asset Management Industry:  Structure and Evolution</vt:lpstr>
      <vt:lpstr>Exhibit 17.1</vt:lpstr>
      <vt:lpstr>Valuing Investment Company Shares</vt:lpstr>
      <vt:lpstr>Valuing Investment Company Shares</vt:lpstr>
      <vt:lpstr>Valuing Investment Company Shares</vt:lpstr>
      <vt:lpstr>Valuing Investment Company</vt:lpstr>
      <vt:lpstr>Valuing Investment Company Shares</vt:lpstr>
      <vt:lpstr>Valuing Investment Company Shares</vt:lpstr>
      <vt:lpstr>Investment Company Portfolios</vt:lpstr>
      <vt:lpstr>Investing in Alternative Assets</vt:lpstr>
      <vt:lpstr>Hedge Funds</vt:lpstr>
      <vt:lpstr>Private Equity</vt:lpstr>
      <vt:lpstr>Private Equity</vt:lpstr>
      <vt:lpstr>Returns to Private Equity</vt:lpstr>
      <vt:lpstr>Returns of different asset classes</vt:lpstr>
      <vt:lpstr>Ethical Dilemmas </vt:lpstr>
      <vt:lpstr>Standards for Ethical Behavior</vt:lpstr>
      <vt:lpstr>Topic Summary</vt:lpstr>
      <vt:lpstr>The Internet Investments Online</vt:lpstr>
    </vt:vector>
  </TitlesOfParts>
  <Company>RMIT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BAFI1042 Investments</dc:title>
  <dc:creator>Thompson Nguyen</dc:creator>
  <cp:lastModifiedBy>Angel Zhong</cp:lastModifiedBy>
  <cp:revision>233</cp:revision>
  <cp:lastPrinted>2009-07-21T00:17:03Z</cp:lastPrinted>
  <dcterms:created xsi:type="dcterms:W3CDTF">2008-02-08T00:36:12Z</dcterms:created>
  <dcterms:modified xsi:type="dcterms:W3CDTF">2018-07-19T02:01:30Z</dcterms:modified>
</cp:coreProperties>
</file>