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256" r:id="rId2"/>
    <p:sldId id="389" r:id="rId3"/>
    <p:sldId id="510" r:id="rId4"/>
    <p:sldId id="516" r:id="rId5"/>
    <p:sldId id="517" r:id="rId6"/>
    <p:sldId id="518" r:id="rId7"/>
    <p:sldId id="519" r:id="rId8"/>
    <p:sldId id="520" r:id="rId9"/>
    <p:sldId id="485" r:id="rId10"/>
    <p:sldId id="486" r:id="rId11"/>
    <p:sldId id="487" r:id="rId12"/>
    <p:sldId id="488" r:id="rId13"/>
    <p:sldId id="489" r:id="rId14"/>
    <p:sldId id="490" r:id="rId15"/>
    <p:sldId id="491" r:id="rId16"/>
    <p:sldId id="492" r:id="rId17"/>
    <p:sldId id="512" r:id="rId18"/>
    <p:sldId id="521" r:id="rId19"/>
    <p:sldId id="522" r:id="rId20"/>
    <p:sldId id="523" r:id="rId21"/>
    <p:sldId id="524" r:id="rId22"/>
    <p:sldId id="525" r:id="rId23"/>
    <p:sldId id="526" r:id="rId24"/>
    <p:sldId id="500" r:id="rId25"/>
    <p:sldId id="501" r:id="rId26"/>
    <p:sldId id="493" r:id="rId27"/>
    <p:sldId id="494" r:id="rId28"/>
    <p:sldId id="495" r:id="rId29"/>
    <p:sldId id="496" r:id="rId30"/>
    <p:sldId id="498" r:id="rId31"/>
    <p:sldId id="509" r:id="rId32"/>
    <p:sldId id="511" r:id="rId33"/>
  </p:sldIdLst>
  <p:sldSz cx="9144000" cy="6858000" type="screen4x3"/>
  <p:notesSz cx="6797675" cy="9928225"/>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6" autoAdjust="0"/>
    <p:restoredTop sz="86403" autoAdjust="0"/>
  </p:normalViewPr>
  <p:slideViewPr>
    <p:cSldViewPr>
      <p:cViewPr varScale="1">
        <p:scale>
          <a:sx n="114" d="100"/>
          <a:sy n="114" d="100"/>
        </p:scale>
        <p:origin x="1812" y="114"/>
      </p:cViewPr>
      <p:guideLst>
        <p:guide orient="horz" pos="2160"/>
        <p:guide pos="2880"/>
      </p:guideLst>
    </p:cSldViewPr>
  </p:slideViewPr>
  <p:outlineViewPr>
    <p:cViewPr>
      <p:scale>
        <a:sx n="33" d="100"/>
        <a:sy n="33" d="100"/>
      </p:scale>
      <p:origin x="0" y="4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54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 Zhong" userId="a80c0f1bb6eeeeec" providerId="LiveId" clId="{9334186F-3228-4B79-9DB2-22DB9690BF10}"/>
    <pc:docChg chg="modSld">
      <pc:chgData name="Angel Zhong" userId="a80c0f1bb6eeeeec" providerId="LiveId" clId="{9334186F-3228-4B79-9DB2-22DB9690BF10}" dt="2018-12-09T23:43:12.395" v="1" actId="20577"/>
      <pc:docMkLst>
        <pc:docMk/>
      </pc:docMkLst>
      <pc:sldChg chg="modSp">
        <pc:chgData name="Angel Zhong" userId="a80c0f1bb6eeeeec" providerId="LiveId" clId="{9334186F-3228-4B79-9DB2-22DB9690BF10}" dt="2018-12-09T23:43:12.395" v="1" actId="20577"/>
        <pc:sldMkLst>
          <pc:docMk/>
          <pc:sldMk cId="0" sldId="389"/>
        </pc:sldMkLst>
        <pc:spChg chg="mod">
          <ac:chgData name="Angel Zhong" userId="a80c0f1bb6eeeeec" providerId="LiveId" clId="{9334186F-3228-4B79-9DB2-22DB9690BF10}" dt="2018-12-09T23:43:12.395" v="1" actId="20577"/>
          <ac:spMkLst>
            <pc:docMk/>
            <pc:sldMk cId="0" sldId="389"/>
            <ac:spMk id="307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3" tIns="45717" rIns="91433" bIns="45717" numCol="1" anchor="t" anchorCtr="0" compatLnSpc="1">
            <a:prstTxWarp prst="textNoShape">
              <a:avLst/>
            </a:prstTxWarp>
          </a:bodyPr>
          <a:lstStyle>
            <a:lvl1pPr>
              <a:defRPr sz="1200"/>
            </a:lvl1pPr>
          </a:lstStyle>
          <a:p>
            <a:pPr>
              <a:defRPr/>
            </a:pPr>
            <a:endParaRPr lang="en-AU"/>
          </a:p>
        </p:txBody>
      </p:sp>
      <p:sp>
        <p:nvSpPr>
          <p:cNvPr id="71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33" tIns="45717" rIns="91433" bIns="45717" numCol="1" anchor="t" anchorCtr="0" compatLnSpc="1">
            <a:prstTxWarp prst="textNoShape">
              <a:avLst/>
            </a:prstTxWarp>
          </a:bodyPr>
          <a:lstStyle>
            <a:lvl1pPr algn="r">
              <a:defRPr sz="1200"/>
            </a:lvl1pPr>
          </a:lstStyle>
          <a:p>
            <a:pPr>
              <a:defRPr/>
            </a:pPr>
            <a:endParaRPr lang="en-AU"/>
          </a:p>
        </p:txBody>
      </p:sp>
      <p:sp>
        <p:nvSpPr>
          <p:cNvPr id="71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33" tIns="45717" rIns="91433" bIns="45717" numCol="1" anchor="b" anchorCtr="0" compatLnSpc="1">
            <a:prstTxWarp prst="textNoShape">
              <a:avLst/>
            </a:prstTxWarp>
          </a:bodyPr>
          <a:lstStyle>
            <a:lvl1pPr>
              <a:defRPr sz="1200"/>
            </a:lvl1pPr>
          </a:lstStyle>
          <a:p>
            <a:pPr>
              <a:defRPr/>
            </a:pPr>
            <a:endParaRPr lang="en-AU"/>
          </a:p>
        </p:txBody>
      </p:sp>
      <p:sp>
        <p:nvSpPr>
          <p:cNvPr id="71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33" tIns="45717" rIns="91433" bIns="45717" numCol="1" anchor="b" anchorCtr="0" compatLnSpc="1">
            <a:prstTxWarp prst="textNoShape">
              <a:avLst/>
            </a:prstTxWarp>
          </a:bodyPr>
          <a:lstStyle>
            <a:lvl1pPr algn="r">
              <a:defRPr sz="1200"/>
            </a:lvl1pPr>
          </a:lstStyle>
          <a:p>
            <a:pPr>
              <a:defRPr/>
            </a:pPr>
            <a:fld id="{B7971E05-1203-4E56-A8C4-FB3D0FC348B6}" type="slidenum">
              <a:rPr lang="en-AU"/>
              <a:pPr>
                <a:defRPr/>
              </a:pPr>
              <a:t>‹#›</a:t>
            </a:fld>
            <a:endParaRPr lang="en-AU"/>
          </a:p>
        </p:txBody>
      </p:sp>
    </p:spTree>
    <p:extLst>
      <p:ext uri="{BB962C8B-B14F-4D97-AF65-F5344CB8AC3E}">
        <p14:creationId xmlns:p14="http://schemas.microsoft.com/office/powerpoint/2010/main" val="2609016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3" tIns="45717" rIns="91433" bIns="45717" numCol="1" anchor="t" anchorCtr="0" compatLnSpc="1">
            <a:prstTxWarp prst="textNoShape">
              <a:avLst/>
            </a:prstTxWarp>
          </a:bodyPr>
          <a:lstStyle>
            <a:lvl1pPr>
              <a:defRPr sz="1200"/>
            </a:lvl1pPr>
          </a:lstStyle>
          <a:p>
            <a:pPr>
              <a:defRPr/>
            </a:pPr>
            <a:endParaRPr lang="en-AU"/>
          </a:p>
        </p:txBody>
      </p:sp>
      <p:sp>
        <p:nvSpPr>
          <p:cNvPr id="614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33" tIns="45717" rIns="91433" bIns="45717" numCol="1" anchor="t" anchorCtr="0" compatLnSpc="1">
            <a:prstTxWarp prst="textNoShape">
              <a:avLst/>
            </a:prstTxWarp>
          </a:bodyPr>
          <a:lstStyle>
            <a:lvl1pPr algn="r">
              <a:defRPr sz="1200"/>
            </a:lvl1pPr>
          </a:lstStyle>
          <a:p>
            <a:pPr>
              <a:defRPr/>
            </a:pPr>
            <a:endParaRPr lang="en-AU"/>
          </a:p>
        </p:txBody>
      </p:sp>
      <p:sp>
        <p:nvSpPr>
          <p:cNvPr id="2662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33" tIns="45717" rIns="91433" bIns="45717"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615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33" tIns="45717" rIns="91433" bIns="45717" numCol="1" anchor="b" anchorCtr="0" compatLnSpc="1">
            <a:prstTxWarp prst="textNoShape">
              <a:avLst/>
            </a:prstTxWarp>
          </a:bodyPr>
          <a:lstStyle>
            <a:lvl1pPr>
              <a:defRPr sz="1200"/>
            </a:lvl1pPr>
          </a:lstStyle>
          <a:p>
            <a:pPr>
              <a:defRPr/>
            </a:pPr>
            <a:endParaRPr lang="en-AU"/>
          </a:p>
        </p:txBody>
      </p:sp>
      <p:sp>
        <p:nvSpPr>
          <p:cNvPr id="6151"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33" tIns="45717" rIns="91433" bIns="45717" numCol="1" anchor="b" anchorCtr="0" compatLnSpc="1">
            <a:prstTxWarp prst="textNoShape">
              <a:avLst/>
            </a:prstTxWarp>
          </a:bodyPr>
          <a:lstStyle>
            <a:lvl1pPr algn="r">
              <a:defRPr sz="1200"/>
            </a:lvl1pPr>
          </a:lstStyle>
          <a:p>
            <a:pPr>
              <a:defRPr/>
            </a:pPr>
            <a:fld id="{C46E4568-7132-4096-A79A-2943ABC9AAB1}" type="slidenum">
              <a:rPr lang="en-AU"/>
              <a:pPr>
                <a:defRPr/>
              </a:pPr>
              <a:t>‹#›</a:t>
            </a:fld>
            <a:endParaRPr lang="en-AU"/>
          </a:p>
        </p:txBody>
      </p:sp>
    </p:spTree>
    <p:extLst>
      <p:ext uri="{BB962C8B-B14F-4D97-AF65-F5344CB8AC3E}">
        <p14:creationId xmlns:p14="http://schemas.microsoft.com/office/powerpoint/2010/main" val="20946780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CB386B-926A-4774-ABAD-F4043B12DB16}" type="slidenum">
              <a:rPr lang="en-AU" smtClean="0"/>
              <a:pPr eaLnBrk="1" hangingPunct="1"/>
              <a:t>2</a:t>
            </a:fld>
            <a:endParaRPr lang="en-AU"/>
          </a:p>
        </p:txBody>
      </p:sp>
    </p:spTree>
    <p:extLst>
      <p:ext uri="{BB962C8B-B14F-4D97-AF65-F5344CB8AC3E}">
        <p14:creationId xmlns:p14="http://schemas.microsoft.com/office/powerpoint/2010/main" val="611093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DEE5EF-76A7-4340-8145-AC5042455801}" type="slidenum">
              <a:rPr lang="en-AU" smtClean="0"/>
              <a:pPr eaLnBrk="1" hangingPunct="1"/>
              <a:t>14</a:t>
            </a:fld>
            <a:endParaRPr lang="en-AU"/>
          </a:p>
        </p:txBody>
      </p:sp>
    </p:spTree>
    <p:extLst>
      <p:ext uri="{BB962C8B-B14F-4D97-AF65-F5344CB8AC3E}">
        <p14:creationId xmlns:p14="http://schemas.microsoft.com/office/powerpoint/2010/main" val="3694228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076141-FE62-4043-B0CD-EBC00FDB7618}" type="slidenum">
              <a:rPr lang="en-AU" smtClean="0"/>
              <a:pPr eaLnBrk="1" hangingPunct="1"/>
              <a:t>15</a:t>
            </a:fld>
            <a:endParaRPr lang="en-AU"/>
          </a:p>
        </p:txBody>
      </p:sp>
    </p:spTree>
    <p:extLst>
      <p:ext uri="{BB962C8B-B14F-4D97-AF65-F5344CB8AC3E}">
        <p14:creationId xmlns:p14="http://schemas.microsoft.com/office/powerpoint/2010/main" val="388486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AD1F97-F5DA-4955-82D4-C8984DE94CC1}" type="slidenum">
              <a:rPr lang="en-AU" smtClean="0"/>
              <a:pPr eaLnBrk="1" hangingPunct="1"/>
              <a:t>16</a:t>
            </a:fld>
            <a:endParaRPr lang="en-AU"/>
          </a:p>
        </p:txBody>
      </p:sp>
    </p:spTree>
    <p:extLst>
      <p:ext uri="{BB962C8B-B14F-4D97-AF65-F5344CB8AC3E}">
        <p14:creationId xmlns:p14="http://schemas.microsoft.com/office/powerpoint/2010/main" val="1062854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076141-FE62-4043-B0CD-EBC00FDB7618}" type="slidenum">
              <a:rPr lang="en-AU" smtClean="0"/>
              <a:pPr eaLnBrk="1" hangingPunct="1"/>
              <a:t>17</a:t>
            </a:fld>
            <a:endParaRPr lang="en-AU"/>
          </a:p>
        </p:txBody>
      </p:sp>
    </p:spTree>
    <p:extLst>
      <p:ext uri="{BB962C8B-B14F-4D97-AF65-F5344CB8AC3E}">
        <p14:creationId xmlns:p14="http://schemas.microsoft.com/office/powerpoint/2010/main" val="982804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F5BB79-8349-403F-8384-2FA79EFF76EA}" type="slidenum">
              <a:rPr lang="en-AU" smtClean="0"/>
              <a:pPr eaLnBrk="1" hangingPunct="1"/>
              <a:t>18</a:t>
            </a:fld>
            <a:endParaRPr lang="en-AU"/>
          </a:p>
        </p:txBody>
      </p:sp>
    </p:spTree>
    <p:extLst>
      <p:ext uri="{BB962C8B-B14F-4D97-AF65-F5344CB8AC3E}">
        <p14:creationId xmlns:p14="http://schemas.microsoft.com/office/powerpoint/2010/main" val="3993379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endParaRPr lang="en-US"/>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84688B5-A8B2-473E-8572-00471923A845}" type="slidenum">
              <a:rPr lang="en-AU" smtClean="0"/>
              <a:pPr eaLnBrk="1" hangingPunct="1"/>
              <a:t>19</a:t>
            </a:fld>
            <a:endParaRPr lang="en-AU"/>
          </a:p>
        </p:txBody>
      </p:sp>
    </p:spTree>
    <p:extLst>
      <p:ext uri="{BB962C8B-B14F-4D97-AF65-F5344CB8AC3E}">
        <p14:creationId xmlns:p14="http://schemas.microsoft.com/office/powerpoint/2010/main" val="10341577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endParaRPr lang="en-US"/>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84688B5-A8B2-473E-8572-00471923A845}" type="slidenum">
              <a:rPr lang="en-AU" smtClean="0"/>
              <a:pPr eaLnBrk="1" hangingPunct="1"/>
              <a:t>20</a:t>
            </a:fld>
            <a:endParaRPr lang="en-AU"/>
          </a:p>
        </p:txBody>
      </p:sp>
    </p:spTree>
    <p:extLst>
      <p:ext uri="{BB962C8B-B14F-4D97-AF65-F5344CB8AC3E}">
        <p14:creationId xmlns:p14="http://schemas.microsoft.com/office/powerpoint/2010/main" val="1002191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D1E900-BEC1-4566-A10C-A0BD59746B4F}" type="slidenum">
              <a:rPr lang="en-AU" smtClean="0"/>
              <a:pPr eaLnBrk="1" hangingPunct="1"/>
              <a:t>21</a:t>
            </a:fld>
            <a:endParaRPr lang="en-AU"/>
          </a:p>
        </p:txBody>
      </p:sp>
    </p:spTree>
    <p:extLst>
      <p:ext uri="{BB962C8B-B14F-4D97-AF65-F5344CB8AC3E}">
        <p14:creationId xmlns:p14="http://schemas.microsoft.com/office/powerpoint/2010/main" val="2516764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362E3B7-FA83-41CD-BFEA-666C979C70E6}" type="slidenum">
              <a:rPr lang="en-AU" smtClean="0"/>
              <a:pPr eaLnBrk="1" hangingPunct="1"/>
              <a:t>22</a:t>
            </a:fld>
            <a:endParaRPr lang="en-AU"/>
          </a:p>
        </p:txBody>
      </p:sp>
    </p:spTree>
    <p:extLst>
      <p:ext uri="{BB962C8B-B14F-4D97-AF65-F5344CB8AC3E}">
        <p14:creationId xmlns:p14="http://schemas.microsoft.com/office/powerpoint/2010/main" val="16735212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BB2188-CC70-4CE7-A8F8-0AC3F088617F}" type="slidenum">
              <a:rPr lang="en-AU" smtClean="0"/>
              <a:pPr eaLnBrk="1" hangingPunct="1"/>
              <a:t>23</a:t>
            </a:fld>
            <a:endParaRPr lang="en-AU"/>
          </a:p>
        </p:txBody>
      </p:sp>
    </p:spTree>
    <p:extLst>
      <p:ext uri="{BB962C8B-B14F-4D97-AF65-F5344CB8AC3E}">
        <p14:creationId xmlns:p14="http://schemas.microsoft.com/office/powerpoint/2010/main" val="3245727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EF23B5-3FDD-4C84-BFA7-3C7402F6600F}" type="slidenum">
              <a:rPr lang="en-AU" smtClean="0"/>
              <a:pPr eaLnBrk="1" hangingPunct="1"/>
              <a:t>4</a:t>
            </a:fld>
            <a:endParaRPr lang="en-AU"/>
          </a:p>
        </p:txBody>
      </p:sp>
    </p:spTree>
    <p:extLst>
      <p:ext uri="{BB962C8B-B14F-4D97-AF65-F5344CB8AC3E}">
        <p14:creationId xmlns:p14="http://schemas.microsoft.com/office/powerpoint/2010/main" val="41861543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F98DB6-ED9D-4BA6-B459-9D017D78B77A}" type="slidenum">
              <a:rPr lang="en-AU" smtClean="0"/>
              <a:pPr eaLnBrk="1" hangingPunct="1"/>
              <a:t>24</a:t>
            </a:fld>
            <a:endParaRPr lang="en-AU"/>
          </a:p>
        </p:txBody>
      </p:sp>
    </p:spTree>
    <p:extLst>
      <p:ext uri="{BB962C8B-B14F-4D97-AF65-F5344CB8AC3E}">
        <p14:creationId xmlns:p14="http://schemas.microsoft.com/office/powerpoint/2010/main" val="6745299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BC19805-EB24-4873-9045-D4B30C4D387B}" type="slidenum">
              <a:rPr lang="en-AU" smtClean="0"/>
              <a:pPr eaLnBrk="1" hangingPunct="1"/>
              <a:t>25</a:t>
            </a:fld>
            <a:endParaRPr lang="en-AU"/>
          </a:p>
        </p:txBody>
      </p:sp>
    </p:spTree>
    <p:extLst>
      <p:ext uri="{BB962C8B-B14F-4D97-AF65-F5344CB8AC3E}">
        <p14:creationId xmlns:p14="http://schemas.microsoft.com/office/powerpoint/2010/main" val="5118488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B3D62E-E0CC-45EE-961D-02ED2F24878B}" type="slidenum">
              <a:rPr lang="en-AU" smtClean="0"/>
              <a:pPr eaLnBrk="1" hangingPunct="1"/>
              <a:t>26</a:t>
            </a:fld>
            <a:endParaRPr lang="en-AU"/>
          </a:p>
        </p:txBody>
      </p:sp>
    </p:spTree>
    <p:extLst>
      <p:ext uri="{BB962C8B-B14F-4D97-AF65-F5344CB8AC3E}">
        <p14:creationId xmlns:p14="http://schemas.microsoft.com/office/powerpoint/2010/main" val="1152750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0EDB52-46B1-4D06-885F-D39D9C2565F4}" type="slidenum">
              <a:rPr lang="en-AU" smtClean="0"/>
              <a:pPr eaLnBrk="1" hangingPunct="1"/>
              <a:t>27</a:t>
            </a:fld>
            <a:endParaRPr lang="en-AU"/>
          </a:p>
        </p:txBody>
      </p:sp>
    </p:spTree>
    <p:extLst>
      <p:ext uri="{BB962C8B-B14F-4D97-AF65-F5344CB8AC3E}">
        <p14:creationId xmlns:p14="http://schemas.microsoft.com/office/powerpoint/2010/main" val="1609288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3F026D-845D-4E1D-AF61-D9D38860BE80}" type="slidenum">
              <a:rPr lang="en-AU" smtClean="0"/>
              <a:pPr eaLnBrk="1" hangingPunct="1"/>
              <a:t>28</a:t>
            </a:fld>
            <a:endParaRPr lang="en-AU"/>
          </a:p>
        </p:txBody>
      </p:sp>
    </p:spTree>
    <p:extLst>
      <p:ext uri="{BB962C8B-B14F-4D97-AF65-F5344CB8AC3E}">
        <p14:creationId xmlns:p14="http://schemas.microsoft.com/office/powerpoint/2010/main" val="40466291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1E56CF-2F16-4EAA-88C9-90CC8518CE27}" type="slidenum">
              <a:rPr lang="en-AU" smtClean="0"/>
              <a:pPr eaLnBrk="1" hangingPunct="1"/>
              <a:t>29</a:t>
            </a:fld>
            <a:endParaRPr lang="en-AU"/>
          </a:p>
        </p:txBody>
      </p:sp>
    </p:spTree>
    <p:extLst>
      <p:ext uri="{BB962C8B-B14F-4D97-AF65-F5344CB8AC3E}">
        <p14:creationId xmlns:p14="http://schemas.microsoft.com/office/powerpoint/2010/main" val="34158845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sz="2400" dirty="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FB68912-E1D9-416E-8EEF-05E832BA3B25}" type="slidenum">
              <a:rPr lang="en-AU" smtClean="0"/>
              <a:pPr eaLnBrk="1" hangingPunct="1"/>
              <a:t>30</a:t>
            </a:fld>
            <a:endParaRPr lang="en-AU"/>
          </a:p>
        </p:txBody>
      </p:sp>
    </p:spTree>
    <p:extLst>
      <p:ext uri="{BB962C8B-B14F-4D97-AF65-F5344CB8AC3E}">
        <p14:creationId xmlns:p14="http://schemas.microsoft.com/office/powerpoint/2010/main" val="3075864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EF23B5-3FDD-4C84-BFA7-3C7402F6600F}" type="slidenum">
              <a:rPr lang="en-AU" smtClean="0"/>
              <a:pPr eaLnBrk="1" hangingPunct="1"/>
              <a:t>5</a:t>
            </a:fld>
            <a:endParaRPr lang="en-AU"/>
          </a:p>
        </p:txBody>
      </p:sp>
    </p:spTree>
    <p:extLst>
      <p:ext uri="{BB962C8B-B14F-4D97-AF65-F5344CB8AC3E}">
        <p14:creationId xmlns:p14="http://schemas.microsoft.com/office/powerpoint/2010/main" val="4247175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EF23B5-3FDD-4C84-BFA7-3C7402F6600F}" type="slidenum">
              <a:rPr lang="en-AU" smtClean="0"/>
              <a:pPr eaLnBrk="1" hangingPunct="1"/>
              <a:t>6</a:t>
            </a:fld>
            <a:endParaRPr lang="en-AU"/>
          </a:p>
        </p:txBody>
      </p:sp>
    </p:spTree>
    <p:extLst>
      <p:ext uri="{BB962C8B-B14F-4D97-AF65-F5344CB8AC3E}">
        <p14:creationId xmlns:p14="http://schemas.microsoft.com/office/powerpoint/2010/main" val="2168387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EF23B5-3FDD-4C84-BFA7-3C7402F6600F}" type="slidenum">
              <a:rPr lang="en-AU" smtClean="0"/>
              <a:pPr eaLnBrk="1" hangingPunct="1"/>
              <a:t>9</a:t>
            </a:fld>
            <a:endParaRPr lang="en-AU"/>
          </a:p>
        </p:txBody>
      </p:sp>
    </p:spTree>
    <p:extLst>
      <p:ext uri="{BB962C8B-B14F-4D97-AF65-F5344CB8AC3E}">
        <p14:creationId xmlns:p14="http://schemas.microsoft.com/office/powerpoint/2010/main" val="1180001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0BFA35B-6FD3-4711-92A3-DFC9C70E97C8}" type="slidenum">
              <a:rPr lang="en-AU" smtClean="0"/>
              <a:pPr eaLnBrk="1" hangingPunct="1"/>
              <a:t>10</a:t>
            </a:fld>
            <a:endParaRPr lang="en-AU"/>
          </a:p>
        </p:txBody>
      </p:sp>
    </p:spTree>
    <p:extLst>
      <p:ext uri="{BB962C8B-B14F-4D97-AF65-F5344CB8AC3E}">
        <p14:creationId xmlns:p14="http://schemas.microsoft.com/office/powerpoint/2010/main" val="958738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endParaRPr lang="en-US"/>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5109F6-4568-4DE4-8A23-E180A15F396F}" type="slidenum">
              <a:rPr lang="en-AU" smtClean="0"/>
              <a:pPr eaLnBrk="1" hangingPunct="1"/>
              <a:t>11</a:t>
            </a:fld>
            <a:endParaRPr lang="en-AU"/>
          </a:p>
        </p:txBody>
      </p:sp>
    </p:spTree>
    <p:extLst>
      <p:ext uri="{BB962C8B-B14F-4D97-AF65-F5344CB8AC3E}">
        <p14:creationId xmlns:p14="http://schemas.microsoft.com/office/powerpoint/2010/main" val="2533643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1335AA-765A-4346-AB84-E63E2AB38893}" type="slidenum">
              <a:rPr lang="en-AU" smtClean="0"/>
              <a:pPr eaLnBrk="1" hangingPunct="1"/>
              <a:t>12</a:t>
            </a:fld>
            <a:endParaRPr lang="en-AU"/>
          </a:p>
        </p:txBody>
      </p:sp>
    </p:spTree>
    <p:extLst>
      <p:ext uri="{BB962C8B-B14F-4D97-AF65-F5344CB8AC3E}">
        <p14:creationId xmlns:p14="http://schemas.microsoft.com/office/powerpoint/2010/main" val="2170210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44473D-E497-4B39-BD4B-D0371E144797}" type="slidenum">
              <a:rPr lang="en-AU" smtClean="0"/>
              <a:pPr eaLnBrk="1" hangingPunct="1"/>
              <a:t>13</a:t>
            </a:fld>
            <a:endParaRPr lang="en-AU"/>
          </a:p>
        </p:txBody>
      </p:sp>
    </p:spTree>
    <p:extLst>
      <p:ext uri="{BB962C8B-B14F-4D97-AF65-F5344CB8AC3E}">
        <p14:creationId xmlns:p14="http://schemas.microsoft.com/office/powerpoint/2010/main" val="37412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AU"/>
              <a:t>RMIT University</a:t>
            </a:r>
          </a:p>
        </p:txBody>
      </p:sp>
      <p:sp>
        <p:nvSpPr>
          <p:cNvPr id="5" name="Rectangle 6"/>
          <p:cNvSpPr>
            <a:spLocks noGrp="1" noChangeArrowheads="1"/>
          </p:cNvSpPr>
          <p:nvPr>
            <p:ph type="sldNum" sz="quarter" idx="11"/>
          </p:nvPr>
        </p:nvSpPr>
        <p:spPr>
          <a:ln/>
        </p:spPr>
        <p:txBody>
          <a:bodyPr/>
          <a:lstStyle>
            <a:lvl1pPr>
              <a:defRPr/>
            </a:lvl1pPr>
          </a:lstStyle>
          <a:p>
            <a:pPr>
              <a:defRPr/>
            </a:pPr>
            <a:r>
              <a:rPr lang="en-AU"/>
              <a:t>Slide </a:t>
            </a:r>
            <a:fld id="{D14B0537-51EF-4BB1-8B67-D38D491917FB}" type="slidenum">
              <a:rPr lang="en-AU"/>
              <a:pPr>
                <a:defRPr/>
              </a:pPr>
              <a:t>‹#›</a:t>
            </a:fld>
            <a:endParaRPr lang="en-AU"/>
          </a:p>
        </p:txBody>
      </p:sp>
    </p:spTree>
    <p:extLst>
      <p:ext uri="{BB962C8B-B14F-4D97-AF65-F5344CB8AC3E}">
        <p14:creationId xmlns:p14="http://schemas.microsoft.com/office/powerpoint/2010/main" val="3558562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AU"/>
              <a:t>RMIT University</a:t>
            </a:r>
          </a:p>
        </p:txBody>
      </p:sp>
      <p:sp>
        <p:nvSpPr>
          <p:cNvPr id="5" name="Rectangle 6"/>
          <p:cNvSpPr>
            <a:spLocks noGrp="1" noChangeArrowheads="1"/>
          </p:cNvSpPr>
          <p:nvPr>
            <p:ph type="sldNum" sz="quarter" idx="11"/>
          </p:nvPr>
        </p:nvSpPr>
        <p:spPr>
          <a:ln/>
        </p:spPr>
        <p:txBody>
          <a:bodyPr/>
          <a:lstStyle>
            <a:lvl1pPr>
              <a:defRPr/>
            </a:lvl1pPr>
          </a:lstStyle>
          <a:p>
            <a:pPr>
              <a:defRPr/>
            </a:pPr>
            <a:r>
              <a:rPr lang="en-AU"/>
              <a:t>Slide </a:t>
            </a:r>
            <a:fld id="{9D912012-BDB7-465D-B59D-9B3A8575B40C}" type="slidenum">
              <a:rPr lang="en-AU"/>
              <a:pPr>
                <a:defRPr/>
              </a:pPr>
              <a:t>‹#›</a:t>
            </a:fld>
            <a:endParaRPr lang="en-AU"/>
          </a:p>
        </p:txBody>
      </p:sp>
    </p:spTree>
    <p:extLst>
      <p:ext uri="{BB962C8B-B14F-4D97-AF65-F5344CB8AC3E}">
        <p14:creationId xmlns:p14="http://schemas.microsoft.com/office/powerpoint/2010/main" val="425114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9275"/>
            <a:ext cx="2057400" cy="583247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549275"/>
            <a:ext cx="6019800" cy="5832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AU"/>
              <a:t>RMIT University</a:t>
            </a:r>
          </a:p>
        </p:txBody>
      </p:sp>
      <p:sp>
        <p:nvSpPr>
          <p:cNvPr id="5" name="Rectangle 6"/>
          <p:cNvSpPr>
            <a:spLocks noGrp="1" noChangeArrowheads="1"/>
          </p:cNvSpPr>
          <p:nvPr>
            <p:ph type="sldNum" sz="quarter" idx="11"/>
          </p:nvPr>
        </p:nvSpPr>
        <p:spPr>
          <a:ln/>
        </p:spPr>
        <p:txBody>
          <a:bodyPr/>
          <a:lstStyle>
            <a:lvl1pPr>
              <a:defRPr/>
            </a:lvl1pPr>
          </a:lstStyle>
          <a:p>
            <a:pPr>
              <a:defRPr/>
            </a:pPr>
            <a:r>
              <a:rPr lang="en-AU"/>
              <a:t>Slide </a:t>
            </a:r>
            <a:fld id="{F142E1CB-DC42-432E-80E0-55988380CC58}" type="slidenum">
              <a:rPr lang="en-AU"/>
              <a:pPr>
                <a:defRPr/>
              </a:pPr>
              <a:t>‹#›</a:t>
            </a:fld>
            <a:endParaRPr lang="en-AU"/>
          </a:p>
        </p:txBody>
      </p:sp>
    </p:spTree>
    <p:extLst>
      <p:ext uri="{BB962C8B-B14F-4D97-AF65-F5344CB8AC3E}">
        <p14:creationId xmlns:p14="http://schemas.microsoft.com/office/powerpoint/2010/main" val="3278812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008063"/>
          </a:xfrm>
        </p:spPr>
        <p:txBody>
          <a:bodyPr/>
          <a:lstStyle/>
          <a:p>
            <a:r>
              <a:rPr lang="en-US"/>
              <a:t>Click to edit Master title style</a:t>
            </a:r>
            <a:endParaRPr lang="en-AU"/>
          </a:p>
        </p:txBody>
      </p:sp>
      <p:sp>
        <p:nvSpPr>
          <p:cNvPr id="3" name="Text Placeholder 2"/>
          <p:cNvSpPr>
            <a:spLocks noGrp="1"/>
          </p:cNvSpPr>
          <p:nvPr>
            <p:ph type="body" sz="half" idx="1"/>
          </p:nvPr>
        </p:nvSpPr>
        <p:spPr>
          <a:xfrm>
            <a:off x="457200" y="1600200"/>
            <a:ext cx="4038600" cy="4781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781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ftr" sz="quarter" idx="10"/>
          </p:nvPr>
        </p:nvSpPr>
        <p:spPr>
          <a:ln/>
        </p:spPr>
        <p:txBody>
          <a:bodyPr/>
          <a:lstStyle>
            <a:lvl1pPr>
              <a:defRPr/>
            </a:lvl1pPr>
          </a:lstStyle>
          <a:p>
            <a:pPr>
              <a:defRPr/>
            </a:pPr>
            <a:r>
              <a:rPr lang="en-AU"/>
              <a:t>RMIT University</a:t>
            </a:r>
          </a:p>
        </p:txBody>
      </p:sp>
      <p:sp>
        <p:nvSpPr>
          <p:cNvPr id="6" name="Rectangle 6"/>
          <p:cNvSpPr>
            <a:spLocks noGrp="1" noChangeArrowheads="1"/>
          </p:cNvSpPr>
          <p:nvPr>
            <p:ph type="sldNum" sz="quarter" idx="11"/>
          </p:nvPr>
        </p:nvSpPr>
        <p:spPr>
          <a:ln/>
        </p:spPr>
        <p:txBody>
          <a:bodyPr/>
          <a:lstStyle>
            <a:lvl1pPr>
              <a:defRPr/>
            </a:lvl1pPr>
          </a:lstStyle>
          <a:p>
            <a:pPr>
              <a:defRPr/>
            </a:pPr>
            <a:r>
              <a:rPr lang="en-AU"/>
              <a:t>Slide </a:t>
            </a:r>
            <a:fld id="{808D0965-2C62-4126-BBEE-650AA9920DFC}" type="slidenum">
              <a:rPr lang="en-AU"/>
              <a:pPr>
                <a:defRPr/>
              </a:pPr>
              <a:t>‹#›</a:t>
            </a:fld>
            <a:endParaRPr lang="en-AU"/>
          </a:p>
        </p:txBody>
      </p:sp>
    </p:spTree>
    <p:extLst>
      <p:ext uri="{BB962C8B-B14F-4D97-AF65-F5344CB8AC3E}">
        <p14:creationId xmlns:p14="http://schemas.microsoft.com/office/powerpoint/2010/main" val="414953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AU"/>
              <a:t>RMIT University</a:t>
            </a:r>
          </a:p>
        </p:txBody>
      </p:sp>
      <p:sp>
        <p:nvSpPr>
          <p:cNvPr id="5" name="Rectangle 6"/>
          <p:cNvSpPr>
            <a:spLocks noGrp="1" noChangeArrowheads="1"/>
          </p:cNvSpPr>
          <p:nvPr>
            <p:ph type="sldNum" sz="quarter" idx="11"/>
          </p:nvPr>
        </p:nvSpPr>
        <p:spPr>
          <a:ln/>
        </p:spPr>
        <p:txBody>
          <a:bodyPr/>
          <a:lstStyle>
            <a:lvl1pPr>
              <a:defRPr/>
            </a:lvl1pPr>
          </a:lstStyle>
          <a:p>
            <a:pPr>
              <a:defRPr/>
            </a:pPr>
            <a:r>
              <a:rPr lang="en-AU"/>
              <a:t>Slide </a:t>
            </a:r>
            <a:fld id="{0E08B2EC-25D5-4539-AD65-E7A9667F00F2}" type="slidenum">
              <a:rPr lang="en-AU"/>
              <a:pPr>
                <a:defRPr/>
              </a:pPr>
              <a:t>‹#›</a:t>
            </a:fld>
            <a:endParaRPr lang="en-AU"/>
          </a:p>
        </p:txBody>
      </p:sp>
    </p:spTree>
    <p:extLst>
      <p:ext uri="{BB962C8B-B14F-4D97-AF65-F5344CB8AC3E}">
        <p14:creationId xmlns:p14="http://schemas.microsoft.com/office/powerpoint/2010/main" val="105973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AU"/>
              <a:t>RMIT University</a:t>
            </a:r>
          </a:p>
        </p:txBody>
      </p:sp>
      <p:sp>
        <p:nvSpPr>
          <p:cNvPr id="5" name="Rectangle 6"/>
          <p:cNvSpPr>
            <a:spLocks noGrp="1" noChangeArrowheads="1"/>
          </p:cNvSpPr>
          <p:nvPr>
            <p:ph type="sldNum" sz="quarter" idx="11"/>
          </p:nvPr>
        </p:nvSpPr>
        <p:spPr>
          <a:ln/>
        </p:spPr>
        <p:txBody>
          <a:bodyPr/>
          <a:lstStyle>
            <a:lvl1pPr>
              <a:defRPr/>
            </a:lvl1pPr>
          </a:lstStyle>
          <a:p>
            <a:pPr>
              <a:defRPr/>
            </a:pPr>
            <a:r>
              <a:rPr lang="en-AU"/>
              <a:t>Slide </a:t>
            </a:r>
            <a:fld id="{0B04374A-27AA-49D7-A136-3DAD3710C91D}" type="slidenum">
              <a:rPr lang="en-AU"/>
              <a:pPr>
                <a:defRPr/>
              </a:pPr>
              <a:t>‹#›</a:t>
            </a:fld>
            <a:endParaRPr lang="en-AU"/>
          </a:p>
        </p:txBody>
      </p:sp>
    </p:spTree>
    <p:extLst>
      <p:ext uri="{BB962C8B-B14F-4D97-AF65-F5344CB8AC3E}">
        <p14:creationId xmlns:p14="http://schemas.microsoft.com/office/powerpoint/2010/main" val="421539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78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78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ftr" sz="quarter" idx="10"/>
          </p:nvPr>
        </p:nvSpPr>
        <p:spPr>
          <a:ln/>
        </p:spPr>
        <p:txBody>
          <a:bodyPr/>
          <a:lstStyle>
            <a:lvl1pPr>
              <a:defRPr/>
            </a:lvl1pPr>
          </a:lstStyle>
          <a:p>
            <a:pPr>
              <a:defRPr/>
            </a:pPr>
            <a:r>
              <a:rPr lang="en-AU"/>
              <a:t>RMIT University</a:t>
            </a:r>
          </a:p>
        </p:txBody>
      </p:sp>
      <p:sp>
        <p:nvSpPr>
          <p:cNvPr id="6" name="Rectangle 6"/>
          <p:cNvSpPr>
            <a:spLocks noGrp="1" noChangeArrowheads="1"/>
          </p:cNvSpPr>
          <p:nvPr>
            <p:ph type="sldNum" sz="quarter" idx="11"/>
          </p:nvPr>
        </p:nvSpPr>
        <p:spPr>
          <a:ln/>
        </p:spPr>
        <p:txBody>
          <a:bodyPr/>
          <a:lstStyle>
            <a:lvl1pPr>
              <a:defRPr/>
            </a:lvl1pPr>
          </a:lstStyle>
          <a:p>
            <a:pPr>
              <a:defRPr/>
            </a:pPr>
            <a:r>
              <a:rPr lang="en-AU"/>
              <a:t>Slide </a:t>
            </a:r>
            <a:fld id="{99B0EB6F-3E7E-4BD5-9AF5-A7AF15E31D91}" type="slidenum">
              <a:rPr lang="en-AU"/>
              <a:pPr>
                <a:defRPr/>
              </a:pPr>
              <a:t>‹#›</a:t>
            </a:fld>
            <a:endParaRPr lang="en-AU"/>
          </a:p>
        </p:txBody>
      </p:sp>
    </p:spTree>
    <p:extLst>
      <p:ext uri="{BB962C8B-B14F-4D97-AF65-F5344CB8AC3E}">
        <p14:creationId xmlns:p14="http://schemas.microsoft.com/office/powerpoint/2010/main" val="139199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5"/>
          <p:cNvSpPr>
            <a:spLocks noGrp="1" noChangeArrowheads="1"/>
          </p:cNvSpPr>
          <p:nvPr>
            <p:ph type="ftr" sz="quarter" idx="10"/>
          </p:nvPr>
        </p:nvSpPr>
        <p:spPr>
          <a:ln/>
        </p:spPr>
        <p:txBody>
          <a:bodyPr/>
          <a:lstStyle>
            <a:lvl1pPr>
              <a:defRPr/>
            </a:lvl1pPr>
          </a:lstStyle>
          <a:p>
            <a:pPr>
              <a:defRPr/>
            </a:pPr>
            <a:r>
              <a:rPr lang="en-AU"/>
              <a:t>RMIT University</a:t>
            </a:r>
          </a:p>
        </p:txBody>
      </p:sp>
      <p:sp>
        <p:nvSpPr>
          <p:cNvPr id="8" name="Rectangle 6"/>
          <p:cNvSpPr>
            <a:spLocks noGrp="1" noChangeArrowheads="1"/>
          </p:cNvSpPr>
          <p:nvPr>
            <p:ph type="sldNum" sz="quarter" idx="11"/>
          </p:nvPr>
        </p:nvSpPr>
        <p:spPr>
          <a:ln/>
        </p:spPr>
        <p:txBody>
          <a:bodyPr/>
          <a:lstStyle>
            <a:lvl1pPr>
              <a:defRPr/>
            </a:lvl1pPr>
          </a:lstStyle>
          <a:p>
            <a:pPr>
              <a:defRPr/>
            </a:pPr>
            <a:r>
              <a:rPr lang="en-AU"/>
              <a:t>Slide </a:t>
            </a:r>
            <a:fld id="{FAC2A749-9D2D-45F9-BF26-0D666F3F27B3}" type="slidenum">
              <a:rPr lang="en-AU"/>
              <a:pPr>
                <a:defRPr/>
              </a:pPr>
              <a:t>‹#›</a:t>
            </a:fld>
            <a:endParaRPr lang="en-AU"/>
          </a:p>
        </p:txBody>
      </p:sp>
    </p:spTree>
    <p:extLst>
      <p:ext uri="{BB962C8B-B14F-4D97-AF65-F5344CB8AC3E}">
        <p14:creationId xmlns:p14="http://schemas.microsoft.com/office/powerpoint/2010/main" val="4236973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5"/>
          <p:cNvSpPr>
            <a:spLocks noGrp="1" noChangeArrowheads="1"/>
          </p:cNvSpPr>
          <p:nvPr>
            <p:ph type="ftr" sz="quarter" idx="10"/>
          </p:nvPr>
        </p:nvSpPr>
        <p:spPr>
          <a:ln/>
        </p:spPr>
        <p:txBody>
          <a:bodyPr/>
          <a:lstStyle>
            <a:lvl1pPr>
              <a:defRPr/>
            </a:lvl1pPr>
          </a:lstStyle>
          <a:p>
            <a:pPr>
              <a:defRPr/>
            </a:pPr>
            <a:r>
              <a:rPr lang="en-AU"/>
              <a:t>RMIT University</a:t>
            </a:r>
          </a:p>
        </p:txBody>
      </p:sp>
      <p:sp>
        <p:nvSpPr>
          <p:cNvPr id="4" name="Rectangle 6"/>
          <p:cNvSpPr>
            <a:spLocks noGrp="1" noChangeArrowheads="1"/>
          </p:cNvSpPr>
          <p:nvPr>
            <p:ph type="sldNum" sz="quarter" idx="11"/>
          </p:nvPr>
        </p:nvSpPr>
        <p:spPr>
          <a:ln/>
        </p:spPr>
        <p:txBody>
          <a:bodyPr/>
          <a:lstStyle>
            <a:lvl1pPr>
              <a:defRPr/>
            </a:lvl1pPr>
          </a:lstStyle>
          <a:p>
            <a:pPr>
              <a:defRPr/>
            </a:pPr>
            <a:r>
              <a:rPr lang="en-AU"/>
              <a:t>Slide </a:t>
            </a:r>
            <a:fld id="{76D4F2BB-DBE9-41F7-B481-66A9039F1A84}" type="slidenum">
              <a:rPr lang="en-AU"/>
              <a:pPr>
                <a:defRPr/>
              </a:pPr>
              <a:t>‹#›</a:t>
            </a:fld>
            <a:endParaRPr lang="en-AU"/>
          </a:p>
        </p:txBody>
      </p:sp>
    </p:spTree>
    <p:extLst>
      <p:ext uri="{BB962C8B-B14F-4D97-AF65-F5344CB8AC3E}">
        <p14:creationId xmlns:p14="http://schemas.microsoft.com/office/powerpoint/2010/main" val="158487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AU"/>
              <a:t>RMIT University</a:t>
            </a:r>
          </a:p>
        </p:txBody>
      </p:sp>
      <p:sp>
        <p:nvSpPr>
          <p:cNvPr id="3" name="Rectangle 6"/>
          <p:cNvSpPr>
            <a:spLocks noGrp="1" noChangeArrowheads="1"/>
          </p:cNvSpPr>
          <p:nvPr>
            <p:ph type="sldNum" sz="quarter" idx="11"/>
          </p:nvPr>
        </p:nvSpPr>
        <p:spPr>
          <a:ln/>
        </p:spPr>
        <p:txBody>
          <a:bodyPr/>
          <a:lstStyle>
            <a:lvl1pPr>
              <a:defRPr/>
            </a:lvl1pPr>
          </a:lstStyle>
          <a:p>
            <a:pPr>
              <a:defRPr/>
            </a:pPr>
            <a:r>
              <a:rPr lang="en-AU"/>
              <a:t>Slide </a:t>
            </a:r>
            <a:fld id="{EA7C7235-6FC8-4F09-A05B-2C6C2A550A45}" type="slidenum">
              <a:rPr lang="en-AU"/>
              <a:pPr>
                <a:defRPr/>
              </a:pPr>
              <a:t>‹#›</a:t>
            </a:fld>
            <a:endParaRPr lang="en-AU"/>
          </a:p>
        </p:txBody>
      </p:sp>
    </p:spTree>
    <p:extLst>
      <p:ext uri="{BB962C8B-B14F-4D97-AF65-F5344CB8AC3E}">
        <p14:creationId xmlns:p14="http://schemas.microsoft.com/office/powerpoint/2010/main" val="279887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AU"/>
              <a:t>RMIT University</a:t>
            </a:r>
          </a:p>
        </p:txBody>
      </p:sp>
      <p:sp>
        <p:nvSpPr>
          <p:cNvPr id="6" name="Rectangle 6"/>
          <p:cNvSpPr>
            <a:spLocks noGrp="1" noChangeArrowheads="1"/>
          </p:cNvSpPr>
          <p:nvPr>
            <p:ph type="sldNum" sz="quarter" idx="11"/>
          </p:nvPr>
        </p:nvSpPr>
        <p:spPr>
          <a:ln/>
        </p:spPr>
        <p:txBody>
          <a:bodyPr/>
          <a:lstStyle>
            <a:lvl1pPr>
              <a:defRPr/>
            </a:lvl1pPr>
          </a:lstStyle>
          <a:p>
            <a:pPr>
              <a:defRPr/>
            </a:pPr>
            <a:r>
              <a:rPr lang="en-AU"/>
              <a:t>Slide </a:t>
            </a:r>
            <a:fld id="{C089D0CC-598D-4D1C-AE34-811FF0D55618}" type="slidenum">
              <a:rPr lang="en-AU"/>
              <a:pPr>
                <a:defRPr/>
              </a:pPr>
              <a:t>‹#›</a:t>
            </a:fld>
            <a:endParaRPr lang="en-AU"/>
          </a:p>
        </p:txBody>
      </p:sp>
    </p:spTree>
    <p:extLst>
      <p:ext uri="{BB962C8B-B14F-4D97-AF65-F5344CB8AC3E}">
        <p14:creationId xmlns:p14="http://schemas.microsoft.com/office/powerpoint/2010/main" val="2508908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AU"/>
              <a:t>RMIT University</a:t>
            </a:r>
          </a:p>
        </p:txBody>
      </p:sp>
      <p:sp>
        <p:nvSpPr>
          <p:cNvPr id="6" name="Rectangle 6"/>
          <p:cNvSpPr>
            <a:spLocks noGrp="1" noChangeArrowheads="1"/>
          </p:cNvSpPr>
          <p:nvPr>
            <p:ph type="sldNum" sz="quarter" idx="11"/>
          </p:nvPr>
        </p:nvSpPr>
        <p:spPr>
          <a:ln/>
        </p:spPr>
        <p:txBody>
          <a:bodyPr/>
          <a:lstStyle>
            <a:lvl1pPr>
              <a:defRPr/>
            </a:lvl1pPr>
          </a:lstStyle>
          <a:p>
            <a:pPr>
              <a:defRPr/>
            </a:pPr>
            <a:r>
              <a:rPr lang="en-AU"/>
              <a:t>Slide </a:t>
            </a:r>
            <a:fld id="{5D2F8E5F-271C-4ABF-B286-AD358BC86FA3}" type="slidenum">
              <a:rPr lang="en-AU"/>
              <a:pPr>
                <a:defRPr/>
              </a:pPr>
              <a:t>‹#›</a:t>
            </a:fld>
            <a:endParaRPr lang="en-AU"/>
          </a:p>
        </p:txBody>
      </p:sp>
    </p:spTree>
    <p:extLst>
      <p:ext uri="{BB962C8B-B14F-4D97-AF65-F5344CB8AC3E}">
        <p14:creationId xmlns:p14="http://schemas.microsoft.com/office/powerpoint/2010/main" val="2158709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49275"/>
            <a:ext cx="82296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600200"/>
            <a:ext cx="8229600"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9" name="Rectangle 5"/>
          <p:cNvSpPr>
            <a:spLocks noGrp="1" noChangeArrowheads="1"/>
          </p:cNvSpPr>
          <p:nvPr>
            <p:ph type="ftr" sz="quarter" idx="3"/>
          </p:nvPr>
        </p:nvSpPr>
        <p:spPr bwMode="auto">
          <a:xfrm>
            <a:off x="468313" y="6381750"/>
            <a:ext cx="2879725" cy="331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lvl1pPr>
          </a:lstStyle>
          <a:p>
            <a:pPr>
              <a:defRPr/>
            </a:pPr>
            <a:r>
              <a:rPr lang="en-AU"/>
              <a:t>RMIT University</a:t>
            </a:r>
          </a:p>
        </p:txBody>
      </p:sp>
      <p:sp>
        <p:nvSpPr>
          <p:cNvPr id="1030" name="Rectangle 6"/>
          <p:cNvSpPr>
            <a:spLocks noGrp="1" noChangeArrowheads="1"/>
          </p:cNvSpPr>
          <p:nvPr>
            <p:ph type="sldNum" sz="quarter" idx="4"/>
          </p:nvPr>
        </p:nvSpPr>
        <p:spPr bwMode="auto">
          <a:xfrm>
            <a:off x="3348038" y="6381750"/>
            <a:ext cx="1295400" cy="331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vl1pPr>
          </a:lstStyle>
          <a:p>
            <a:pPr>
              <a:defRPr/>
            </a:pPr>
            <a:r>
              <a:rPr lang="en-AU"/>
              <a:t>Slide </a:t>
            </a:r>
            <a:fld id="{FFDA949E-7D9A-4C33-953B-7D6917DA2F70}"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AU" altLang="ja-JP" b="1" dirty="0">
                <a:latin typeface="Verdana" pitchFamily="34" charset="0"/>
                <a:ea typeface="Verdana" pitchFamily="34" charset="0"/>
                <a:cs typeface="Verdana" pitchFamily="34" charset="0"/>
              </a:rPr>
              <a:t>BAFI1042 - Investment</a:t>
            </a:r>
            <a:endParaRPr lang="en-AU" dirty="0">
              <a:latin typeface="Bauhaus 93" pitchFamily="82" charset="0"/>
            </a:endParaRPr>
          </a:p>
        </p:txBody>
      </p:sp>
      <p:sp>
        <p:nvSpPr>
          <p:cNvPr id="2051" name="Rectangle 3"/>
          <p:cNvSpPr>
            <a:spLocks noGrp="1" noChangeArrowheads="1"/>
          </p:cNvSpPr>
          <p:nvPr>
            <p:ph type="subTitle" idx="1"/>
          </p:nvPr>
        </p:nvSpPr>
        <p:spPr>
          <a:xfrm>
            <a:off x="1259632" y="3886200"/>
            <a:ext cx="7088832" cy="1752600"/>
          </a:xfrm>
        </p:spPr>
        <p:txBody>
          <a:bodyPr/>
          <a:lstStyle/>
          <a:p>
            <a:pPr eaLnBrk="1" hangingPunct="1"/>
            <a:r>
              <a:rPr lang="en-AU" sz="3600" b="1" dirty="0">
                <a:solidFill>
                  <a:srgbClr val="C00000"/>
                </a:solidFill>
                <a:latin typeface="Verdana" pitchFamily="34" charset="0"/>
                <a:ea typeface="Verdana" pitchFamily="34" charset="0"/>
                <a:cs typeface="Verdana" pitchFamily="34" charset="0"/>
              </a:rPr>
              <a:t>Topic 5: Market Efficiency and Technical Analysis</a:t>
            </a:r>
          </a:p>
        </p:txBody>
      </p:sp>
      <p:sp>
        <p:nvSpPr>
          <p:cNvPr id="205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RMIT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805504B8-E67C-451E-B107-AEB6F0A78CBF}" type="slidenum">
              <a:rPr lang="en-AU" smtClean="0"/>
              <a:pPr eaLnBrk="1" hangingPunct="1"/>
              <a:t>10</a:t>
            </a:fld>
            <a:endParaRPr lang="en-AU"/>
          </a:p>
        </p:txBody>
      </p:sp>
      <p:sp>
        <p:nvSpPr>
          <p:cNvPr id="5123" name="Rectangle 2"/>
          <p:cNvSpPr>
            <a:spLocks noGrp="1" noChangeArrowheads="1"/>
          </p:cNvSpPr>
          <p:nvPr>
            <p:ph type="title"/>
          </p:nvPr>
        </p:nvSpPr>
        <p:spPr>
          <a:xfrm>
            <a:off x="468313" y="620712"/>
            <a:ext cx="8135937" cy="864071"/>
          </a:xfrm>
        </p:spPr>
        <p:txBody>
          <a:bodyPr/>
          <a:lstStyle/>
          <a:p>
            <a:r>
              <a:rPr lang="en-US" sz="3600" b="1" dirty="0">
                <a:solidFill>
                  <a:srgbClr val="C00000"/>
                </a:solidFill>
                <a:latin typeface="Verdana" pitchFamily="34" charset="0"/>
                <a:ea typeface="Verdana" pitchFamily="34" charset="0"/>
                <a:cs typeface="Verdana" pitchFamily="34" charset="0"/>
              </a:rPr>
              <a:t>Underlying Assumptions </a:t>
            </a:r>
            <a:br>
              <a:rPr lang="en-US" sz="3600" b="1" dirty="0">
                <a:solidFill>
                  <a:srgbClr val="C00000"/>
                </a:solidFill>
                <a:latin typeface="Verdana" pitchFamily="34" charset="0"/>
                <a:ea typeface="Verdana" pitchFamily="34" charset="0"/>
                <a:cs typeface="Verdana" pitchFamily="34" charset="0"/>
              </a:rPr>
            </a:br>
            <a:r>
              <a:rPr lang="en-US" sz="3600" b="1" dirty="0">
                <a:solidFill>
                  <a:srgbClr val="C00000"/>
                </a:solidFill>
                <a:latin typeface="Verdana" pitchFamily="34" charset="0"/>
                <a:ea typeface="Verdana" pitchFamily="34" charset="0"/>
                <a:cs typeface="Verdana" pitchFamily="34" charset="0"/>
              </a:rPr>
              <a:t>of Technical Analysis</a:t>
            </a:r>
          </a:p>
        </p:txBody>
      </p:sp>
      <p:sp>
        <p:nvSpPr>
          <p:cNvPr id="5124" name="Rectangle 3"/>
          <p:cNvSpPr>
            <a:spLocks noGrp="1" noChangeArrowheads="1"/>
          </p:cNvSpPr>
          <p:nvPr>
            <p:ph type="body" idx="1"/>
          </p:nvPr>
        </p:nvSpPr>
        <p:spPr>
          <a:xfrm>
            <a:off x="615950" y="1674813"/>
            <a:ext cx="8204522" cy="4706937"/>
          </a:xfrm>
        </p:spPr>
        <p:txBody>
          <a:bodyPr/>
          <a:lstStyle/>
          <a:p>
            <a:pPr marL="0" indent="0">
              <a:buNone/>
            </a:pPr>
            <a:r>
              <a:rPr lang="en-US" sz="2800" dirty="0">
                <a:solidFill>
                  <a:srgbClr val="C00000"/>
                </a:solidFill>
              </a:rPr>
              <a:t>4. </a:t>
            </a:r>
            <a:r>
              <a:rPr lang="en-US" sz="2800" dirty="0"/>
              <a:t>Prevailing trends change in reaction to shifts in supply and demand relationships.  These shifts, no matter why they occur, can be detected sooner or later in the action of the market itself</a:t>
            </a:r>
          </a:p>
          <a:p>
            <a:r>
              <a:rPr lang="en-US" sz="2800" dirty="0"/>
              <a:t>See Exhibit 5.2</a:t>
            </a:r>
          </a:p>
          <a:p>
            <a:pPr lvl="1"/>
            <a:r>
              <a:rPr lang="en-US" dirty="0"/>
              <a:t>It shows the process wherein new information causes a decrease in the equilibrium price for a security but the price adjustment is not rapid</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8BE25457-DC48-46AA-A4FA-3C80B8FF2292}" type="slidenum">
              <a:rPr lang="en-AU" smtClean="0"/>
              <a:pPr eaLnBrk="1" hangingPunct="1"/>
              <a:t>11</a:t>
            </a:fld>
            <a:endParaRPr lang="en-AU"/>
          </a:p>
        </p:txBody>
      </p:sp>
      <p:sp>
        <p:nvSpPr>
          <p:cNvPr id="7171" name="Rectangle 2"/>
          <p:cNvSpPr>
            <a:spLocks noGrp="1" noChangeArrowheads="1"/>
          </p:cNvSpPr>
          <p:nvPr>
            <p:ph type="title"/>
          </p:nvPr>
        </p:nvSpPr>
        <p:spPr/>
        <p:txBody>
          <a:bodyPr/>
          <a:lstStyle/>
          <a:p>
            <a:r>
              <a:rPr lang="en-US" b="1" dirty="0">
                <a:solidFill>
                  <a:srgbClr val="C00000"/>
                </a:solidFill>
                <a:latin typeface="Verdana" pitchFamily="34" charset="0"/>
                <a:ea typeface="Verdana" pitchFamily="34" charset="0"/>
                <a:cs typeface="Verdana" pitchFamily="34" charset="0"/>
              </a:rPr>
              <a:t>Exhibit 5.2</a:t>
            </a:r>
          </a:p>
        </p:txBody>
      </p:sp>
      <p:sp>
        <p:nvSpPr>
          <p:cNvPr id="2" name="Content Placeholder 1"/>
          <p:cNvSpPr>
            <a:spLocks noGrp="1"/>
          </p:cNvSpPr>
          <p:nvPr>
            <p:ph idx="1"/>
          </p:nvPr>
        </p:nvSpPr>
        <p:spPr/>
        <p:txBody>
          <a:bodyPr/>
          <a:lstStyle/>
          <a:p>
            <a:endParaRPr lang="en-AU" dirty="0"/>
          </a:p>
        </p:txBody>
      </p:sp>
      <p:pic>
        <p:nvPicPr>
          <p:cNvPr id="7" name="Picture 2"/>
          <p:cNvPicPr>
            <a:picLocks noChangeAspect="1" noChangeArrowheads="1"/>
          </p:cNvPicPr>
          <p:nvPr/>
        </p:nvPicPr>
        <p:blipFill>
          <a:blip r:embed="rId3"/>
          <a:srcRect/>
          <a:stretch>
            <a:fillRect/>
          </a:stretch>
        </p:blipFill>
        <p:spPr bwMode="auto">
          <a:xfrm>
            <a:off x="539551" y="1412776"/>
            <a:ext cx="8411653" cy="3456384"/>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1545FA0D-D332-422A-A3C2-ECCD3CAF368F}" type="slidenum">
              <a:rPr lang="en-AU" smtClean="0"/>
              <a:pPr eaLnBrk="1" hangingPunct="1"/>
              <a:t>12</a:t>
            </a:fld>
            <a:endParaRPr lang="en-AU"/>
          </a:p>
        </p:txBody>
      </p:sp>
      <p:sp>
        <p:nvSpPr>
          <p:cNvPr id="6147" name="Rectangle 2"/>
          <p:cNvSpPr>
            <a:spLocks noGrp="1" noChangeArrowheads="1"/>
          </p:cNvSpPr>
          <p:nvPr>
            <p:ph type="title"/>
          </p:nvPr>
        </p:nvSpPr>
        <p:spPr>
          <a:xfrm>
            <a:off x="468313" y="549275"/>
            <a:ext cx="8207375" cy="838200"/>
          </a:xfrm>
        </p:spPr>
        <p:txBody>
          <a:bodyPr/>
          <a:lstStyle/>
          <a:p>
            <a:r>
              <a:rPr lang="en-US" sz="3200" b="1" dirty="0">
                <a:solidFill>
                  <a:srgbClr val="C00000"/>
                </a:solidFill>
                <a:latin typeface="Verdana" pitchFamily="34" charset="0"/>
                <a:ea typeface="Verdana" pitchFamily="34" charset="0"/>
                <a:cs typeface="Verdana" pitchFamily="34" charset="0"/>
              </a:rPr>
              <a:t>Advantages of Technical Analysis</a:t>
            </a:r>
          </a:p>
        </p:txBody>
      </p:sp>
      <p:sp>
        <p:nvSpPr>
          <p:cNvPr id="6148" name="Rectangle 3"/>
          <p:cNvSpPr>
            <a:spLocks noGrp="1" noChangeArrowheads="1"/>
          </p:cNvSpPr>
          <p:nvPr>
            <p:ph type="body" idx="1"/>
          </p:nvPr>
        </p:nvSpPr>
        <p:spPr/>
        <p:txBody>
          <a:bodyPr/>
          <a:lstStyle/>
          <a:p>
            <a:pPr marL="514350" indent="-514350">
              <a:buClr>
                <a:srgbClr val="C00000"/>
              </a:buClr>
              <a:buFont typeface="+mj-lt"/>
              <a:buAutoNum type="arabicPeriod"/>
            </a:pPr>
            <a:r>
              <a:rPr lang="en-US" sz="2800" dirty="0"/>
              <a:t>Technical analysis is not heavily dependent on financial accounting statements. The technician contends that there are several major problems with accounting statements:</a:t>
            </a:r>
          </a:p>
          <a:p>
            <a:pPr lvl="1">
              <a:lnSpc>
                <a:spcPct val="110000"/>
              </a:lnSpc>
            </a:pPr>
            <a:r>
              <a:rPr lang="en-US" sz="2400" dirty="0"/>
              <a:t>Lack information needed by security analysts</a:t>
            </a:r>
          </a:p>
          <a:p>
            <a:pPr lvl="1">
              <a:lnSpc>
                <a:spcPct val="110000"/>
              </a:lnSpc>
            </a:pPr>
            <a:r>
              <a:rPr lang="en-US" sz="2400" dirty="0"/>
              <a:t>Accounting standards allow firms to select reporting procedures, resulting in difficulty comparing statements from two firms</a:t>
            </a:r>
          </a:p>
          <a:p>
            <a:pPr lvl="1">
              <a:lnSpc>
                <a:spcPct val="110000"/>
              </a:lnSpc>
            </a:pPr>
            <a:r>
              <a:rPr lang="en-US" sz="2400" dirty="0"/>
              <a:t>Non-quantifiable factors do not show up in financial statements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62628928-1EAF-4A8B-8943-525246CEAD94}" type="slidenum">
              <a:rPr lang="en-AU" smtClean="0"/>
              <a:pPr eaLnBrk="1" hangingPunct="1"/>
              <a:t>13</a:t>
            </a:fld>
            <a:endParaRPr lang="en-AU"/>
          </a:p>
        </p:txBody>
      </p:sp>
      <p:sp>
        <p:nvSpPr>
          <p:cNvPr id="8195" name="Rectangle 2"/>
          <p:cNvSpPr>
            <a:spLocks noGrp="1" noChangeArrowheads="1"/>
          </p:cNvSpPr>
          <p:nvPr>
            <p:ph type="body" idx="1"/>
          </p:nvPr>
        </p:nvSpPr>
        <p:spPr>
          <a:xfrm>
            <a:off x="467544" y="1556792"/>
            <a:ext cx="8283129" cy="4781550"/>
          </a:xfrm>
        </p:spPr>
        <p:txBody>
          <a:bodyPr/>
          <a:lstStyle/>
          <a:p>
            <a:pPr marL="0" indent="0">
              <a:buNone/>
            </a:pPr>
            <a:r>
              <a:rPr lang="en-US" sz="2600" dirty="0">
                <a:solidFill>
                  <a:srgbClr val="C00000"/>
                </a:solidFill>
              </a:rPr>
              <a:t>2. </a:t>
            </a:r>
            <a:r>
              <a:rPr lang="en-US" sz="2600" dirty="0"/>
              <a:t>Fundamental analyst must process new information and quickly determine a new intrinsic value, but technical analyst merely has to recognize a movement to a new equilibrium</a:t>
            </a:r>
          </a:p>
          <a:p>
            <a:pPr marL="0" indent="0">
              <a:buNone/>
            </a:pPr>
            <a:endParaRPr lang="en-US" sz="2600" dirty="0"/>
          </a:p>
          <a:p>
            <a:pPr marL="0" indent="0">
              <a:buNone/>
            </a:pPr>
            <a:r>
              <a:rPr lang="en-US" sz="2600" dirty="0">
                <a:solidFill>
                  <a:srgbClr val="C00000"/>
                </a:solidFill>
              </a:rPr>
              <a:t>3. </a:t>
            </a:r>
            <a:r>
              <a:rPr lang="en-US" sz="2600" dirty="0"/>
              <a:t>Technicians trade when a move to a new equilibrium is underway but a fundamental analyst finds undervalued securities that may not adjust their prices as quickly</a:t>
            </a:r>
          </a:p>
        </p:txBody>
      </p:sp>
      <p:sp>
        <p:nvSpPr>
          <p:cNvPr id="2" name="Title 1"/>
          <p:cNvSpPr>
            <a:spLocks noGrp="1"/>
          </p:cNvSpPr>
          <p:nvPr>
            <p:ph type="title"/>
          </p:nvPr>
        </p:nvSpPr>
        <p:spPr/>
        <p:txBody>
          <a:bodyPr/>
          <a:lstStyle/>
          <a:p>
            <a:r>
              <a:rPr lang="en-US" sz="3200" b="1" dirty="0">
                <a:solidFill>
                  <a:srgbClr val="C00000"/>
                </a:solidFill>
                <a:latin typeface="Verdana" pitchFamily="34" charset="0"/>
                <a:ea typeface="Verdana" pitchFamily="34" charset="0"/>
                <a:cs typeface="Verdana" pitchFamily="34" charset="0"/>
              </a:rPr>
              <a:t>Advantages of Technical Analysis</a:t>
            </a:r>
            <a:endParaRPr lang="en-AU" sz="32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655D10DC-D894-4FF6-A0AA-04C770B6301F}" type="slidenum">
              <a:rPr lang="en-AU" smtClean="0"/>
              <a:pPr eaLnBrk="1" hangingPunct="1"/>
              <a:t>14</a:t>
            </a:fld>
            <a:endParaRPr lang="en-AU"/>
          </a:p>
        </p:txBody>
      </p:sp>
      <p:sp>
        <p:nvSpPr>
          <p:cNvPr id="9219" name="Rectangle 2"/>
          <p:cNvSpPr>
            <a:spLocks noGrp="1" noChangeArrowheads="1"/>
          </p:cNvSpPr>
          <p:nvPr>
            <p:ph type="title"/>
          </p:nvPr>
        </p:nvSpPr>
        <p:spPr>
          <a:xfrm>
            <a:off x="467544" y="548680"/>
            <a:ext cx="8568952" cy="1008063"/>
          </a:xfrm>
        </p:spPr>
        <p:txBody>
          <a:bodyPr/>
          <a:lstStyle/>
          <a:p>
            <a:pPr algn="l"/>
            <a:r>
              <a:rPr lang="en-US" sz="3400" b="1" dirty="0">
                <a:solidFill>
                  <a:srgbClr val="C00000"/>
                </a:solidFill>
                <a:latin typeface="Verdana" pitchFamily="34" charset="0"/>
                <a:ea typeface="Verdana" pitchFamily="34" charset="0"/>
                <a:cs typeface="Verdana" pitchFamily="34" charset="0"/>
              </a:rPr>
              <a:t>Challenges to Technical Analysis</a:t>
            </a:r>
          </a:p>
        </p:txBody>
      </p:sp>
      <p:sp>
        <p:nvSpPr>
          <p:cNvPr id="9220" name="Rectangle 3"/>
          <p:cNvSpPr>
            <a:spLocks noGrp="1" noChangeArrowheads="1"/>
          </p:cNvSpPr>
          <p:nvPr>
            <p:ph type="body" idx="1"/>
          </p:nvPr>
        </p:nvSpPr>
        <p:spPr>
          <a:xfrm>
            <a:off x="615950" y="1600200"/>
            <a:ext cx="8070850" cy="4781550"/>
          </a:xfrm>
        </p:spPr>
        <p:txBody>
          <a:bodyPr/>
          <a:lstStyle/>
          <a:p>
            <a:r>
              <a:rPr lang="en-US" sz="2800"/>
              <a:t>For Assumptions of Technical Analysis</a:t>
            </a:r>
          </a:p>
          <a:p>
            <a:pPr lvl="1"/>
            <a:r>
              <a:rPr lang="en-US"/>
              <a:t>Empirical tests of Efficient Market Hypothesis (EMH) show that prices do not move in trends</a:t>
            </a:r>
          </a:p>
          <a:p>
            <a:r>
              <a:rPr lang="en-US" sz="2800"/>
              <a:t>For Technical Trading Rules</a:t>
            </a:r>
          </a:p>
          <a:p>
            <a:pPr lvl="1"/>
            <a:r>
              <a:rPr lang="en-US" sz="2400"/>
              <a:t>The past may not be repeated</a:t>
            </a:r>
          </a:p>
          <a:p>
            <a:pPr lvl="1"/>
            <a:r>
              <a:rPr lang="en-US" sz="2400"/>
              <a:t>Patterns may become self-fulfilling prophecies</a:t>
            </a:r>
          </a:p>
          <a:p>
            <a:pPr lvl="1"/>
            <a:r>
              <a:rPr lang="en-US" sz="2400"/>
              <a:t>A successful rule will gain followers and become less successful</a:t>
            </a:r>
          </a:p>
          <a:p>
            <a:pPr lvl="1"/>
            <a:r>
              <a:rPr lang="en-US" sz="2400"/>
              <a:t>Rules require a great deal of subjective judgment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70F4F09C-1047-4660-8A04-E3BC9046C591}" type="slidenum">
              <a:rPr lang="en-AU" smtClean="0"/>
              <a:pPr eaLnBrk="1" hangingPunct="1"/>
              <a:t>15</a:t>
            </a:fld>
            <a:endParaRPr lang="en-AU"/>
          </a:p>
        </p:txBody>
      </p:sp>
      <p:sp>
        <p:nvSpPr>
          <p:cNvPr id="10243" name="Rectangle 2"/>
          <p:cNvSpPr>
            <a:spLocks noGrp="1" noChangeArrowheads="1"/>
          </p:cNvSpPr>
          <p:nvPr>
            <p:ph type="title"/>
          </p:nvPr>
        </p:nvSpPr>
        <p:spPr>
          <a:xfrm>
            <a:off x="539552" y="548680"/>
            <a:ext cx="8208714" cy="647700"/>
          </a:xfrm>
        </p:spPr>
        <p:txBody>
          <a:bodyPr/>
          <a:lstStyle/>
          <a:p>
            <a:pPr algn="l">
              <a:lnSpc>
                <a:spcPct val="90000"/>
              </a:lnSpc>
            </a:pPr>
            <a:r>
              <a:rPr lang="en-US" sz="3000" b="1" dirty="0">
                <a:solidFill>
                  <a:srgbClr val="C00000"/>
                </a:solidFill>
                <a:latin typeface="Verdana" pitchFamily="34" charset="0"/>
                <a:ea typeface="Verdana" pitchFamily="34" charset="0"/>
                <a:cs typeface="Verdana" pitchFamily="34" charset="0"/>
              </a:rPr>
              <a:t>Technical Trading Rules &amp; Indicators</a:t>
            </a:r>
          </a:p>
        </p:txBody>
      </p:sp>
      <p:sp>
        <p:nvSpPr>
          <p:cNvPr id="10244" name="Rectangle 3"/>
          <p:cNvSpPr>
            <a:spLocks noGrp="1" noChangeArrowheads="1"/>
          </p:cNvSpPr>
          <p:nvPr>
            <p:ph type="body" idx="1"/>
          </p:nvPr>
        </p:nvSpPr>
        <p:spPr>
          <a:xfrm>
            <a:off x="467544" y="1268760"/>
            <a:ext cx="8207945" cy="5162550"/>
          </a:xfrm>
        </p:spPr>
        <p:txBody>
          <a:bodyPr/>
          <a:lstStyle/>
          <a:p>
            <a:r>
              <a:rPr lang="en-US" sz="2800" dirty="0"/>
              <a:t>The Rationale</a:t>
            </a:r>
          </a:p>
          <a:p>
            <a:pPr lvl="1"/>
            <a:r>
              <a:rPr lang="en-US" sz="2400" dirty="0"/>
              <a:t>A typical stock price cycle for the market or a stock goes through a peak and trough as well as trends</a:t>
            </a:r>
          </a:p>
          <a:p>
            <a:pPr lvl="1"/>
            <a:r>
              <a:rPr lang="en-US" sz="2400" dirty="0"/>
              <a:t>By analyzing the trend patterns (rising trend, flat trend, declining trend) and the change in trend, a technical analyst would be able to decide what trade is needed (Exhibit 5.3)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ED35BEBD-B9F5-4440-9A59-3C4C2472D3D4}" type="slidenum">
              <a:rPr lang="en-AU" smtClean="0"/>
              <a:pPr eaLnBrk="1" hangingPunct="1"/>
              <a:t>16</a:t>
            </a:fld>
            <a:endParaRPr lang="en-AU"/>
          </a:p>
        </p:txBody>
      </p:sp>
      <p:sp>
        <p:nvSpPr>
          <p:cNvPr id="11267" name="Rectangle 2"/>
          <p:cNvSpPr>
            <a:spLocks noGrp="1" noChangeArrowheads="1"/>
          </p:cNvSpPr>
          <p:nvPr>
            <p:ph type="title"/>
          </p:nvPr>
        </p:nvSpPr>
        <p:spPr/>
        <p:txBody>
          <a:bodyPr/>
          <a:lstStyle/>
          <a:p>
            <a:pPr>
              <a:lnSpc>
                <a:spcPct val="90000"/>
              </a:lnSpc>
            </a:pPr>
            <a:r>
              <a:rPr lang="en-US" b="1" dirty="0">
                <a:solidFill>
                  <a:srgbClr val="C00000"/>
                </a:solidFill>
                <a:latin typeface="Verdana" pitchFamily="34" charset="0"/>
                <a:ea typeface="Verdana" pitchFamily="34" charset="0"/>
                <a:cs typeface="Verdana" pitchFamily="34" charset="0"/>
              </a:rPr>
              <a:t>Exhibit 5.3</a:t>
            </a:r>
          </a:p>
        </p:txBody>
      </p:sp>
      <p:sp>
        <p:nvSpPr>
          <p:cNvPr id="2" name="Content Placeholder 1"/>
          <p:cNvSpPr>
            <a:spLocks noGrp="1"/>
          </p:cNvSpPr>
          <p:nvPr>
            <p:ph idx="1"/>
          </p:nvPr>
        </p:nvSpPr>
        <p:spPr/>
        <p:txBody>
          <a:bodyPr/>
          <a:lstStyle/>
          <a:p>
            <a:endParaRPr lang="en-AU" dirty="0"/>
          </a:p>
        </p:txBody>
      </p:sp>
      <p:pic>
        <p:nvPicPr>
          <p:cNvPr id="7" name="Picture 2"/>
          <p:cNvPicPr>
            <a:picLocks noChangeAspect="1" noChangeArrowheads="1"/>
          </p:cNvPicPr>
          <p:nvPr/>
        </p:nvPicPr>
        <p:blipFill>
          <a:blip r:embed="rId3"/>
          <a:srcRect/>
          <a:stretch>
            <a:fillRect/>
          </a:stretch>
        </p:blipFill>
        <p:spPr bwMode="auto">
          <a:xfrm>
            <a:off x="827584" y="1484784"/>
            <a:ext cx="7010400" cy="3933825"/>
          </a:xfrm>
          <a:prstGeom prst="rect">
            <a:avLst/>
          </a:prstGeom>
          <a:noFill/>
          <a:ln w="9525">
            <a:noFill/>
            <a:miter lim="800000"/>
            <a:headEnd/>
            <a:tailEnd/>
          </a:ln>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70F4F09C-1047-4660-8A04-E3BC9046C591}" type="slidenum">
              <a:rPr lang="en-AU" smtClean="0"/>
              <a:pPr eaLnBrk="1" hangingPunct="1"/>
              <a:t>17</a:t>
            </a:fld>
            <a:endParaRPr lang="en-AU"/>
          </a:p>
        </p:txBody>
      </p:sp>
      <p:sp>
        <p:nvSpPr>
          <p:cNvPr id="10243" name="Rectangle 2"/>
          <p:cNvSpPr>
            <a:spLocks noGrp="1" noChangeArrowheads="1"/>
          </p:cNvSpPr>
          <p:nvPr>
            <p:ph type="title"/>
          </p:nvPr>
        </p:nvSpPr>
        <p:spPr>
          <a:xfrm>
            <a:off x="539552" y="548680"/>
            <a:ext cx="8208714" cy="647700"/>
          </a:xfrm>
        </p:spPr>
        <p:txBody>
          <a:bodyPr/>
          <a:lstStyle/>
          <a:p>
            <a:pPr algn="l">
              <a:lnSpc>
                <a:spcPct val="90000"/>
              </a:lnSpc>
            </a:pPr>
            <a:r>
              <a:rPr lang="en-US" sz="3000" b="1" dirty="0">
                <a:solidFill>
                  <a:srgbClr val="C00000"/>
                </a:solidFill>
                <a:latin typeface="Verdana" pitchFamily="34" charset="0"/>
                <a:ea typeface="Verdana" pitchFamily="34" charset="0"/>
                <a:cs typeface="Verdana" pitchFamily="34" charset="0"/>
              </a:rPr>
              <a:t>Technical Trading Rules &amp; Indicators</a:t>
            </a:r>
          </a:p>
        </p:txBody>
      </p:sp>
      <p:sp>
        <p:nvSpPr>
          <p:cNvPr id="10244" name="Rectangle 3"/>
          <p:cNvSpPr>
            <a:spLocks noGrp="1" noChangeArrowheads="1"/>
          </p:cNvSpPr>
          <p:nvPr>
            <p:ph type="body" idx="1"/>
          </p:nvPr>
        </p:nvSpPr>
        <p:spPr>
          <a:xfrm>
            <a:off x="467544" y="1268760"/>
            <a:ext cx="8207945" cy="5162550"/>
          </a:xfrm>
        </p:spPr>
        <p:txBody>
          <a:bodyPr/>
          <a:lstStyle/>
          <a:p>
            <a:r>
              <a:rPr lang="en-US" sz="2800" dirty="0"/>
              <a:t>Trading Rules</a:t>
            </a:r>
          </a:p>
          <a:p>
            <a:pPr lvl="1">
              <a:lnSpc>
                <a:spcPct val="90000"/>
              </a:lnSpc>
            </a:pPr>
            <a:r>
              <a:rPr lang="en-US" sz="2400" dirty="0"/>
              <a:t>Stock Price and Volume Techniques</a:t>
            </a:r>
          </a:p>
          <a:p>
            <a:pPr lvl="1">
              <a:lnSpc>
                <a:spcPct val="90000"/>
              </a:lnSpc>
            </a:pPr>
            <a:r>
              <a:rPr lang="en-US" sz="2400" dirty="0"/>
              <a:t>Contrary-Opinion Rules</a:t>
            </a:r>
          </a:p>
          <a:p>
            <a:pPr lvl="1">
              <a:lnSpc>
                <a:spcPct val="90000"/>
              </a:lnSpc>
            </a:pPr>
            <a:r>
              <a:rPr lang="en-US" sz="2400" dirty="0"/>
              <a:t>Follow the Smart Money</a:t>
            </a:r>
          </a:p>
          <a:p>
            <a:pPr lvl="1">
              <a:lnSpc>
                <a:spcPct val="90000"/>
              </a:lnSpc>
            </a:pPr>
            <a:r>
              <a:rPr lang="en-US" sz="2400" dirty="0"/>
              <a:t>Momentum Indicators</a:t>
            </a:r>
          </a:p>
        </p:txBody>
      </p:sp>
    </p:spTree>
    <p:extLst>
      <p:ext uri="{BB962C8B-B14F-4D97-AF65-F5344CB8AC3E}">
        <p14:creationId xmlns:p14="http://schemas.microsoft.com/office/powerpoint/2010/main" val="21514860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559890BB-35F3-4D40-9160-02EA71832B40}" type="slidenum">
              <a:rPr lang="en-AU" smtClean="0"/>
              <a:pPr eaLnBrk="1" hangingPunct="1"/>
              <a:t>18</a:t>
            </a:fld>
            <a:endParaRPr lang="en-AU"/>
          </a:p>
        </p:txBody>
      </p:sp>
      <p:sp>
        <p:nvSpPr>
          <p:cNvPr id="20483" name="Rectangle 2"/>
          <p:cNvSpPr>
            <a:spLocks noGrp="1" noChangeArrowheads="1"/>
          </p:cNvSpPr>
          <p:nvPr>
            <p:ph type="title"/>
          </p:nvPr>
        </p:nvSpPr>
        <p:spPr>
          <a:xfrm>
            <a:off x="395536" y="548680"/>
            <a:ext cx="8424936" cy="792162"/>
          </a:xfrm>
        </p:spPr>
        <p:txBody>
          <a:bodyPr/>
          <a:lstStyle/>
          <a:p>
            <a:pPr algn="l"/>
            <a:r>
              <a:rPr lang="en-US" sz="3200" b="1" dirty="0">
                <a:solidFill>
                  <a:srgbClr val="C00000"/>
                </a:solidFill>
                <a:latin typeface="Verdana" pitchFamily="34" charset="0"/>
                <a:ea typeface="Verdana" pitchFamily="34" charset="0"/>
                <a:cs typeface="Verdana" pitchFamily="34" charset="0"/>
              </a:rPr>
              <a:t>Stock Price and Volume Techniques</a:t>
            </a:r>
          </a:p>
        </p:txBody>
      </p:sp>
      <p:sp>
        <p:nvSpPr>
          <p:cNvPr id="20484" name="Rectangle 3"/>
          <p:cNvSpPr>
            <a:spLocks noGrp="1" noChangeArrowheads="1"/>
          </p:cNvSpPr>
          <p:nvPr>
            <p:ph type="body" idx="1"/>
          </p:nvPr>
        </p:nvSpPr>
        <p:spPr>
          <a:xfrm>
            <a:off x="467544" y="1484784"/>
            <a:ext cx="8229600" cy="4781550"/>
          </a:xfrm>
        </p:spPr>
        <p:txBody>
          <a:bodyPr/>
          <a:lstStyle/>
          <a:p>
            <a:r>
              <a:rPr lang="en-US" sz="2800" dirty="0"/>
              <a:t>Importance of Volume</a:t>
            </a:r>
          </a:p>
          <a:p>
            <a:pPr lvl="1"/>
            <a:r>
              <a:rPr lang="en-US" sz="2400" dirty="0"/>
              <a:t>Technicians watch volume changes along with price movements as an indicator of changes in supply and demand</a:t>
            </a:r>
          </a:p>
          <a:p>
            <a:pPr lvl="1"/>
            <a:r>
              <a:rPr lang="en-US" sz="2400" dirty="0"/>
              <a:t>The technician looks for a price increase on heavy volume relative to the stock’s normal trading volume as an indication of </a:t>
            </a:r>
            <a:r>
              <a:rPr lang="en-US" sz="2400" b="1" dirty="0"/>
              <a:t>bullish</a:t>
            </a:r>
            <a:r>
              <a:rPr lang="en-US" sz="2400" dirty="0"/>
              <a:t> activity</a:t>
            </a:r>
          </a:p>
          <a:p>
            <a:pPr lvl="1"/>
            <a:r>
              <a:rPr lang="en-US" sz="2400" dirty="0"/>
              <a:t>Conversely, a price decline with heavy volume is considered </a:t>
            </a:r>
            <a:r>
              <a:rPr lang="en-US" sz="2400" b="1" dirty="0"/>
              <a:t>bearish</a:t>
            </a:r>
          </a:p>
          <a:p>
            <a:pPr lvl="1"/>
            <a:r>
              <a:rPr lang="en-US" sz="2400" dirty="0"/>
              <a:t>Technicians also use a ratio of upside–downside volume as an indicator of short-term momentum for the aggregate stock market (&gt;1;&gt;1.75;&lt;=0.75)</a:t>
            </a:r>
          </a:p>
        </p:txBody>
      </p:sp>
    </p:spTree>
    <p:extLst>
      <p:ext uri="{BB962C8B-B14F-4D97-AF65-F5344CB8AC3E}">
        <p14:creationId xmlns:p14="http://schemas.microsoft.com/office/powerpoint/2010/main" val="56576500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9E197716-138A-46F8-802D-E99E3B4BBE63}" type="slidenum">
              <a:rPr lang="en-AU" smtClean="0"/>
              <a:pPr eaLnBrk="1" hangingPunct="1"/>
              <a:t>19</a:t>
            </a:fld>
            <a:endParaRPr lang="en-AU"/>
          </a:p>
        </p:txBody>
      </p:sp>
      <p:sp>
        <p:nvSpPr>
          <p:cNvPr id="21507" name="Rectangle 2"/>
          <p:cNvSpPr>
            <a:spLocks noGrp="1" noChangeArrowheads="1"/>
          </p:cNvSpPr>
          <p:nvPr>
            <p:ph type="title"/>
          </p:nvPr>
        </p:nvSpPr>
        <p:spPr>
          <a:xfrm>
            <a:off x="395536" y="692696"/>
            <a:ext cx="8496944" cy="647700"/>
          </a:xfrm>
        </p:spPr>
        <p:txBody>
          <a:bodyPr/>
          <a:lstStyle/>
          <a:p>
            <a:pPr algn="l"/>
            <a:r>
              <a:rPr lang="en-US" sz="3200" b="1" dirty="0">
                <a:solidFill>
                  <a:srgbClr val="C00000"/>
                </a:solidFill>
                <a:latin typeface="Verdana" pitchFamily="34" charset="0"/>
                <a:ea typeface="Verdana" pitchFamily="34" charset="0"/>
                <a:cs typeface="Verdana" pitchFamily="34" charset="0"/>
              </a:rPr>
              <a:t>Stock Price and Volume Techniques</a:t>
            </a:r>
          </a:p>
        </p:txBody>
      </p:sp>
      <p:sp>
        <p:nvSpPr>
          <p:cNvPr id="21508" name="Rectangle 3"/>
          <p:cNvSpPr>
            <a:spLocks noGrp="1" noChangeArrowheads="1"/>
          </p:cNvSpPr>
          <p:nvPr>
            <p:ph type="body" idx="1"/>
          </p:nvPr>
        </p:nvSpPr>
        <p:spPr/>
        <p:txBody>
          <a:bodyPr/>
          <a:lstStyle/>
          <a:p>
            <a:r>
              <a:rPr lang="en-US" sz="2800" dirty="0"/>
              <a:t>Support and Resistance Levels</a:t>
            </a:r>
          </a:p>
          <a:p>
            <a:pPr lvl="1"/>
            <a:r>
              <a:rPr lang="en-US" dirty="0"/>
              <a:t>A support level is the price range at which the technician would expect a substantial increase in the demand for a stock (following a significant increase in price)</a:t>
            </a:r>
          </a:p>
          <a:p>
            <a:pPr lvl="1"/>
            <a:r>
              <a:rPr lang="en-US" dirty="0"/>
              <a:t>A resistance level is the price range at which the technician would expect an increase in the supply of stock and a price reversal</a:t>
            </a:r>
          </a:p>
          <a:p>
            <a:pPr lvl="1"/>
            <a:r>
              <a:rPr lang="en-US" dirty="0"/>
              <a:t>It is also possible to envision a rising trend of support and resistance levels for a stock</a:t>
            </a:r>
          </a:p>
        </p:txBody>
      </p:sp>
    </p:spTree>
    <p:extLst>
      <p:ext uri="{BB962C8B-B14F-4D97-AF65-F5344CB8AC3E}">
        <p14:creationId xmlns:p14="http://schemas.microsoft.com/office/powerpoint/2010/main" val="273102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46CE1CF7-91B9-42D2-851E-D16357335B1E}" type="slidenum">
              <a:rPr lang="en-AU" smtClean="0"/>
              <a:pPr eaLnBrk="1" hangingPunct="1"/>
              <a:t>2</a:t>
            </a:fld>
            <a:endParaRPr lang="en-AU"/>
          </a:p>
        </p:txBody>
      </p:sp>
      <p:sp>
        <p:nvSpPr>
          <p:cNvPr id="307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RMIT University</a:t>
            </a:r>
          </a:p>
        </p:txBody>
      </p:sp>
      <p:sp>
        <p:nvSpPr>
          <p:cNvPr id="3076" name="Slide Number Placeholder 4"/>
          <p:cNvSpPr txBox="1">
            <a:spLocks noGrp="1"/>
          </p:cNvSpPr>
          <p:nvPr/>
        </p:nvSpPr>
        <p:spPr bwMode="auto">
          <a:xfrm>
            <a:off x="3348038" y="6381750"/>
            <a:ext cx="129540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AU" sz="800"/>
              <a:t>Slide </a:t>
            </a:r>
            <a:fld id="{33825B8E-10B9-4C67-AFA2-53DD9A23A292}" type="slidenum">
              <a:rPr lang="en-AU" sz="800"/>
              <a:pPr algn="r" eaLnBrk="1" hangingPunct="1"/>
              <a:t>2</a:t>
            </a:fld>
            <a:endParaRPr lang="en-AU" sz="800"/>
          </a:p>
        </p:txBody>
      </p:sp>
      <p:sp>
        <p:nvSpPr>
          <p:cNvPr id="3077" name="Rectangle 2"/>
          <p:cNvSpPr>
            <a:spLocks noGrp="1" noChangeArrowheads="1"/>
          </p:cNvSpPr>
          <p:nvPr>
            <p:ph type="title"/>
          </p:nvPr>
        </p:nvSpPr>
        <p:spPr/>
        <p:txBody>
          <a:bodyPr/>
          <a:lstStyle/>
          <a:p>
            <a:pPr eaLnBrk="1" hangingPunct="1"/>
            <a:r>
              <a:rPr lang="en-AU" b="1" dirty="0">
                <a:solidFill>
                  <a:srgbClr val="C00000"/>
                </a:solidFill>
                <a:latin typeface="Verdana" pitchFamily="34" charset="0"/>
                <a:ea typeface="Verdana" pitchFamily="34" charset="0"/>
                <a:cs typeface="Verdana" pitchFamily="34" charset="0"/>
              </a:rPr>
              <a:t>Reference</a:t>
            </a:r>
          </a:p>
        </p:txBody>
      </p:sp>
      <p:sp>
        <p:nvSpPr>
          <p:cNvPr id="3078" name="Rectangle 5"/>
          <p:cNvSpPr>
            <a:spLocks noGrp="1" noChangeArrowheads="1"/>
          </p:cNvSpPr>
          <p:nvPr>
            <p:ph type="body" idx="1"/>
          </p:nvPr>
        </p:nvSpPr>
        <p:spPr>
          <a:xfrm>
            <a:off x="395536" y="1600200"/>
            <a:ext cx="8712968" cy="4781550"/>
          </a:xfrm>
        </p:spPr>
        <p:txBody>
          <a:bodyPr/>
          <a:lstStyle/>
          <a:p>
            <a:pPr>
              <a:lnSpc>
                <a:spcPct val="90000"/>
              </a:lnSpc>
            </a:pPr>
            <a:r>
              <a:rPr lang="en-AU" sz="2400" dirty="0"/>
              <a:t>Reilly, Frank K. , Keith C. Brown and </a:t>
            </a:r>
            <a:r>
              <a:rPr lang="en-AU" sz="2400"/>
              <a:t>Sanford Leeds</a:t>
            </a:r>
            <a:r>
              <a:rPr lang="en-AU" sz="2400" dirty="0"/>
              <a:t>, </a:t>
            </a:r>
            <a:r>
              <a:rPr lang="en-AU" sz="2400" i="1" dirty="0"/>
              <a:t>Investment Analysis and Portfolio Management </a:t>
            </a:r>
            <a:r>
              <a:rPr lang="en-AU" sz="2400" dirty="0"/>
              <a:t>(11th Edition), Thomson South-Western, 2019.</a:t>
            </a:r>
          </a:p>
          <a:p>
            <a:pPr lvl="1">
              <a:lnSpc>
                <a:spcPct val="90000"/>
              </a:lnSpc>
            </a:pPr>
            <a:r>
              <a:rPr lang="en-US" sz="2400" dirty="0"/>
              <a:t>Chapter 5</a:t>
            </a:r>
            <a:endParaRPr lang="en-AU"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9E197716-138A-46F8-802D-E99E3B4BBE63}" type="slidenum">
              <a:rPr lang="en-AU" smtClean="0"/>
              <a:pPr eaLnBrk="1" hangingPunct="1"/>
              <a:t>20</a:t>
            </a:fld>
            <a:endParaRPr lang="en-AU"/>
          </a:p>
        </p:txBody>
      </p:sp>
      <p:sp>
        <p:nvSpPr>
          <p:cNvPr id="21507" name="Rectangle 2"/>
          <p:cNvSpPr>
            <a:spLocks noGrp="1" noChangeArrowheads="1"/>
          </p:cNvSpPr>
          <p:nvPr>
            <p:ph type="title"/>
          </p:nvPr>
        </p:nvSpPr>
        <p:spPr>
          <a:xfrm>
            <a:off x="395536" y="692696"/>
            <a:ext cx="8496944" cy="647700"/>
          </a:xfrm>
        </p:spPr>
        <p:txBody>
          <a:bodyPr/>
          <a:lstStyle/>
          <a:p>
            <a:pPr algn="l"/>
            <a:r>
              <a:rPr lang="en-US" sz="3200" b="1" dirty="0">
                <a:solidFill>
                  <a:srgbClr val="C00000"/>
                </a:solidFill>
                <a:latin typeface="Verdana" pitchFamily="34" charset="0"/>
                <a:ea typeface="Verdana" pitchFamily="34" charset="0"/>
                <a:cs typeface="Verdana" pitchFamily="34" charset="0"/>
              </a:rPr>
              <a:t>Stock Price and Volume Techniques</a:t>
            </a:r>
          </a:p>
        </p:txBody>
      </p:sp>
      <p:sp>
        <p:nvSpPr>
          <p:cNvPr id="21508" name="Rectangle 3"/>
          <p:cNvSpPr>
            <a:spLocks noGrp="1" noChangeArrowheads="1"/>
          </p:cNvSpPr>
          <p:nvPr>
            <p:ph type="body" idx="1"/>
          </p:nvPr>
        </p:nvSpPr>
        <p:spPr/>
        <p:txBody>
          <a:bodyPr/>
          <a:lstStyle/>
          <a:p>
            <a:endParaRPr lang="en-US" dirty="0"/>
          </a:p>
        </p:txBody>
      </p:sp>
      <p:pic>
        <p:nvPicPr>
          <p:cNvPr id="6" name="Picture 2"/>
          <p:cNvPicPr>
            <a:picLocks noChangeAspect="1" noChangeArrowheads="1"/>
          </p:cNvPicPr>
          <p:nvPr/>
        </p:nvPicPr>
        <p:blipFill>
          <a:blip r:embed="rId3"/>
          <a:srcRect/>
          <a:stretch>
            <a:fillRect/>
          </a:stretch>
        </p:blipFill>
        <p:spPr bwMode="auto">
          <a:xfrm>
            <a:off x="990600" y="1595438"/>
            <a:ext cx="7536860" cy="3931920"/>
          </a:xfrm>
          <a:prstGeom prst="rect">
            <a:avLst/>
          </a:prstGeom>
          <a:noFill/>
          <a:ln w="9525">
            <a:noFill/>
            <a:miter lim="800000"/>
            <a:headEnd/>
            <a:tailEnd/>
          </a:ln>
        </p:spPr>
      </p:pic>
    </p:spTree>
    <p:extLst>
      <p:ext uri="{BB962C8B-B14F-4D97-AF65-F5344CB8AC3E}">
        <p14:creationId xmlns:p14="http://schemas.microsoft.com/office/powerpoint/2010/main" val="98745564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DAECB422-5E8F-4883-A322-46D2F3B341AA}" type="slidenum">
              <a:rPr lang="en-AU" smtClean="0"/>
              <a:pPr eaLnBrk="1" hangingPunct="1"/>
              <a:t>21</a:t>
            </a:fld>
            <a:endParaRPr lang="en-AU"/>
          </a:p>
        </p:txBody>
      </p:sp>
      <p:sp>
        <p:nvSpPr>
          <p:cNvPr id="22531" name="Rectangle 2"/>
          <p:cNvSpPr>
            <a:spLocks noGrp="1" noChangeArrowheads="1"/>
          </p:cNvSpPr>
          <p:nvPr>
            <p:ph type="title"/>
          </p:nvPr>
        </p:nvSpPr>
        <p:spPr>
          <a:xfrm>
            <a:off x="395536" y="620688"/>
            <a:ext cx="8496944" cy="647700"/>
          </a:xfrm>
        </p:spPr>
        <p:txBody>
          <a:bodyPr/>
          <a:lstStyle/>
          <a:p>
            <a:pPr algn="l"/>
            <a:r>
              <a:rPr lang="en-US" sz="3200" b="1" dirty="0">
                <a:solidFill>
                  <a:srgbClr val="C00000"/>
                </a:solidFill>
                <a:latin typeface="Verdana" pitchFamily="34" charset="0"/>
                <a:ea typeface="Verdana" pitchFamily="34" charset="0"/>
                <a:cs typeface="Verdana" pitchFamily="34" charset="0"/>
              </a:rPr>
              <a:t>Stock Price and Volume Techniques</a:t>
            </a:r>
          </a:p>
        </p:txBody>
      </p:sp>
      <p:sp>
        <p:nvSpPr>
          <p:cNvPr id="22532" name="Rectangle 3"/>
          <p:cNvSpPr>
            <a:spLocks noGrp="1" noChangeArrowheads="1"/>
          </p:cNvSpPr>
          <p:nvPr>
            <p:ph type="body" idx="1"/>
          </p:nvPr>
        </p:nvSpPr>
        <p:spPr>
          <a:xfrm>
            <a:off x="395536" y="1412776"/>
            <a:ext cx="8424935" cy="5040312"/>
          </a:xfrm>
        </p:spPr>
        <p:txBody>
          <a:bodyPr/>
          <a:lstStyle/>
          <a:p>
            <a:pPr>
              <a:lnSpc>
                <a:spcPct val="90000"/>
              </a:lnSpc>
            </a:pPr>
            <a:r>
              <a:rPr lang="en-US" sz="2800" dirty="0"/>
              <a:t>Moving Average (MA) Lines</a:t>
            </a:r>
          </a:p>
          <a:p>
            <a:pPr lvl="1">
              <a:lnSpc>
                <a:spcPct val="90000"/>
              </a:lnSpc>
            </a:pPr>
            <a:r>
              <a:rPr lang="en-US" sz="2400" dirty="0"/>
              <a:t>MA lines are meant to reflect the overall </a:t>
            </a:r>
            <a:r>
              <a:rPr lang="en-US" sz="2400" dirty="0">
                <a:solidFill>
                  <a:srgbClr val="FF0000"/>
                </a:solidFill>
              </a:rPr>
              <a:t>trend</a:t>
            </a:r>
            <a:r>
              <a:rPr lang="en-US" sz="2400" dirty="0"/>
              <a:t> for the price series</a:t>
            </a:r>
          </a:p>
          <a:p>
            <a:pPr lvl="1"/>
            <a:r>
              <a:rPr lang="en-US" sz="2400" dirty="0"/>
              <a:t>The shorter MA line (the 50-day versus 200-day) reflecting shorter trends</a:t>
            </a:r>
          </a:p>
          <a:p>
            <a:pPr marL="914400" lvl="1" indent="-457200">
              <a:buFont typeface="+mj-lt"/>
              <a:buAutoNum type="arabicPeriod"/>
            </a:pPr>
            <a:r>
              <a:rPr lang="en-US" sz="2400" dirty="0"/>
              <a:t>Daily price </a:t>
            </a:r>
            <a:r>
              <a:rPr lang="en-US" sz="2400" dirty="0" err="1"/>
              <a:t>vs</a:t>
            </a:r>
            <a:r>
              <a:rPr lang="en-US" sz="2400" dirty="0"/>
              <a:t> MA</a:t>
            </a:r>
          </a:p>
          <a:p>
            <a:pPr marL="914400" lvl="1" indent="-457200">
              <a:buFont typeface="+mj-lt"/>
              <a:buAutoNum type="arabicPeriod"/>
            </a:pPr>
            <a:r>
              <a:rPr lang="en-US" sz="2400" dirty="0"/>
              <a:t>50-day MA vs 200-day MA</a:t>
            </a:r>
          </a:p>
          <a:p>
            <a:pPr lvl="1"/>
            <a:r>
              <a:rPr lang="en-US" sz="2000" dirty="0"/>
              <a:t>If prices reverse and break through the moving-average line from </a:t>
            </a:r>
            <a:r>
              <a:rPr lang="en-US" sz="2000" dirty="0">
                <a:solidFill>
                  <a:srgbClr val="FF0000"/>
                </a:solidFill>
              </a:rPr>
              <a:t>below</a:t>
            </a:r>
            <a:r>
              <a:rPr lang="en-US" sz="2000" dirty="0"/>
              <a:t> accompanied by heavy trading volume, most technicians would consider this a positive change; and vice verse</a:t>
            </a:r>
          </a:p>
          <a:p>
            <a:pPr lvl="1"/>
            <a:r>
              <a:rPr lang="en-US" sz="2000" dirty="0"/>
              <a:t>If the 50-day MA line crosses the 200-day MA line from below on good volume, this would be a bullish indicator --- changes in overall trend</a:t>
            </a:r>
          </a:p>
          <a:p>
            <a:pPr marL="914400" lvl="1" indent="-457200">
              <a:buFont typeface="+mj-lt"/>
              <a:buAutoNum type="arabicPeriod"/>
            </a:pPr>
            <a:endParaRPr lang="en-US" sz="2400" dirty="0"/>
          </a:p>
        </p:txBody>
      </p:sp>
    </p:spTree>
    <p:extLst>
      <p:ext uri="{BB962C8B-B14F-4D97-AF65-F5344CB8AC3E}">
        <p14:creationId xmlns:p14="http://schemas.microsoft.com/office/powerpoint/2010/main" val="65252624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BBE17F5D-4CBD-41D9-BBDC-75D9909BD176}" type="slidenum">
              <a:rPr lang="en-AU" smtClean="0"/>
              <a:pPr eaLnBrk="1" hangingPunct="1"/>
              <a:t>22</a:t>
            </a:fld>
            <a:endParaRPr lang="en-AU"/>
          </a:p>
        </p:txBody>
      </p:sp>
      <p:sp>
        <p:nvSpPr>
          <p:cNvPr id="23555" name="Rectangle 2"/>
          <p:cNvSpPr>
            <a:spLocks noGrp="1" noChangeArrowheads="1"/>
          </p:cNvSpPr>
          <p:nvPr>
            <p:ph type="title"/>
          </p:nvPr>
        </p:nvSpPr>
        <p:spPr/>
        <p:txBody>
          <a:bodyPr/>
          <a:lstStyle/>
          <a:p>
            <a:r>
              <a:rPr lang="en-US" sz="4000" b="1" dirty="0">
                <a:solidFill>
                  <a:srgbClr val="C00000"/>
                </a:solidFill>
                <a:latin typeface="Verdana" pitchFamily="34" charset="0"/>
                <a:ea typeface="Verdana" pitchFamily="34" charset="0"/>
                <a:cs typeface="Verdana" pitchFamily="34" charset="0"/>
              </a:rPr>
              <a:t>Exhibit 5.7</a:t>
            </a:r>
          </a:p>
        </p:txBody>
      </p:sp>
      <p:pic>
        <p:nvPicPr>
          <p:cNvPr id="5" name="Picture 2"/>
          <p:cNvPicPr>
            <a:picLocks noChangeAspect="1" noChangeArrowheads="1"/>
          </p:cNvPicPr>
          <p:nvPr/>
        </p:nvPicPr>
        <p:blipFill>
          <a:blip r:embed="rId3"/>
          <a:srcRect/>
          <a:stretch>
            <a:fillRect/>
          </a:stretch>
        </p:blipFill>
        <p:spPr bwMode="auto">
          <a:xfrm>
            <a:off x="681228" y="1545931"/>
            <a:ext cx="7781544" cy="4206240"/>
          </a:xfrm>
          <a:prstGeom prst="rect">
            <a:avLst/>
          </a:prstGeom>
          <a:noFill/>
          <a:ln w="9525">
            <a:noFill/>
            <a:miter lim="800000"/>
            <a:headEnd/>
            <a:tailEnd/>
          </a:ln>
        </p:spPr>
      </p:pic>
    </p:spTree>
    <p:extLst>
      <p:ext uri="{BB962C8B-B14F-4D97-AF65-F5344CB8AC3E}">
        <p14:creationId xmlns:p14="http://schemas.microsoft.com/office/powerpoint/2010/main" val="190583315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5DF4F5C4-2340-4802-B7AD-239E6A9B7B1A}" type="slidenum">
              <a:rPr lang="en-AU" smtClean="0"/>
              <a:pPr eaLnBrk="1" hangingPunct="1"/>
              <a:t>23</a:t>
            </a:fld>
            <a:endParaRPr lang="en-AU"/>
          </a:p>
        </p:txBody>
      </p:sp>
      <p:sp>
        <p:nvSpPr>
          <p:cNvPr id="24579" name="Rectangle 2"/>
          <p:cNvSpPr>
            <a:spLocks noGrp="1" noChangeArrowheads="1"/>
          </p:cNvSpPr>
          <p:nvPr>
            <p:ph type="title"/>
          </p:nvPr>
        </p:nvSpPr>
        <p:spPr>
          <a:xfrm>
            <a:off x="395536" y="620688"/>
            <a:ext cx="8352928" cy="719138"/>
          </a:xfrm>
        </p:spPr>
        <p:txBody>
          <a:bodyPr/>
          <a:lstStyle/>
          <a:p>
            <a:pPr algn="l"/>
            <a:r>
              <a:rPr lang="en-US" sz="3200" b="1" dirty="0">
                <a:solidFill>
                  <a:srgbClr val="C00000"/>
                </a:solidFill>
                <a:latin typeface="Verdana" pitchFamily="34" charset="0"/>
                <a:ea typeface="Verdana" pitchFamily="34" charset="0"/>
                <a:cs typeface="Verdana" pitchFamily="34" charset="0"/>
              </a:rPr>
              <a:t>Stock Price and Volume Techniques</a:t>
            </a:r>
          </a:p>
        </p:txBody>
      </p:sp>
      <p:sp>
        <p:nvSpPr>
          <p:cNvPr id="24580" name="Rectangle 3"/>
          <p:cNvSpPr>
            <a:spLocks noGrp="1" noChangeArrowheads="1"/>
          </p:cNvSpPr>
          <p:nvPr>
            <p:ph type="body" idx="1"/>
          </p:nvPr>
        </p:nvSpPr>
        <p:spPr>
          <a:xfrm>
            <a:off x="467544" y="1484784"/>
            <a:ext cx="8207375" cy="5040560"/>
          </a:xfrm>
        </p:spPr>
        <p:txBody>
          <a:bodyPr/>
          <a:lstStyle/>
          <a:p>
            <a:r>
              <a:rPr lang="en-US" sz="2800" dirty="0"/>
              <a:t>Relative Strength: performance relative to </a:t>
            </a:r>
            <a:r>
              <a:rPr lang="en-US" sz="2800" dirty="0" err="1"/>
              <a:t>mkt</a:t>
            </a:r>
            <a:endParaRPr lang="en-US" sz="2800" dirty="0"/>
          </a:p>
          <a:p>
            <a:pPr lvl="1"/>
            <a:r>
              <a:rPr lang="en-US" sz="2400" dirty="0"/>
              <a:t>Relative Strength (RS) Ratio is defined as the price of an individual stock or an industry index divided by some stock market indexes like S&amp;P 500</a:t>
            </a:r>
          </a:p>
          <a:p>
            <a:pPr lvl="1"/>
            <a:r>
              <a:rPr lang="en-US" sz="2400" dirty="0"/>
              <a:t>If this ratio increases over time, it would be considered a bullish sign</a:t>
            </a:r>
          </a:p>
          <a:p>
            <a:r>
              <a:rPr lang="en-US" sz="2800" dirty="0"/>
              <a:t>Bar Charting</a:t>
            </a:r>
          </a:p>
          <a:p>
            <a:r>
              <a:rPr lang="en-US" sz="2800" dirty="0"/>
              <a:t>Candlestick Charts</a:t>
            </a:r>
          </a:p>
          <a:p>
            <a:endParaRPr lang="en-US" sz="2800" dirty="0"/>
          </a:p>
          <a:p>
            <a:pPr marL="0" indent="0" algn="just">
              <a:buNone/>
            </a:pPr>
            <a:r>
              <a:rPr lang="en-US" sz="2400" b="1" dirty="0">
                <a:solidFill>
                  <a:srgbClr val="FF0000"/>
                </a:solidFill>
              </a:rPr>
              <a:t>*</a:t>
            </a:r>
            <a:r>
              <a:rPr lang="en-US" sz="2400" b="1" dirty="0"/>
              <a:t>Please read </a:t>
            </a:r>
            <a:r>
              <a:rPr lang="en-US" sz="2400" b="1" i="1" u="sng" dirty="0"/>
              <a:t>Topic 5 Relevant Notes</a:t>
            </a:r>
            <a:r>
              <a:rPr lang="en-US" sz="2400" b="1" i="1" dirty="0"/>
              <a:t> (in Canvas module) </a:t>
            </a:r>
            <a:r>
              <a:rPr lang="en-US" sz="2400" b="1" dirty="0"/>
              <a:t>for more detail</a:t>
            </a:r>
          </a:p>
        </p:txBody>
      </p:sp>
    </p:spTree>
    <p:extLst>
      <p:ext uri="{BB962C8B-B14F-4D97-AF65-F5344CB8AC3E}">
        <p14:creationId xmlns:p14="http://schemas.microsoft.com/office/powerpoint/2010/main" val="52853349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5F8509AA-C5C5-4D39-AC5B-B2A3D6932504}" type="slidenum">
              <a:rPr lang="en-AU" smtClean="0"/>
              <a:pPr eaLnBrk="1" hangingPunct="1"/>
              <a:t>24</a:t>
            </a:fld>
            <a:endParaRPr lang="en-AU"/>
          </a:p>
        </p:txBody>
      </p:sp>
      <p:sp>
        <p:nvSpPr>
          <p:cNvPr id="18435" name="Rectangle 2"/>
          <p:cNvSpPr>
            <a:spLocks noGrp="1" noChangeArrowheads="1"/>
          </p:cNvSpPr>
          <p:nvPr>
            <p:ph type="title"/>
          </p:nvPr>
        </p:nvSpPr>
        <p:spPr>
          <a:xfrm>
            <a:off x="395536" y="620688"/>
            <a:ext cx="8424936" cy="936079"/>
          </a:xfrm>
        </p:spPr>
        <p:txBody>
          <a:bodyPr/>
          <a:lstStyle/>
          <a:p>
            <a:pPr algn="l"/>
            <a:r>
              <a:rPr lang="en-US" sz="3200" b="1" dirty="0">
                <a:solidFill>
                  <a:srgbClr val="C00000"/>
                </a:solidFill>
                <a:latin typeface="Verdana" pitchFamily="34" charset="0"/>
                <a:ea typeface="Verdana" pitchFamily="34" charset="0"/>
                <a:cs typeface="Verdana" pitchFamily="34" charset="0"/>
              </a:rPr>
              <a:t>Stock Price and Volume Techniques</a:t>
            </a:r>
          </a:p>
        </p:txBody>
      </p:sp>
      <p:sp>
        <p:nvSpPr>
          <p:cNvPr id="18436" name="Rectangle 3"/>
          <p:cNvSpPr>
            <a:spLocks noGrp="1" noChangeArrowheads="1"/>
          </p:cNvSpPr>
          <p:nvPr>
            <p:ph type="body" idx="1"/>
          </p:nvPr>
        </p:nvSpPr>
        <p:spPr/>
        <p:txBody>
          <a:bodyPr/>
          <a:lstStyle/>
          <a:p>
            <a:r>
              <a:rPr lang="en-US" sz="2800" dirty="0"/>
              <a:t>The Dow Theory</a:t>
            </a:r>
            <a:r>
              <a:rPr lang="en-US" dirty="0"/>
              <a:t> </a:t>
            </a:r>
          </a:p>
          <a:p>
            <a:pPr lvl="1"/>
            <a:r>
              <a:rPr lang="en-US" sz="2400" dirty="0"/>
              <a:t>The oldest technical trading rule</a:t>
            </a:r>
          </a:p>
          <a:p>
            <a:pPr lvl="1"/>
            <a:r>
              <a:rPr lang="en-US" sz="2400" dirty="0"/>
              <a:t>Stock prices as moving in trends analogous to the movement of water</a:t>
            </a:r>
          </a:p>
          <a:p>
            <a:pPr lvl="1"/>
            <a:r>
              <a:rPr lang="en-US" sz="2400" dirty="0"/>
              <a:t>Three types of price movements over time</a:t>
            </a:r>
          </a:p>
          <a:p>
            <a:pPr lvl="2"/>
            <a:r>
              <a:rPr lang="en-US" sz="2000" dirty="0"/>
              <a:t>Major trends are like tides in the ocean</a:t>
            </a:r>
          </a:p>
          <a:p>
            <a:pPr lvl="2"/>
            <a:r>
              <a:rPr lang="en-US" sz="2000" dirty="0"/>
              <a:t>Intermediate trends resemble waves</a:t>
            </a:r>
          </a:p>
          <a:p>
            <a:pPr lvl="2"/>
            <a:r>
              <a:rPr lang="en-US" sz="2000" dirty="0"/>
              <a:t>Short-run movements are like ripples</a:t>
            </a:r>
          </a:p>
          <a:p>
            <a:pPr lvl="1"/>
            <a:r>
              <a:rPr lang="en-US" sz="2400" dirty="0"/>
              <a:t>Exhibit 5.5 shows the typical bullish pattern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5DD0FD11-1566-41CC-AFA1-6F499481F95D}" type="slidenum">
              <a:rPr lang="en-AU" smtClean="0"/>
              <a:pPr eaLnBrk="1" hangingPunct="1"/>
              <a:t>25</a:t>
            </a:fld>
            <a:endParaRPr lang="en-AU"/>
          </a:p>
        </p:txBody>
      </p:sp>
      <p:sp>
        <p:nvSpPr>
          <p:cNvPr id="19459" name="Rectangle 2"/>
          <p:cNvSpPr>
            <a:spLocks noGrp="1" noChangeArrowheads="1"/>
          </p:cNvSpPr>
          <p:nvPr>
            <p:ph type="title"/>
          </p:nvPr>
        </p:nvSpPr>
        <p:spPr/>
        <p:txBody>
          <a:bodyPr/>
          <a:lstStyle/>
          <a:p>
            <a:r>
              <a:rPr lang="en-US" b="1" dirty="0">
                <a:solidFill>
                  <a:srgbClr val="C00000"/>
                </a:solidFill>
                <a:latin typeface="Verdana" pitchFamily="34" charset="0"/>
                <a:ea typeface="Verdana" pitchFamily="34" charset="0"/>
                <a:cs typeface="Verdana" pitchFamily="34" charset="0"/>
              </a:rPr>
              <a:t>Exhibit 5.5</a:t>
            </a:r>
          </a:p>
        </p:txBody>
      </p:sp>
      <p:sp>
        <p:nvSpPr>
          <p:cNvPr id="2" name="Content Placeholder 1"/>
          <p:cNvSpPr>
            <a:spLocks noGrp="1"/>
          </p:cNvSpPr>
          <p:nvPr>
            <p:ph idx="1"/>
          </p:nvPr>
        </p:nvSpPr>
        <p:spPr/>
        <p:txBody>
          <a:bodyPr/>
          <a:lstStyle/>
          <a:p>
            <a:endParaRPr lang="en-AU"/>
          </a:p>
        </p:txBody>
      </p:sp>
      <p:pic>
        <p:nvPicPr>
          <p:cNvPr id="6" name="Picture 2"/>
          <p:cNvPicPr>
            <a:picLocks noChangeAspect="1" noChangeArrowheads="1"/>
          </p:cNvPicPr>
          <p:nvPr/>
        </p:nvPicPr>
        <p:blipFill>
          <a:blip r:embed="rId3"/>
          <a:srcRect/>
          <a:stretch>
            <a:fillRect/>
          </a:stretch>
        </p:blipFill>
        <p:spPr bwMode="auto">
          <a:xfrm>
            <a:off x="1009650" y="1671638"/>
            <a:ext cx="7124700" cy="3514725"/>
          </a:xfrm>
          <a:prstGeom prst="rect">
            <a:avLst/>
          </a:prstGeom>
          <a:noFill/>
          <a:ln w="9525">
            <a:noFill/>
            <a:miter lim="800000"/>
            <a:headEnd/>
            <a:tailEnd/>
          </a:ln>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C18550F1-978A-45BF-A958-5626853F4322}" type="slidenum">
              <a:rPr lang="en-AU" smtClean="0"/>
              <a:pPr eaLnBrk="1" hangingPunct="1"/>
              <a:t>26</a:t>
            </a:fld>
            <a:endParaRPr lang="en-AU"/>
          </a:p>
        </p:txBody>
      </p:sp>
      <p:sp>
        <p:nvSpPr>
          <p:cNvPr id="12291" name="Rectangle 2"/>
          <p:cNvSpPr>
            <a:spLocks noGrp="1" noChangeArrowheads="1"/>
          </p:cNvSpPr>
          <p:nvPr>
            <p:ph type="title"/>
          </p:nvPr>
        </p:nvSpPr>
        <p:spPr/>
        <p:txBody>
          <a:bodyPr/>
          <a:lstStyle/>
          <a:p>
            <a:r>
              <a:rPr lang="en-US" b="1" dirty="0">
                <a:solidFill>
                  <a:srgbClr val="C00000"/>
                </a:solidFill>
                <a:latin typeface="Verdana" pitchFamily="34" charset="0"/>
                <a:ea typeface="Verdana" pitchFamily="34" charset="0"/>
                <a:cs typeface="Verdana" pitchFamily="34" charset="0"/>
              </a:rPr>
              <a:t>Contrary-Opinion Rules</a:t>
            </a:r>
          </a:p>
        </p:txBody>
      </p:sp>
      <p:sp>
        <p:nvSpPr>
          <p:cNvPr id="12292" name="Rectangle 3"/>
          <p:cNvSpPr>
            <a:spLocks noGrp="1" noChangeArrowheads="1"/>
          </p:cNvSpPr>
          <p:nvPr>
            <p:ph type="body" idx="1"/>
          </p:nvPr>
        </p:nvSpPr>
        <p:spPr>
          <a:xfrm>
            <a:off x="457200" y="1600200"/>
            <a:ext cx="8291264" cy="4781550"/>
          </a:xfrm>
        </p:spPr>
        <p:txBody>
          <a:bodyPr/>
          <a:lstStyle/>
          <a:p>
            <a:r>
              <a:rPr lang="en-US" sz="2800" dirty="0"/>
              <a:t>Many analysts rely on rules developed from the premise that the majority of investors are wrong as the market approaches peaks and troughs</a:t>
            </a:r>
          </a:p>
          <a:p>
            <a:endParaRPr lang="en-US" sz="2800" dirty="0"/>
          </a:p>
          <a:p>
            <a:r>
              <a:rPr lang="en-US" sz="2800" dirty="0"/>
              <a:t>Technicians try to determine whether investors are strongly bullish or bearish and then trade in the opposite direction</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FF1BD617-7D6C-4405-9BC5-2A1682A85CCA}" type="slidenum">
              <a:rPr lang="en-AU" smtClean="0"/>
              <a:pPr eaLnBrk="1" hangingPunct="1"/>
              <a:t>27</a:t>
            </a:fld>
            <a:endParaRPr lang="en-AU"/>
          </a:p>
        </p:txBody>
      </p:sp>
      <p:sp>
        <p:nvSpPr>
          <p:cNvPr id="13315" name="Rectangle 2"/>
          <p:cNvSpPr>
            <a:spLocks noGrp="1" noChangeArrowheads="1"/>
          </p:cNvSpPr>
          <p:nvPr>
            <p:ph type="title"/>
          </p:nvPr>
        </p:nvSpPr>
        <p:spPr/>
        <p:txBody>
          <a:bodyPr/>
          <a:lstStyle/>
          <a:p>
            <a:r>
              <a:rPr lang="en-US" sz="4000" b="1" dirty="0">
                <a:solidFill>
                  <a:srgbClr val="C00000"/>
                </a:solidFill>
                <a:latin typeface="Verdana" pitchFamily="34" charset="0"/>
                <a:ea typeface="Verdana" pitchFamily="34" charset="0"/>
                <a:cs typeface="Verdana" pitchFamily="34" charset="0"/>
              </a:rPr>
              <a:t>Contrary-Opinion Rules</a:t>
            </a:r>
          </a:p>
        </p:txBody>
      </p:sp>
      <p:sp>
        <p:nvSpPr>
          <p:cNvPr id="13316" name="Rectangle 3"/>
          <p:cNvSpPr>
            <a:spLocks noGrp="1" noChangeArrowheads="1"/>
          </p:cNvSpPr>
          <p:nvPr>
            <p:ph type="body" idx="1"/>
          </p:nvPr>
        </p:nvSpPr>
        <p:spPr/>
        <p:txBody>
          <a:bodyPr/>
          <a:lstStyle/>
          <a:p>
            <a:r>
              <a:rPr lang="en-US" dirty="0"/>
              <a:t>Mutual fund cash positions</a:t>
            </a:r>
          </a:p>
          <a:p>
            <a:pPr lvl="1"/>
            <a:r>
              <a:rPr lang="en-US" sz="2400" dirty="0"/>
              <a:t>Buy when the mutual fund cash position is high, sell when low </a:t>
            </a:r>
          </a:p>
          <a:p>
            <a:pPr lvl="1"/>
            <a:r>
              <a:rPr lang="en-US" sz="2400" dirty="0"/>
              <a:t>Assume that mutual fund managers are poor judges of market turning points</a:t>
            </a:r>
          </a:p>
          <a:p>
            <a:r>
              <a:rPr lang="en-US" dirty="0"/>
              <a:t>Credit balances in brokerage accounts</a:t>
            </a:r>
          </a:p>
          <a:p>
            <a:pPr lvl="1"/>
            <a:r>
              <a:rPr lang="en-US" sz="2400" dirty="0"/>
              <a:t>Buy when credit balances increase, sell when credit balances fall</a:t>
            </a:r>
          </a:p>
          <a:p>
            <a:r>
              <a:rPr lang="en-US" dirty="0"/>
              <a:t>Investment advisory opinions </a:t>
            </a:r>
          </a:p>
          <a:p>
            <a:pPr lvl="1"/>
            <a:r>
              <a:rPr lang="en-US" sz="2400" dirty="0"/>
              <a:t>Buy when advisory firms become more bearish</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B270C847-CF42-4B9B-A7DA-12DE4959F922}" type="slidenum">
              <a:rPr lang="en-AU" smtClean="0"/>
              <a:pPr eaLnBrk="1" hangingPunct="1"/>
              <a:t>28</a:t>
            </a:fld>
            <a:endParaRPr lang="en-AU"/>
          </a:p>
        </p:txBody>
      </p:sp>
      <p:sp>
        <p:nvSpPr>
          <p:cNvPr id="14339" name="Rectangle 2"/>
          <p:cNvSpPr>
            <a:spLocks noGrp="1" noChangeArrowheads="1"/>
          </p:cNvSpPr>
          <p:nvPr>
            <p:ph type="title"/>
          </p:nvPr>
        </p:nvSpPr>
        <p:spPr>
          <a:xfrm>
            <a:off x="457200" y="549275"/>
            <a:ext cx="8229600" cy="719138"/>
          </a:xfrm>
        </p:spPr>
        <p:txBody>
          <a:bodyPr/>
          <a:lstStyle/>
          <a:p>
            <a:r>
              <a:rPr lang="en-US" sz="3600" b="1" dirty="0">
                <a:solidFill>
                  <a:srgbClr val="C00000"/>
                </a:solidFill>
                <a:latin typeface="Verdana" pitchFamily="34" charset="0"/>
                <a:ea typeface="Verdana" pitchFamily="34" charset="0"/>
                <a:cs typeface="Verdana" pitchFamily="34" charset="0"/>
              </a:rPr>
              <a:t>Contrary-Opinion Rules</a:t>
            </a:r>
            <a:endParaRPr lang="en-US" sz="3600" dirty="0"/>
          </a:p>
        </p:txBody>
      </p:sp>
      <p:sp>
        <p:nvSpPr>
          <p:cNvPr id="14340" name="Rectangle 3"/>
          <p:cNvSpPr>
            <a:spLocks noGrp="1" noChangeArrowheads="1"/>
          </p:cNvSpPr>
          <p:nvPr>
            <p:ph type="body" idx="1"/>
          </p:nvPr>
        </p:nvSpPr>
        <p:spPr>
          <a:xfrm>
            <a:off x="539552" y="1412776"/>
            <a:ext cx="8064500" cy="5162550"/>
          </a:xfrm>
        </p:spPr>
        <p:txBody>
          <a:bodyPr/>
          <a:lstStyle/>
          <a:p>
            <a:pPr>
              <a:lnSpc>
                <a:spcPct val="110000"/>
              </a:lnSpc>
            </a:pPr>
            <a:r>
              <a:rPr lang="en-US" sz="2800" dirty="0"/>
              <a:t>Chicago Board Options Exchange (CBOE) put/call ratio</a:t>
            </a:r>
          </a:p>
          <a:p>
            <a:pPr lvl="1">
              <a:lnSpc>
                <a:spcPct val="110000"/>
              </a:lnSpc>
            </a:pPr>
            <a:r>
              <a:rPr lang="en-US" sz="2400" dirty="0"/>
              <a:t>Buy when option purchasers are bearish (when the put/call ratio increases)</a:t>
            </a:r>
          </a:p>
          <a:p>
            <a:pPr lvl="1">
              <a:lnSpc>
                <a:spcPct val="110000"/>
              </a:lnSpc>
            </a:pPr>
            <a:r>
              <a:rPr lang="en-US" sz="2400" dirty="0"/>
              <a:t>Readings of 0.6 and above are considered bullish, while readings of 0.3 and below are considered bearish signals</a:t>
            </a:r>
          </a:p>
          <a:p>
            <a:pPr>
              <a:lnSpc>
                <a:spcPct val="110000"/>
              </a:lnSpc>
            </a:pPr>
            <a:r>
              <a:rPr lang="en-US" sz="2800" dirty="0"/>
              <a:t>Futures traders bullish on stock index futures</a:t>
            </a:r>
          </a:p>
          <a:p>
            <a:pPr lvl="1">
              <a:lnSpc>
                <a:spcPct val="110000"/>
              </a:lnSpc>
            </a:pPr>
            <a:r>
              <a:rPr lang="en-US" sz="2400" dirty="0"/>
              <a:t>Sell when speculators are bullish (survey):70%/30%</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88DB4D91-C6CA-4C84-8040-CFD6E82EEC4F}" type="slidenum">
              <a:rPr lang="en-AU" smtClean="0"/>
              <a:pPr eaLnBrk="1" hangingPunct="1"/>
              <a:t>29</a:t>
            </a:fld>
            <a:endParaRPr lang="en-AU"/>
          </a:p>
        </p:txBody>
      </p:sp>
      <p:sp>
        <p:nvSpPr>
          <p:cNvPr id="15363" name="Rectangle 2"/>
          <p:cNvSpPr>
            <a:spLocks noGrp="1" noChangeArrowheads="1"/>
          </p:cNvSpPr>
          <p:nvPr>
            <p:ph type="title"/>
          </p:nvPr>
        </p:nvSpPr>
        <p:spPr/>
        <p:txBody>
          <a:bodyPr/>
          <a:lstStyle/>
          <a:p>
            <a:r>
              <a:rPr lang="en-US" sz="3600" b="1" dirty="0">
                <a:solidFill>
                  <a:srgbClr val="C00000"/>
                </a:solidFill>
                <a:latin typeface="Verdana" pitchFamily="34" charset="0"/>
                <a:ea typeface="Verdana" pitchFamily="34" charset="0"/>
                <a:cs typeface="Verdana" pitchFamily="34" charset="0"/>
              </a:rPr>
              <a:t>Follow the Smart Money</a:t>
            </a:r>
          </a:p>
        </p:txBody>
      </p:sp>
      <p:sp>
        <p:nvSpPr>
          <p:cNvPr id="15364" name="Rectangle 3"/>
          <p:cNvSpPr>
            <a:spLocks noGrp="1" noChangeArrowheads="1"/>
          </p:cNvSpPr>
          <p:nvPr>
            <p:ph type="body" idx="1"/>
          </p:nvPr>
        </p:nvSpPr>
        <p:spPr/>
        <p:txBody>
          <a:bodyPr/>
          <a:lstStyle/>
          <a:p>
            <a:pPr>
              <a:lnSpc>
                <a:spcPct val="110000"/>
              </a:lnSpc>
            </a:pPr>
            <a:r>
              <a:rPr lang="en-US" sz="2000" b="1" dirty="0">
                <a:latin typeface="Arial" panose="020B0604020202020204" pitchFamily="34" charset="0"/>
                <a:cs typeface="Arial" panose="020B0604020202020204" pitchFamily="34" charset="0"/>
              </a:rPr>
              <a:t>Confidence Index</a:t>
            </a:r>
          </a:p>
          <a:p>
            <a:pPr lvl="1">
              <a:lnSpc>
                <a:spcPct val="110000"/>
              </a:lnSpc>
            </a:pPr>
            <a:r>
              <a:rPr lang="en-US" sz="2000" dirty="0">
                <a:latin typeface="Arial" panose="020B0604020202020204" pitchFamily="34" charset="0"/>
                <a:cs typeface="Arial" panose="020B0604020202020204" pitchFamily="34" charset="0"/>
              </a:rPr>
              <a:t>Measures the yield spread between high-grade bonds and intermediate grade bonds</a:t>
            </a:r>
          </a:p>
          <a:p>
            <a:pPr lvl="1">
              <a:lnSpc>
                <a:spcPct val="110000"/>
              </a:lnSpc>
            </a:pPr>
            <a:r>
              <a:rPr lang="en-US" sz="2000" dirty="0">
                <a:latin typeface="Arial" panose="020B0604020202020204" pitchFamily="34" charset="0"/>
                <a:cs typeface="Arial" panose="020B0604020202020204" pitchFamily="34" charset="0"/>
              </a:rPr>
              <a:t>Declining (increasing) yield spreads increase (decrease) this index and are a bullish (bearish) indicator</a:t>
            </a:r>
          </a:p>
          <a:p>
            <a:pPr>
              <a:lnSpc>
                <a:spcPct val="110000"/>
              </a:lnSpc>
            </a:pPr>
            <a:r>
              <a:rPr lang="en-CA" sz="2000" b="1" dirty="0">
                <a:latin typeface="Arial" panose="020B0604020202020204" pitchFamily="34" charset="0"/>
                <a:cs typeface="Arial" panose="020B0604020202020204" pitchFamily="34" charset="0"/>
              </a:rPr>
              <a:t>T-Bill/Eurodollar Yield Spread</a:t>
            </a:r>
          </a:p>
          <a:p>
            <a:pPr lvl="1">
              <a:lnSpc>
                <a:spcPct val="110000"/>
              </a:lnSpc>
            </a:pPr>
            <a:r>
              <a:rPr lang="en-US" sz="2000" dirty="0">
                <a:latin typeface="Arial" panose="020B0604020202020204" pitchFamily="34" charset="0"/>
                <a:cs typeface="Arial" panose="020B0604020202020204" pitchFamily="34" charset="0"/>
              </a:rPr>
              <a:t>Decreases in this spread indicates greater confidence and is a bullish indicator</a:t>
            </a:r>
          </a:p>
          <a:p>
            <a:pPr>
              <a:lnSpc>
                <a:spcPct val="110000"/>
              </a:lnSpc>
            </a:pPr>
            <a:r>
              <a:rPr lang="en-CA" sz="2000" b="1" dirty="0">
                <a:latin typeface="Arial" panose="020B0604020202020204" pitchFamily="34" charset="0"/>
                <a:cs typeface="Arial" panose="020B0604020202020204" pitchFamily="34" charset="0"/>
              </a:rPr>
              <a:t>Debit Balances in Brokerage Accounts (Margin Debt)</a:t>
            </a:r>
          </a:p>
          <a:p>
            <a:pPr lvl="1">
              <a:lnSpc>
                <a:spcPct val="110000"/>
              </a:lnSpc>
            </a:pPr>
            <a:r>
              <a:rPr lang="en-US" sz="2000" dirty="0">
                <a:latin typeface="Arial" panose="020B0604020202020204" pitchFamily="34" charset="0"/>
                <a:cs typeface="Arial" panose="020B0604020202020204" pitchFamily="34" charset="0"/>
              </a:rPr>
              <a:t>Such balances represent buying on margin, which is assumed to be done by largely sophisticated investors</a:t>
            </a:r>
          </a:p>
          <a:p>
            <a:pPr lvl="1">
              <a:lnSpc>
                <a:spcPct val="110000"/>
              </a:lnSpc>
            </a:pPr>
            <a:r>
              <a:rPr lang="en-US" sz="2000" dirty="0">
                <a:latin typeface="Arial" panose="020B0604020202020204" pitchFamily="34" charset="0"/>
                <a:cs typeface="Arial" panose="020B0604020202020204" pitchFamily="34" charset="0"/>
              </a:rPr>
              <a:t>Increases are a bullish signal</a:t>
            </a:r>
          </a:p>
          <a:p>
            <a:pPr>
              <a:lnSpc>
                <a:spcPct val="110000"/>
              </a:lnSpc>
            </a:pPr>
            <a:endParaRPr lang="en-US" sz="20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ja-JP" b="1" dirty="0">
                <a:solidFill>
                  <a:srgbClr val="C00000"/>
                </a:solidFill>
                <a:latin typeface="Verdana" pitchFamily="34" charset="0"/>
              </a:rPr>
              <a:t>Learning Objectives</a:t>
            </a:r>
            <a:endParaRPr lang="en-AU" dirty="0"/>
          </a:p>
        </p:txBody>
      </p:sp>
      <p:sp>
        <p:nvSpPr>
          <p:cNvPr id="3" name="Content Placeholder 2"/>
          <p:cNvSpPr>
            <a:spLocks noGrp="1"/>
          </p:cNvSpPr>
          <p:nvPr>
            <p:ph idx="1"/>
          </p:nvPr>
        </p:nvSpPr>
        <p:spPr>
          <a:xfrm>
            <a:off x="467544" y="1700808"/>
            <a:ext cx="8229600" cy="4781550"/>
          </a:xfrm>
        </p:spPr>
        <p:txBody>
          <a:bodyPr/>
          <a:lstStyle/>
          <a:p>
            <a:r>
              <a:rPr lang="en-GB" altLang="ja-JP" sz="2400" b="1" dirty="0">
                <a:latin typeface="Verdana" pitchFamily="34" charset="0"/>
                <a:ea typeface="Verdana" pitchFamily="34" charset="0"/>
                <a:cs typeface="Verdana" pitchFamily="34" charset="0"/>
              </a:rPr>
              <a:t>After studying this topic you should have a better understanding of:</a:t>
            </a:r>
          </a:p>
          <a:p>
            <a:pPr lvl="1"/>
            <a:r>
              <a:rPr lang="en-AU" sz="2400" dirty="0"/>
              <a:t>How does technical analysis differs from fundamental analysis</a:t>
            </a:r>
          </a:p>
          <a:p>
            <a:pPr lvl="1"/>
            <a:r>
              <a:rPr lang="en-AU" sz="2400" dirty="0"/>
              <a:t>The implication of market efficiency on technical analysis</a:t>
            </a:r>
          </a:p>
          <a:p>
            <a:pPr lvl="1"/>
            <a:r>
              <a:rPr lang="en-AU" sz="2400" dirty="0"/>
              <a:t>Assumptions and advantages of technical analysis</a:t>
            </a:r>
          </a:p>
          <a:p>
            <a:pPr lvl="1"/>
            <a:r>
              <a:rPr lang="en-AU" sz="2400" dirty="0"/>
              <a:t>Major challenges of technical analysis </a:t>
            </a:r>
          </a:p>
          <a:p>
            <a:pPr lvl="1"/>
            <a:r>
              <a:rPr lang="en-AU" sz="2400" dirty="0"/>
              <a:t>The rational and different trading rules</a:t>
            </a:r>
          </a:p>
          <a:p>
            <a:pPr lvl="1"/>
            <a:r>
              <a:rPr lang="en-AU" sz="2400" dirty="0"/>
              <a:t>The three price movements postulated in Dow Theory</a:t>
            </a:r>
          </a:p>
          <a:p>
            <a:pPr lvl="1"/>
            <a:r>
              <a:rPr lang="en-AU" sz="2400" dirty="0"/>
              <a:t>Importance of volume and moving average lines </a:t>
            </a:r>
          </a:p>
          <a:p>
            <a:pPr lvl="1"/>
            <a:endParaRPr lang="en-AU" sz="2400" dirty="0"/>
          </a:p>
        </p:txBody>
      </p:sp>
      <p:sp>
        <p:nvSpPr>
          <p:cNvPr id="4" name="Footer Placeholder 3"/>
          <p:cNvSpPr>
            <a:spLocks noGrp="1"/>
          </p:cNvSpPr>
          <p:nvPr>
            <p:ph type="ftr" sz="quarter" idx="10"/>
          </p:nvPr>
        </p:nvSpPr>
        <p:spPr/>
        <p:txBody>
          <a:bodyPr/>
          <a:lstStyle/>
          <a:p>
            <a:pPr>
              <a:defRPr/>
            </a:pPr>
            <a:r>
              <a:rPr lang="en-AU"/>
              <a:t>RMIT University</a:t>
            </a:r>
          </a:p>
        </p:txBody>
      </p:sp>
      <p:sp>
        <p:nvSpPr>
          <p:cNvPr id="5" name="Slide Number Placeholder 4"/>
          <p:cNvSpPr>
            <a:spLocks noGrp="1"/>
          </p:cNvSpPr>
          <p:nvPr>
            <p:ph type="sldNum" sz="quarter" idx="11"/>
          </p:nvPr>
        </p:nvSpPr>
        <p:spPr/>
        <p:txBody>
          <a:bodyPr/>
          <a:lstStyle/>
          <a:p>
            <a:pPr>
              <a:defRPr/>
            </a:pPr>
            <a:r>
              <a:rPr lang="en-AU"/>
              <a:t>Slide </a:t>
            </a:r>
            <a:fld id="{0E08B2EC-25D5-4539-AD65-E7A9667F00F2}" type="slidenum">
              <a:rPr lang="en-AU" smtClean="0"/>
              <a:pPr>
                <a:defRPr/>
              </a:pPr>
              <a:t>3</a:t>
            </a:fld>
            <a:endParaRPr lang="en-AU"/>
          </a:p>
        </p:txBody>
      </p:sp>
    </p:spTree>
    <p:extLst>
      <p:ext uri="{BB962C8B-B14F-4D97-AF65-F5344CB8AC3E}">
        <p14:creationId xmlns:p14="http://schemas.microsoft.com/office/powerpoint/2010/main" val="36691451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F4884872-8DE2-4702-A727-D80B30AE6209}" type="slidenum">
              <a:rPr lang="en-AU" smtClean="0"/>
              <a:pPr eaLnBrk="1" hangingPunct="1"/>
              <a:t>30</a:t>
            </a:fld>
            <a:endParaRPr lang="en-AU"/>
          </a:p>
        </p:txBody>
      </p:sp>
      <p:sp>
        <p:nvSpPr>
          <p:cNvPr id="17411" name="Rectangle 2"/>
          <p:cNvSpPr>
            <a:spLocks noGrp="1" noChangeArrowheads="1"/>
          </p:cNvSpPr>
          <p:nvPr>
            <p:ph type="title"/>
          </p:nvPr>
        </p:nvSpPr>
        <p:spPr>
          <a:xfrm>
            <a:off x="457200" y="549275"/>
            <a:ext cx="8229600" cy="792163"/>
          </a:xfrm>
        </p:spPr>
        <p:txBody>
          <a:bodyPr/>
          <a:lstStyle/>
          <a:p>
            <a:r>
              <a:rPr lang="en-US" sz="3600" b="1" dirty="0">
                <a:solidFill>
                  <a:srgbClr val="C00000"/>
                </a:solidFill>
                <a:latin typeface="Verdana" pitchFamily="34" charset="0"/>
                <a:ea typeface="Verdana" pitchFamily="34" charset="0"/>
                <a:cs typeface="Verdana" pitchFamily="34" charset="0"/>
              </a:rPr>
              <a:t>Momentum Indicators</a:t>
            </a:r>
          </a:p>
        </p:txBody>
      </p:sp>
      <p:sp>
        <p:nvSpPr>
          <p:cNvPr id="17412" name="Rectangle 3"/>
          <p:cNvSpPr>
            <a:spLocks noGrp="1" noChangeArrowheads="1"/>
          </p:cNvSpPr>
          <p:nvPr>
            <p:ph type="body" idx="1"/>
          </p:nvPr>
        </p:nvSpPr>
        <p:spPr>
          <a:xfrm>
            <a:off x="467544" y="1412776"/>
            <a:ext cx="8135937" cy="5162550"/>
          </a:xfrm>
        </p:spPr>
        <p:txBody>
          <a:bodyPr/>
          <a:lstStyle/>
          <a:p>
            <a:r>
              <a:rPr lang="en-US" sz="2800" dirty="0"/>
              <a:t>Breadth of market</a:t>
            </a:r>
          </a:p>
          <a:p>
            <a:pPr lvl="1"/>
            <a:r>
              <a:rPr lang="en-US" sz="2400" dirty="0"/>
              <a:t>Measures the number of issues increased relative to the number of issues declined each day </a:t>
            </a:r>
          </a:p>
          <a:p>
            <a:pPr lvl="1">
              <a:lnSpc>
                <a:spcPct val="110000"/>
              </a:lnSpc>
            </a:pPr>
            <a:r>
              <a:rPr lang="en-US" sz="2400" dirty="0"/>
              <a:t>The advance–decline index is typically a cumulative index of net advances or net declines</a:t>
            </a:r>
          </a:p>
          <a:p>
            <a:pPr lvl="1">
              <a:lnSpc>
                <a:spcPct val="110000"/>
              </a:lnSpc>
            </a:pPr>
            <a:r>
              <a:rPr lang="en-US" sz="2400" dirty="0"/>
              <a:t>See Exhibit 5.4</a:t>
            </a:r>
          </a:p>
          <a:p>
            <a:r>
              <a:rPr lang="en-US" sz="2800" dirty="0"/>
              <a:t>Stocks above their 200-day moving average</a:t>
            </a:r>
          </a:p>
          <a:p>
            <a:pPr lvl="1"/>
            <a:r>
              <a:rPr lang="en-US" sz="2400" dirty="0"/>
              <a:t>The market is considered to be overbought</a:t>
            </a:r>
            <a:r>
              <a:rPr lang="en-US" sz="2400" i="1" dirty="0"/>
              <a:t> </a:t>
            </a:r>
            <a:r>
              <a:rPr lang="en-US" sz="2400" dirty="0"/>
              <a:t>and subject to a negative correction when more than 80 percent of the stocks are trading above their 200-day moving average</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C00000"/>
                </a:solidFill>
                <a:latin typeface="Verdana" pitchFamily="34" charset="0"/>
                <a:ea typeface="Verdana" pitchFamily="34" charset="0"/>
                <a:cs typeface="Verdana" pitchFamily="34" charset="0"/>
              </a:rPr>
              <a:t>Exhibit 5.4</a:t>
            </a:r>
            <a:endParaRPr lang="en-AU" sz="4000" dirty="0">
              <a:solidFill>
                <a:srgbClr val="C00000"/>
              </a:solidFill>
              <a:latin typeface="Verdana" pitchFamily="34" charset="0"/>
              <a:ea typeface="Verdana" pitchFamily="34" charset="0"/>
              <a:cs typeface="Verdana" pitchFamily="34" charset="0"/>
            </a:endParaRPr>
          </a:p>
        </p:txBody>
      </p:sp>
      <p:sp>
        <p:nvSpPr>
          <p:cNvPr id="4" name="Footer Placeholder 3"/>
          <p:cNvSpPr>
            <a:spLocks noGrp="1"/>
          </p:cNvSpPr>
          <p:nvPr>
            <p:ph type="ftr" sz="quarter" idx="10"/>
          </p:nvPr>
        </p:nvSpPr>
        <p:spPr/>
        <p:txBody>
          <a:bodyPr/>
          <a:lstStyle/>
          <a:p>
            <a:pPr>
              <a:defRPr/>
            </a:pPr>
            <a:r>
              <a:rPr lang="en-AU"/>
              <a:t>RMIT University</a:t>
            </a:r>
          </a:p>
        </p:txBody>
      </p:sp>
      <p:sp>
        <p:nvSpPr>
          <p:cNvPr id="5" name="Slide Number Placeholder 4"/>
          <p:cNvSpPr>
            <a:spLocks noGrp="1"/>
          </p:cNvSpPr>
          <p:nvPr>
            <p:ph type="sldNum" sz="quarter" idx="11"/>
          </p:nvPr>
        </p:nvSpPr>
        <p:spPr/>
        <p:txBody>
          <a:bodyPr/>
          <a:lstStyle/>
          <a:p>
            <a:pPr>
              <a:defRPr/>
            </a:pPr>
            <a:r>
              <a:rPr lang="en-AU"/>
              <a:t>Slide </a:t>
            </a:r>
            <a:fld id="{0E08B2EC-25D5-4539-AD65-E7A9667F00F2}" type="slidenum">
              <a:rPr lang="en-AU" smtClean="0"/>
              <a:pPr>
                <a:defRPr/>
              </a:pPr>
              <a:t>31</a:t>
            </a:fld>
            <a:endParaRPr lang="en-AU"/>
          </a:p>
        </p:txBody>
      </p:sp>
      <p:pic>
        <p:nvPicPr>
          <p:cNvPr id="7" name="Picture 2"/>
          <p:cNvPicPr>
            <a:picLocks noGrp="1" noChangeAspect="1" noChangeArrowheads="1"/>
          </p:cNvPicPr>
          <p:nvPr>
            <p:ph idx="1"/>
          </p:nvPr>
        </p:nvPicPr>
        <p:blipFill>
          <a:blip r:embed="rId2"/>
          <a:srcRect/>
          <a:stretch>
            <a:fillRect/>
          </a:stretch>
        </p:blipFill>
        <p:spPr bwMode="auto">
          <a:xfrm>
            <a:off x="323528" y="1772816"/>
            <a:ext cx="8229600" cy="2466139"/>
          </a:xfrm>
          <a:prstGeom prst="rect">
            <a:avLst/>
          </a:prstGeom>
          <a:noFill/>
          <a:ln w="9525">
            <a:noFill/>
            <a:miter lim="800000"/>
            <a:headEnd/>
            <a:tailEnd/>
          </a:ln>
        </p:spPr>
      </p:pic>
    </p:spTree>
    <p:extLst>
      <p:ext uri="{BB962C8B-B14F-4D97-AF65-F5344CB8AC3E}">
        <p14:creationId xmlns:p14="http://schemas.microsoft.com/office/powerpoint/2010/main" val="3795271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Verdana" pitchFamily="34" charset="0"/>
                <a:ea typeface="Verdana" pitchFamily="34" charset="0"/>
                <a:cs typeface="Verdana" pitchFamily="34" charset="0"/>
              </a:rPr>
              <a:t>Summary</a:t>
            </a:r>
            <a:endParaRPr lang="en-AU" dirty="0"/>
          </a:p>
        </p:txBody>
      </p:sp>
      <p:sp>
        <p:nvSpPr>
          <p:cNvPr id="3" name="Content Placeholder 2"/>
          <p:cNvSpPr>
            <a:spLocks noGrp="1"/>
          </p:cNvSpPr>
          <p:nvPr>
            <p:ph idx="1"/>
          </p:nvPr>
        </p:nvSpPr>
        <p:spPr>
          <a:xfrm>
            <a:off x="467544" y="1628800"/>
            <a:ext cx="8229600" cy="4781550"/>
          </a:xfrm>
        </p:spPr>
        <p:txBody>
          <a:bodyPr/>
          <a:lstStyle/>
          <a:p>
            <a:pPr>
              <a:lnSpc>
                <a:spcPct val="80000"/>
              </a:lnSpc>
              <a:defRPr/>
            </a:pPr>
            <a:endParaRPr lang="en-AU" sz="2400" dirty="0"/>
          </a:p>
          <a:p>
            <a:pPr>
              <a:lnSpc>
                <a:spcPct val="80000"/>
              </a:lnSpc>
              <a:defRPr/>
            </a:pPr>
            <a:r>
              <a:rPr lang="en-AU" sz="2400" dirty="0"/>
              <a:t>Efficient market </a:t>
            </a:r>
            <a:r>
              <a:rPr lang="en-AU" sz="2400"/>
              <a:t>and implications</a:t>
            </a:r>
            <a:endParaRPr lang="en-AU" sz="2400" dirty="0"/>
          </a:p>
          <a:p>
            <a:pPr>
              <a:lnSpc>
                <a:spcPct val="80000"/>
              </a:lnSpc>
              <a:defRPr/>
            </a:pPr>
            <a:r>
              <a:rPr lang="en-AU" sz="2400" dirty="0"/>
              <a:t>Assumptions and Advantages of TA</a:t>
            </a:r>
          </a:p>
          <a:p>
            <a:pPr>
              <a:lnSpc>
                <a:spcPct val="80000"/>
              </a:lnSpc>
              <a:defRPr/>
            </a:pPr>
            <a:r>
              <a:rPr lang="en-AU" sz="2400" dirty="0"/>
              <a:t>Challenges of TA</a:t>
            </a:r>
          </a:p>
          <a:p>
            <a:pPr>
              <a:lnSpc>
                <a:spcPct val="80000"/>
              </a:lnSpc>
              <a:defRPr/>
            </a:pPr>
            <a:r>
              <a:rPr lang="en-AU" sz="2400" dirty="0"/>
              <a:t>Four Trading Rules and their indicators</a:t>
            </a:r>
          </a:p>
          <a:p>
            <a:pPr lvl="1">
              <a:lnSpc>
                <a:spcPct val="90000"/>
              </a:lnSpc>
              <a:defRPr/>
            </a:pPr>
            <a:r>
              <a:rPr lang="en-US" sz="2000" dirty="0"/>
              <a:t>Contrary-Opinion Rules</a:t>
            </a:r>
          </a:p>
          <a:p>
            <a:pPr lvl="1">
              <a:lnSpc>
                <a:spcPct val="90000"/>
              </a:lnSpc>
              <a:defRPr/>
            </a:pPr>
            <a:r>
              <a:rPr lang="en-US" sz="2000" dirty="0"/>
              <a:t>Follow the Smart Money</a:t>
            </a:r>
          </a:p>
          <a:p>
            <a:pPr lvl="1">
              <a:lnSpc>
                <a:spcPct val="90000"/>
              </a:lnSpc>
              <a:defRPr/>
            </a:pPr>
            <a:r>
              <a:rPr lang="en-US" sz="2000" dirty="0"/>
              <a:t>Momentum Indicators</a:t>
            </a:r>
          </a:p>
          <a:p>
            <a:pPr lvl="1">
              <a:lnSpc>
                <a:spcPct val="90000"/>
              </a:lnSpc>
              <a:defRPr/>
            </a:pPr>
            <a:r>
              <a:rPr lang="en-US" sz="2000" dirty="0"/>
              <a:t>Stock Price and Volume Techniques</a:t>
            </a:r>
            <a:endParaRPr lang="en-AU" sz="2000" dirty="0"/>
          </a:p>
          <a:p>
            <a:pPr>
              <a:lnSpc>
                <a:spcPct val="80000"/>
              </a:lnSpc>
              <a:defRPr/>
            </a:pPr>
            <a:r>
              <a:rPr lang="en-AU" sz="2400" dirty="0"/>
              <a:t>Price and volume techniques</a:t>
            </a:r>
          </a:p>
          <a:p>
            <a:pPr lvl="1">
              <a:lnSpc>
                <a:spcPct val="80000"/>
              </a:lnSpc>
              <a:buFont typeface="Symbol" pitchFamily="18" charset="2"/>
              <a:buChar char="®"/>
              <a:defRPr/>
            </a:pPr>
            <a:r>
              <a:rPr lang="en-AU" sz="2000" dirty="0"/>
              <a:t> Dow Theory</a:t>
            </a:r>
          </a:p>
          <a:p>
            <a:pPr lvl="1">
              <a:lnSpc>
                <a:spcPct val="80000"/>
              </a:lnSpc>
              <a:buFont typeface="Symbol" pitchFamily="18" charset="2"/>
              <a:buChar char="®"/>
              <a:defRPr/>
            </a:pPr>
            <a:r>
              <a:rPr lang="en-AU" sz="2000" dirty="0"/>
              <a:t> Support and Resistance level</a:t>
            </a:r>
          </a:p>
          <a:p>
            <a:pPr lvl="1">
              <a:lnSpc>
                <a:spcPct val="80000"/>
              </a:lnSpc>
              <a:buFont typeface="Symbol" pitchFamily="18" charset="2"/>
              <a:buChar char="®"/>
              <a:defRPr/>
            </a:pPr>
            <a:r>
              <a:rPr lang="en-AU" sz="2000" dirty="0"/>
              <a:t> Moving Average</a:t>
            </a:r>
          </a:p>
          <a:p>
            <a:pPr marL="0" indent="0">
              <a:lnSpc>
                <a:spcPct val="80000"/>
              </a:lnSpc>
              <a:buFontTx/>
              <a:buNone/>
              <a:defRPr/>
            </a:pPr>
            <a:r>
              <a:rPr lang="en-AU" dirty="0"/>
              <a:t> </a:t>
            </a:r>
          </a:p>
          <a:p>
            <a:pPr lvl="1"/>
            <a:endParaRPr lang="en-US" b="1" dirty="0"/>
          </a:p>
        </p:txBody>
      </p:sp>
      <p:sp>
        <p:nvSpPr>
          <p:cNvPr id="4" name="Footer Placeholder 3"/>
          <p:cNvSpPr>
            <a:spLocks noGrp="1"/>
          </p:cNvSpPr>
          <p:nvPr>
            <p:ph type="ftr" sz="quarter" idx="10"/>
          </p:nvPr>
        </p:nvSpPr>
        <p:spPr/>
        <p:txBody>
          <a:bodyPr/>
          <a:lstStyle/>
          <a:p>
            <a:pPr>
              <a:defRPr/>
            </a:pPr>
            <a:r>
              <a:rPr lang="en-AU"/>
              <a:t>RMIT University</a:t>
            </a:r>
          </a:p>
        </p:txBody>
      </p:sp>
      <p:sp>
        <p:nvSpPr>
          <p:cNvPr id="5" name="Slide Number Placeholder 4"/>
          <p:cNvSpPr>
            <a:spLocks noGrp="1"/>
          </p:cNvSpPr>
          <p:nvPr>
            <p:ph type="sldNum" sz="quarter" idx="11"/>
          </p:nvPr>
        </p:nvSpPr>
        <p:spPr/>
        <p:txBody>
          <a:bodyPr/>
          <a:lstStyle/>
          <a:p>
            <a:pPr>
              <a:defRPr/>
            </a:pPr>
            <a:r>
              <a:rPr lang="en-AU"/>
              <a:t>Slide </a:t>
            </a:r>
            <a:fld id="{0E08B2EC-25D5-4539-AD65-E7A9667F00F2}" type="slidenum">
              <a:rPr lang="en-AU" smtClean="0"/>
              <a:pPr>
                <a:defRPr/>
              </a:pPr>
              <a:t>32</a:t>
            </a:fld>
            <a:endParaRPr lang="en-AU"/>
          </a:p>
        </p:txBody>
      </p:sp>
    </p:spTree>
    <p:extLst>
      <p:ext uri="{BB962C8B-B14F-4D97-AF65-F5344CB8AC3E}">
        <p14:creationId xmlns:p14="http://schemas.microsoft.com/office/powerpoint/2010/main" val="1461022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CBE299D7-1CC2-4998-B9A1-E10EB0EDCB6A}" type="slidenum">
              <a:rPr lang="en-AU" smtClean="0"/>
              <a:pPr eaLnBrk="1" hangingPunct="1"/>
              <a:t>4</a:t>
            </a:fld>
            <a:endParaRPr lang="en-AU"/>
          </a:p>
        </p:txBody>
      </p:sp>
      <p:sp>
        <p:nvSpPr>
          <p:cNvPr id="4099" name="Rectangle 2"/>
          <p:cNvSpPr>
            <a:spLocks noGrp="1" noChangeArrowheads="1"/>
          </p:cNvSpPr>
          <p:nvPr>
            <p:ph type="body" idx="1"/>
          </p:nvPr>
        </p:nvSpPr>
        <p:spPr>
          <a:xfrm>
            <a:off x="467544" y="1844824"/>
            <a:ext cx="8280920" cy="4781550"/>
          </a:xfrm>
        </p:spPr>
        <p:txBody>
          <a:bodyPr/>
          <a:lstStyle/>
          <a:p>
            <a:r>
              <a:rPr lang="en-CA" sz="2800" dirty="0">
                <a:latin typeface="Arial" panose="020B0604020202020204" pitchFamily="34" charset="0"/>
                <a:cs typeface="Arial" panose="020B0604020202020204" pitchFamily="34" charset="0"/>
              </a:rPr>
              <a:t>An efficient capital market is one in which security prices adjust </a:t>
            </a:r>
            <a:r>
              <a:rPr lang="en-CA" sz="2800" dirty="0">
                <a:solidFill>
                  <a:srgbClr val="FF0000"/>
                </a:solidFill>
                <a:latin typeface="Arial" panose="020B0604020202020204" pitchFamily="34" charset="0"/>
                <a:cs typeface="Arial" panose="020B0604020202020204" pitchFamily="34" charset="0"/>
              </a:rPr>
              <a:t>rapidly </a:t>
            </a:r>
            <a:r>
              <a:rPr lang="en-CA" sz="2800" dirty="0">
                <a:latin typeface="Arial" panose="020B0604020202020204" pitchFamily="34" charset="0"/>
                <a:cs typeface="Arial" panose="020B0604020202020204" pitchFamily="34" charset="0"/>
              </a:rPr>
              <a:t>to the arrival of new information, which implies that the current prices of securities reflect </a:t>
            </a:r>
            <a:r>
              <a:rPr lang="en-CA" sz="2800" dirty="0">
                <a:solidFill>
                  <a:srgbClr val="FF0000"/>
                </a:solidFill>
                <a:latin typeface="Arial" panose="020B0604020202020204" pitchFamily="34" charset="0"/>
                <a:cs typeface="Arial" panose="020B0604020202020204" pitchFamily="34" charset="0"/>
              </a:rPr>
              <a:t>all</a:t>
            </a:r>
            <a:r>
              <a:rPr lang="en-CA" sz="2800" dirty="0">
                <a:latin typeface="Arial" panose="020B0604020202020204" pitchFamily="34" charset="0"/>
                <a:cs typeface="Arial" panose="020B0604020202020204" pitchFamily="34" charset="0"/>
              </a:rPr>
              <a:t> information about the security</a:t>
            </a:r>
          </a:p>
          <a:p>
            <a:endParaRPr lang="en-US" sz="2800" dirty="0"/>
          </a:p>
        </p:txBody>
      </p:sp>
      <p:sp>
        <p:nvSpPr>
          <p:cNvPr id="2" name="Title 1"/>
          <p:cNvSpPr>
            <a:spLocks noGrp="1"/>
          </p:cNvSpPr>
          <p:nvPr>
            <p:ph type="title"/>
          </p:nvPr>
        </p:nvSpPr>
        <p:spPr/>
        <p:txBody>
          <a:bodyPr/>
          <a:lstStyle/>
          <a:p>
            <a:r>
              <a:rPr lang="en-US" sz="3600" b="1" dirty="0">
                <a:solidFill>
                  <a:srgbClr val="C00000"/>
                </a:solidFill>
                <a:latin typeface="Verdana" pitchFamily="34" charset="0"/>
                <a:ea typeface="Verdana" pitchFamily="34" charset="0"/>
                <a:cs typeface="Verdana" pitchFamily="34" charset="0"/>
              </a:rPr>
              <a:t>Efficient Capital Markets</a:t>
            </a:r>
            <a:endParaRPr lang="en-AU" sz="3600" dirty="0"/>
          </a:p>
        </p:txBody>
      </p:sp>
    </p:spTree>
    <p:extLst>
      <p:ext uri="{BB962C8B-B14F-4D97-AF65-F5344CB8AC3E}">
        <p14:creationId xmlns:p14="http://schemas.microsoft.com/office/powerpoint/2010/main" val="26709903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CBE299D7-1CC2-4998-B9A1-E10EB0EDCB6A}" type="slidenum">
              <a:rPr lang="en-AU" smtClean="0"/>
              <a:pPr eaLnBrk="1" hangingPunct="1"/>
              <a:t>5</a:t>
            </a:fld>
            <a:endParaRPr lang="en-AU"/>
          </a:p>
        </p:txBody>
      </p:sp>
      <p:sp>
        <p:nvSpPr>
          <p:cNvPr id="4099" name="Rectangle 2"/>
          <p:cNvSpPr>
            <a:spLocks noGrp="1" noChangeArrowheads="1"/>
          </p:cNvSpPr>
          <p:nvPr>
            <p:ph type="body" idx="1"/>
          </p:nvPr>
        </p:nvSpPr>
        <p:spPr>
          <a:xfrm>
            <a:off x="467544" y="1844824"/>
            <a:ext cx="8280920" cy="4781550"/>
          </a:xfrm>
        </p:spPr>
        <p:txBody>
          <a:bodyPr/>
          <a:lstStyle/>
          <a:p>
            <a:pPr>
              <a:lnSpc>
                <a:spcPct val="110000"/>
              </a:lnSpc>
            </a:pPr>
            <a:r>
              <a:rPr lang="en-CA" dirty="0">
                <a:latin typeface="Arial" panose="020B0604020202020204" pitchFamily="34" charset="0"/>
                <a:cs typeface="Arial" panose="020B0604020202020204" pitchFamily="34" charset="0"/>
              </a:rPr>
              <a:t>informationally efficient market:</a:t>
            </a:r>
          </a:p>
          <a:p>
            <a:pPr lvl="1">
              <a:lnSpc>
                <a:spcPct val="110000"/>
              </a:lnSpc>
            </a:pPr>
            <a:r>
              <a:rPr lang="en-US" dirty="0">
                <a:latin typeface="Arial" panose="020B0604020202020204" pitchFamily="34" charset="0"/>
                <a:cs typeface="Arial" panose="020B0604020202020204" pitchFamily="34" charset="0"/>
              </a:rPr>
              <a:t>A large number of competing profit-maximizing participants analyze and value securities, each independently of the others</a:t>
            </a:r>
          </a:p>
          <a:p>
            <a:pPr lvl="1">
              <a:lnSpc>
                <a:spcPct val="110000"/>
              </a:lnSpc>
            </a:pPr>
            <a:r>
              <a:rPr lang="en-US" dirty="0">
                <a:latin typeface="Arial" panose="020B0604020202020204" pitchFamily="34" charset="0"/>
                <a:cs typeface="Arial" panose="020B0604020202020204" pitchFamily="34" charset="0"/>
              </a:rPr>
              <a:t>New information regarding securities comes to the market in a random fashion</a:t>
            </a:r>
          </a:p>
          <a:p>
            <a:pPr lvl="1">
              <a:lnSpc>
                <a:spcPct val="110000"/>
              </a:lnSpc>
            </a:pPr>
            <a:r>
              <a:rPr lang="en-US" dirty="0">
                <a:latin typeface="Arial" panose="020B0604020202020204" pitchFamily="34" charset="0"/>
                <a:cs typeface="Arial" panose="020B0604020202020204" pitchFamily="34" charset="0"/>
              </a:rPr>
              <a:t>Profit-maximizing investors cause security prices to adjust rapidly to reflect the effect of new information</a:t>
            </a:r>
          </a:p>
          <a:p>
            <a:endParaRPr lang="en-CA" sz="2800" dirty="0">
              <a:latin typeface="Arial" panose="020B0604020202020204" pitchFamily="34" charset="0"/>
              <a:cs typeface="Arial" panose="020B0604020202020204" pitchFamily="34" charset="0"/>
            </a:endParaRPr>
          </a:p>
          <a:p>
            <a:endParaRPr lang="en-US" sz="2800" dirty="0"/>
          </a:p>
        </p:txBody>
      </p:sp>
      <p:sp>
        <p:nvSpPr>
          <p:cNvPr id="2" name="Title 1"/>
          <p:cNvSpPr>
            <a:spLocks noGrp="1"/>
          </p:cNvSpPr>
          <p:nvPr>
            <p:ph type="title"/>
          </p:nvPr>
        </p:nvSpPr>
        <p:spPr/>
        <p:txBody>
          <a:bodyPr/>
          <a:lstStyle/>
          <a:p>
            <a:r>
              <a:rPr lang="en-US" sz="3600" b="1" dirty="0">
                <a:solidFill>
                  <a:srgbClr val="C00000"/>
                </a:solidFill>
                <a:latin typeface="Verdana" pitchFamily="34" charset="0"/>
                <a:ea typeface="Verdana" pitchFamily="34" charset="0"/>
                <a:cs typeface="Verdana" pitchFamily="34" charset="0"/>
              </a:rPr>
              <a:t>Efficient Capital Markets</a:t>
            </a:r>
            <a:endParaRPr lang="en-AU" sz="3600" dirty="0"/>
          </a:p>
        </p:txBody>
      </p:sp>
    </p:spTree>
    <p:extLst>
      <p:ext uri="{BB962C8B-B14F-4D97-AF65-F5344CB8AC3E}">
        <p14:creationId xmlns:p14="http://schemas.microsoft.com/office/powerpoint/2010/main" val="75696902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CBE299D7-1CC2-4998-B9A1-E10EB0EDCB6A}" type="slidenum">
              <a:rPr lang="en-AU" smtClean="0"/>
              <a:pPr eaLnBrk="1" hangingPunct="1"/>
              <a:t>6</a:t>
            </a:fld>
            <a:endParaRPr lang="en-AU"/>
          </a:p>
        </p:txBody>
      </p:sp>
      <p:sp>
        <p:nvSpPr>
          <p:cNvPr id="4099" name="Rectangle 2"/>
          <p:cNvSpPr>
            <a:spLocks noGrp="1" noChangeArrowheads="1"/>
          </p:cNvSpPr>
          <p:nvPr>
            <p:ph type="body" idx="1"/>
          </p:nvPr>
        </p:nvSpPr>
        <p:spPr>
          <a:xfrm>
            <a:off x="467544" y="1844824"/>
            <a:ext cx="8280920" cy="4781550"/>
          </a:xfrm>
        </p:spPr>
        <p:txBody>
          <a:bodyPr/>
          <a:lstStyle/>
          <a:p>
            <a:r>
              <a:rPr lang="en-CA" sz="2400" dirty="0">
                <a:latin typeface="Arial" panose="020B0604020202020204" pitchFamily="34" charset="0"/>
                <a:cs typeface="Arial" panose="020B0604020202020204" pitchFamily="34" charset="0"/>
              </a:rPr>
              <a:t>Weak form---</a:t>
            </a:r>
            <a:r>
              <a:rPr lang="en-US" sz="2400" dirty="0">
                <a:latin typeface="Arial" panose="020B0604020202020204" pitchFamily="34" charset="0"/>
                <a:cs typeface="Arial" panose="020B0604020202020204" pitchFamily="34" charset="0"/>
              </a:rPr>
              <a:t>Current prices reflect all security-market </a:t>
            </a:r>
            <a:r>
              <a:rPr lang="en-US" sz="2400" dirty="0">
                <a:solidFill>
                  <a:srgbClr val="FF0000"/>
                </a:solidFill>
                <a:latin typeface="Arial" panose="020B0604020202020204" pitchFamily="34" charset="0"/>
                <a:cs typeface="Arial" panose="020B0604020202020204" pitchFamily="34" charset="0"/>
              </a:rPr>
              <a:t>historical</a:t>
            </a:r>
            <a:r>
              <a:rPr lang="en-US" sz="2400" dirty="0">
                <a:latin typeface="Arial" panose="020B0604020202020204" pitchFamily="34" charset="0"/>
                <a:cs typeface="Arial" panose="020B0604020202020204" pitchFamily="34" charset="0"/>
              </a:rPr>
              <a:t> information, including the historical sequence of prices, rates of return, trading volume data, and other market-generated information</a:t>
            </a:r>
          </a:p>
          <a:p>
            <a:r>
              <a:rPr lang="en-CA" sz="2400" dirty="0">
                <a:latin typeface="Arial" panose="020B0604020202020204" pitchFamily="34" charset="0"/>
                <a:cs typeface="Arial" panose="020B0604020202020204" pitchFamily="34" charset="0"/>
              </a:rPr>
              <a:t>Semi-strong form --- </a:t>
            </a:r>
            <a:r>
              <a:rPr lang="en-US" sz="2400" dirty="0">
                <a:latin typeface="Arial" panose="020B0604020202020204" pitchFamily="34" charset="0"/>
                <a:cs typeface="Arial" panose="020B0604020202020204" pitchFamily="34" charset="0"/>
              </a:rPr>
              <a:t>Current security prices reflect all </a:t>
            </a:r>
            <a:r>
              <a:rPr lang="en-US" sz="2400" dirty="0">
                <a:solidFill>
                  <a:srgbClr val="FF0000"/>
                </a:solidFill>
                <a:latin typeface="Arial" panose="020B0604020202020204" pitchFamily="34" charset="0"/>
                <a:cs typeface="Arial" panose="020B0604020202020204" pitchFamily="34" charset="0"/>
              </a:rPr>
              <a:t>public</a:t>
            </a:r>
            <a:r>
              <a:rPr lang="en-US" sz="2400" dirty="0">
                <a:latin typeface="Arial" panose="020B0604020202020204" pitchFamily="34" charset="0"/>
                <a:cs typeface="Arial" panose="020B0604020202020204" pitchFamily="34" charset="0"/>
              </a:rPr>
              <a:t> information, including market and non-market information</a:t>
            </a:r>
          </a:p>
          <a:p>
            <a:r>
              <a:rPr lang="en-CA" sz="2400" dirty="0">
                <a:latin typeface="Arial" panose="020B0604020202020204" pitchFamily="34" charset="0"/>
                <a:cs typeface="Arial" panose="020B0604020202020204" pitchFamily="34" charset="0"/>
              </a:rPr>
              <a:t>Strong form --- </a:t>
            </a:r>
            <a:r>
              <a:rPr lang="en-US" sz="2400" dirty="0">
                <a:latin typeface="Arial" panose="020B0604020202020204" pitchFamily="34" charset="0"/>
                <a:cs typeface="Arial" panose="020B0604020202020204" pitchFamily="34" charset="0"/>
              </a:rPr>
              <a:t>Stock prices fully reflect </a:t>
            </a:r>
            <a:r>
              <a:rPr lang="en-US" sz="2400" dirty="0">
                <a:solidFill>
                  <a:srgbClr val="FF0000"/>
                </a:solidFill>
                <a:latin typeface="Arial" panose="020B0604020202020204" pitchFamily="34" charset="0"/>
                <a:cs typeface="Arial" panose="020B0604020202020204" pitchFamily="34" charset="0"/>
              </a:rPr>
              <a:t>all </a:t>
            </a:r>
            <a:r>
              <a:rPr lang="en-US" sz="2400" dirty="0">
                <a:latin typeface="Arial" panose="020B0604020202020204" pitchFamily="34" charset="0"/>
                <a:cs typeface="Arial" panose="020B0604020202020204" pitchFamily="34" charset="0"/>
              </a:rPr>
              <a:t>information from public and private sources</a:t>
            </a:r>
          </a:p>
          <a:p>
            <a:endParaRPr lang="en-CA" sz="2400" dirty="0">
              <a:latin typeface="Arial" panose="020B0604020202020204" pitchFamily="34" charset="0"/>
              <a:cs typeface="Arial" panose="020B0604020202020204" pitchFamily="34" charset="0"/>
            </a:endParaRPr>
          </a:p>
          <a:p>
            <a:endParaRPr lang="en-US" sz="2400" dirty="0"/>
          </a:p>
        </p:txBody>
      </p:sp>
      <p:sp>
        <p:nvSpPr>
          <p:cNvPr id="2" name="Title 1"/>
          <p:cNvSpPr>
            <a:spLocks noGrp="1"/>
          </p:cNvSpPr>
          <p:nvPr>
            <p:ph type="title"/>
          </p:nvPr>
        </p:nvSpPr>
        <p:spPr/>
        <p:txBody>
          <a:bodyPr/>
          <a:lstStyle/>
          <a:p>
            <a:r>
              <a:rPr lang="en-US" sz="3600" b="1" dirty="0">
                <a:solidFill>
                  <a:srgbClr val="C00000"/>
                </a:solidFill>
                <a:latin typeface="Verdana" pitchFamily="34" charset="0"/>
                <a:ea typeface="Verdana" pitchFamily="34" charset="0"/>
                <a:cs typeface="Verdana" pitchFamily="34" charset="0"/>
              </a:rPr>
              <a:t>Efficient Capital Markets</a:t>
            </a:r>
            <a:endParaRPr lang="en-AU" sz="3600" dirty="0"/>
          </a:p>
        </p:txBody>
      </p:sp>
    </p:spTree>
    <p:extLst>
      <p:ext uri="{BB962C8B-B14F-4D97-AF65-F5344CB8AC3E}">
        <p14:creationId xmlns:p14="http://schemas.microsoft.com/office/powerpoint/2010/main" val="182804235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800" dirty="0">
                <a:solidFill>
                  <a:srgbClr val="FF0000"/>
                </a:solidFill>
              </a:rPr>
              <a:t>Efficient Markets and Fundamental Analysis</a:t>
            </a:r>
            <a:endParaRPr lang="en-AU" sz="2800" dirty="0">
              <a:solidFill>
                <a:srgbClr val="FF0000"/>
              </a:solidFill>
            </a:endParaRPr>
          </a:p>
        </p:txBody>
      </p:sp>
      <p:sp>
        <p:nvSpPr>
          <p:cNvPr id="3" name="Content Placeholder 2"/>
          <p:cNvSpPr>
            <a:spLocks noGrp="1"/>
          </p:cNvSpPr>
          <p:nvPr>
            <p:ph idx="1"/>
          </p:nvPr>
        </p:nvSpPr>
        <p:spPr/>
        <p:txBody>
          <a:bodyPr/>
          <a:lstStyle/>
          <a:p>
            <a:pPr eaLnBrk="1" hangingPunct="1"/>
            <a:r>
              <a:rPr lang="en-US" sz="2400" dirty="0">
                <a:latin typeface="Arial" panose="020B0604020202020204" pitchFamily="34" charset="0"/>
                <a:cs typeface="Arial" panose="020B0604020202020204" pitchFamily="34" charset="0"/>
              </a:rPr>
              <a:t>Fundamental analysts believe that there is a basic </a:t>
            </a:r>
            <a:r>
              <a:rPr lang="en-US" sz="2400" dirty="0">
                <a:solidFill>
                  <a:srgbClr val="FF0000"/>
                </a:solidFill>
                <a:latin typeface="Arial" panose="020B0604020202020204" pitchFamily="34" charset="0"/>
                <a:cs typeface="Arial" panose="020B0604020202020204" pitchFamily="34" charset="0"/>
              </a:rPr>
              <a:t>intrinsic</a:t>
            </a:r>
            <a:r>
              <a:rPr lang="en-US" sz="2400" dirty="0">
                <a:latin typeface="Arial" panose="020B0604020202020204" pitchFamily="34" charset="0"/>
                <a:cs typeface="Arial" panose="020B0604020202020204" pitchFamily="34" charset="0"/>
              </a:rPr>
              <a:t> value for the aggregate stock market, various industries, or individual securities, and these values depend on underlying economic factors</a:t>
            </a:r>
          </a:p>
          <a:p>
            <a:pPr lvl="1"/>
            <a:r>
              <a:rPr lang="en-US" sz="2000" dirty="0">
                <a:latin typeface="Arial" panose="020B0604020202020204" pitchFamily="34" charset="0"/>
                <a:cs typeface="Arial" panose="020B0604020202020204" pitchFamily="34" charset="0"/>
              </a:rPr>
              <a:t>EMH implies that examining only past economic events is not likely to lead to outperforming a buy-and-hold policy because the market adjusts rapidly to known economic events</a:t>
            </a:r>
          </a:p>
          <a:p>
            <a:pPr lvl="1"/>
            <a:r>
              <a:rPr lang="en-US" sz="2000" dirty="0">
                <a:latin typeface="Arial" panose="020B0604020202020204" pitchFamily="34" charset="0"/>
                <a:cs typeface="Arial" panose="020B0604020202020204" pitchFamily="34" charset="0"/>
              </a:rPr>
              <a:t>Merely using historical data to estimate future values is not sufficient</a:t>
            </a:r>
          </a:p>
          <a:p>
            <a:pPr lvl="1"/>
            <a:r>
              <a:rPr lang="en-US" sz="2000" dirty="0">
                <a:latin typeface="Arial" panose="020B0604020202020204" pitchFamily="34" charset="0"/>
                <a:cs typeface="Arial" panose="020B0604020202020204" pitchFamily="34" charset="0"/>
              </a:rPr>
              <a:t>You must estimate the relevant variables that cause long-run movements</a:t>
            </a:r>
          </a:p>
          <a:p>
            <a:endParaRPr lang="en-AU" sz="2400" dirty="0"/>
          </a:p>
        </p:txBody>
      </p:sp>
      <p:sp>
        <p:nvSpPr>
          <p:cNvPr id="4" name="Footer Placeholder 3"/>
          <p:cNvSpPr>
            <a:spLocks noGrp="1"/>
          </p:cNvSpPr>
          <p:nvPr>
            <p:ph type="ftr" sz="quarter" idx="10"/>
          </p:nvPr>
        </p:nvSpPr>
        <p:spPr/>
        <p:txBody>
          <a:bodyPr/>
          <a:lstStyle/>
          <a:p>
            <a:pPr>
              <a:defRPr/>
            </a:pPr>
            <a:r>
              <a:rPr lang="en-AU"/>
              <a:t>RMIT University</a:t>
            </a:r>
          </a:p>
        </p:txBody>
      </p:sp>
      <p:sp>
        <p:nvSpPr>
          <p:cNvPr id="5" name="Slide Number Placeholder 4"/>
          <p:cNvSpPr>
            <a:spLocks noGrp="1"/>
          </p:cNvSpPr>
          <p:nvPr>
            <p:ph type="sldNum" sz="quarter" idx="11"/>
          </p:nvPr>
        </p:nvSpPr>
        <p:spPr/>
        <p:txBody>
          <a:bodyPr/>
          <a:lstStyle/>
          <a:p>
            <a:pPr>
              <a:defRPr/>
            </a:pPr>
            <a:r>
              <a:rPr lang="en-AU"/>
              <a:t>Slide </a:t>
            </a:r>
            <a:fld id="{0E08B2EC-25D5-4539-AD65-E7A9667F00F2}" type="slidenum">
              <a:rPr lang="en-AU" smtClean="0"/>
              <a:pPr>
                <a:defRPr/>
              </a:pPr>
              <a:t>7</a:t>
            </a:fld>
            <a:endParaRPr lang="en-AU"/>
          </a:p>
        </p:txBody>
      </p:sp>
    </p:spTree>
    <p:extLst>
      <p:ext uri="{BB962C8B-B14F-4D97-AF65-F5344CB8AC3E}">
        <p14:creationId xmlns:p14="http://schemas.microsoft.com/office/powerpoint/2010/main" val="223196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Technical Analysis</a:t>
            </a:r>
          </a:p>
        </p:txBody>
      </p:sp>
      <p:sp>
        <p:nvSpPr>
          <p:cNvPr id="3" name="Content Placeholder 2"/>
          <p:cNvSpPr>
            <a:spLocks noGrp="1"/>
          </p:cNvSpPr>
          <p:nvPr>
            <p:ph idx="1"/>
          </p:nvPr>
        </p:nvSpPr>
        <p:spPr/>
        <p:txBody>
          <a:bodyPr/>
          <a:lstStyle/>
          <a:p>
            <a:r>
              <a:rPr lang="en-CA" sz="2400" dirty="0">
                <a:latin typeface="Arial" panose="020B0604020202020204" pitchFamily="34" charset="0"/>
                <a:cs typeface="Arial" panose="020B0604020202020204" pitchFamily="34" charset="0"/>
              </a:rPr>
              <a:t>Technical analysts see no need to study the multitude of economic, industry, and company variables to arrive at an estimate of future value because they believe that </a:t>
            </a:r>
            <a:r>
              <a:rPr lang="en-CA" sz="2400" dirty="0">
                <a:solidFill>
                  <a:srgbClr val="FF0000"/>
                </a:solidFill>
                <a:latin typeface="Arial" panose="020B0604020202020204" pitchFamily="34" charset="0"/>
                <a:cs typeface="Arial" panose="020B0604020202020204" pitchFamily="34" charset="0"/>
              </a:rPr>
              <a:t>past price and volume movements </a:t>
            </a:r>
            <a:r>
              <a:rPr lang="en-CA" sz="2400" dirty="0">
                <a:latin typeface="Arial" panose="020B0604020202020204" pitchFamily="34" charset="0"/>
                <a:cs typeface="Arial" panose="020B0604020202020204" pitchFamily="34" charset="0"/>
              </a:rPr>
              <a:t>or some other market series will signal future price movements</a:t>
            </a:r>
          </a:p>
          <a:p>
            <a:r>
              <a:rPr lang="en-CA" sz="2400" dirty="0">
                <a:latin typeface="Arial" panose="020B0604020202020204" pitchFamily="34" charset="0"/>
                <a:cs typeface="Arial" panose="020B0604020202020204" pitchFamily="34" charset="0"/>
              </a:rPr>
              <a:t>Technicians also believe that a change in the price trend may predict a forthcoming change in some fundamental variables, such as earnings and risk, before the change is perceived by most fundamental analysts</a:t>
            </a:r>
          </a:p>
          <a:p>
            <a:endParaRPr lang="en-AU" sz="2400" dirty="0"/>
          </a:p>
        </p:txBody>
      </p:sp>
      <p:sp>
        <p:nvSpPr>
          <p:cNvPr id="4" name="Footer Placeholder 3"/>
          <p:cNvSpPr>
            <a:spLocks noGrp="1"/>
          </p:cNvSpPr>
          <p:nvPr>
            <p:ph type="ftr" sz="quarter" idx="10"/>
          </p:nvPr>
        </p:nvSpPr>
        <p:spPr/>
        <p:txBody>
          <a:bodyPr/>
          <a:lstStyle/>
          <a:p>
            <a:pPr>
              <a:defRPr/>
            </a:pPr>
            <a:r>
              <a:rPr lang="en-AU"/>
              <a:t>RMIT University</a:t>
            </a:r>
          </a:p>
        </p:txBody>
      </p:sp>
      <p:sp>
        <p:nvSpPr>
          <p:cNvPr id="5" name="Slide Number Placeholder 4"/>
          <p:cNvSpPr>
            <a:spLocks noGrp="1"/>
          </p:cNvSpPr>
          <p:nvPr>
            <p:ph type="sldNum" sz="quarter" idx="11"/>
          </p:nvPr>
        </p:nvSpPr>
        <p:spPr/>
        <p:txBody>
          <a:bodyPr/>
          <a:lstStyle/>
          <a:p>
            <a:pPr>
              <a:defRPr/>
            </a:pPr>
            <a:r>
              <a:rPr lang="en-AU"/>
              <a:t>Slide </a:t>
            </a:r>
            <a:fld id="{0E08B2EC-25D5-4539-AD65-E7A9667F00F2}" type="slidenum">
              <a:rPr lang="en-AU" smtClean="0"/>
              <a:pPr>
                <a:defRPr/>
              </a:pPr>
              <a:t>8</a:t>
            </a:fld>
            <a:endParaRPr lang="en-AU"/>
          </a:p>
        </p:txBody>
      </p:sp>
    </p:spTree>
    <p:extLst>
      <p:ext uri="{BB962C8B-B14F-4D97-AF65-F5344CB8AC3E}">
        <p14:creationId xmlns:p14="http://schemas.microsoft.com/office/powerpoint/2010/main" val="2343032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AU"/>
              <a:t>Slide </a:t>
            </a:r>
            <a:fld id="{CBE299D7-1CC2-4998-B9A1-E10EB0EDCB6A}" type="slidenum">
              <a:rPr lang="en-AU" smtClean="0"/>
              <a:pPr eaLnBrk="1" hangingPunct="1"/>
              <a:t>9</a:t>
            </a:fld>
            <a:endParaRPr lang="en-AU"/>
          </a:p>
        </p:txBody>
      </p:sp>
      <p:sp>
        <p:nvSpPr>
          <p:cNvPr id="4099" name="Rectangle 2"/>
          <p:cNvSpPr>
            <a:spLocks noGrp="1" noChangeArrowheads="1"/>
          </p:cNvSpPr>
          <p:nvPr>
            <p:ph type="body" idx="1"/>
          </p:nvPr>
        </p:nvSpPr>
        <p:spPr>
          <a:xfrm>
            <a:off x="467544" y="1844824"/>
            <a:ext cx="8280920" cy="4781550"/>
          </a:xfrm>
        </p:spPr>
        <p:txBody>
          <a:bodyPr/>
          <a:lstStyle/>
          <a:p>
            <a:pPr marL="514350" indent="-514350">
              <a:buClr>
                <a:srgbClr val="C00000"/>
              </a:buClr>
              <a:buFont typeface="+mj-lt"/>
              <a:buAutoNum type="arabicPeriod"/>
            </a:pPr>
            <a:r>
              <a:rPr lang="en-US" sz="2800" dirty="0"/>
              <a:t>The market value of any good or service is determined solely by the interaction of supply and demand</a:t>
            </a:r>
          </a:p>
          <a:p>
            <a:pPr marL="514350" indent="-514350">
              <a:buClr>
                <a:srgbClr val="C00000"/>
              </a:buClr>
              <a:buFont typeface="+mj-lt"/>
              <a:buAutoNum type="arabicPeriod"/>
            </a:pPr>
            <a:r>
              <a:rPr lang="en-US" sz="2800" dirty="0"/>
              <a:t>Supply and demand are governed by numerous factors, both rational and irrational</a:t>
            </a:r>
          </a:p>
          <a:p>
            <a:pPr marL="514350" indent="-514350">
              <a:buClr>
                <a:srgbClr val="C00000"/>
              </a:buClr>
              <a:buFont typeface="+mj-lt"/>
              <a:buAutoNum type="arabicPeriod"/>
            </a:pPr>
            <a:r>
              <a:rPr lang="en-US" sz="2800" dirty="0"/>
              <a:t>Disregarding minor fluctuations, the prices for individual securities and the overall value of the market tend to move in trends, which persist for appreciable lengths of time</a:t>
            </a:r>
          </a:p>
          <a:p>
            <a:endParaRPr lang="en-US" sz="2800" dirty="0"/>
          </a:p>
        </p:txBody>
      </p:sp>
      <p:sp>
        <p:nvSpPr>
          <p:cNvPr id="2" name="Title 1"/>
          <p:cNvSpPr>
            <a:spLocks noGrp="1"/>
          </p:cNvSpPr>
          <p:nvPr>
            <p:ph type="title"/>
          </p:nvPr>
        </p:nvSpPr>
        <p:spPr/>
        <p:txBody>
          <a:bodyPr/>
          <a:lstStyle/>
          <a:p>
            <a:r>
              <a:rPr lang="en-US" sz="3600" b="1" dirty="0">
                <a:solidFill>
                  <a:srgbClr val="C00000"/>
                </a:solidFill>
                <a:latin typeface="Verdana" pitchFamily="34" charset="0"/>
                <a:ea typeface="Verdana" pitchFamily="34" charset="0"/>
                <a:cs typeface="Verdana" pitchFamily="34" charset="0"/>
              </a:rPr>
              <a:t>Underlying Assumptions </a:t>
            </a:r>
            <a:br>
              <a:rPr lang="en-US" sz="3600" b="1" dirty="0">
                <a:solidFill>
                  <a:srgbClr val="C00000"/>
                </a:solidFill>
                <a:latin typeface="Verdana" pitchFamily="34" charset="0"/>
                <a:ea typeface="Verdana" pitchFamily="34" charset="0"/>
                <a:cs typeface="Verdana" pitchFamily="34" charset="0"/>
              </a:rPr>
            </a:br>
            <a:r>
              <a:rPr lang="en-US" sz="3600" b="1" dirty="0">
                <a:solidFill>
                  <a:srgbClr val="C00000"/>
                </a:solidFill>
                <a:latin typeface="Verdana" pitchFamily="34" charset="0"/>
                <a:ea typeface="Verdana" pitchFamily="34" charset="0"/>
                <a:cs typeface="Verdana" pitchFamily="34" charset="0"/>
              </a:rPr>
              <a:t>of Technical Analysis</a:t>
            </a:r>
            <a:endParaRPr lang="en-AU" sz="3600" dirty="0"/>
          </a:p>
        </p:txBody>
      </p:sp>
    </p:spTree>
  </p:cSld>
  <p:clrMapOvr>
    <a:masterClrMapping/>
  </p:clrMapOvr>
  <p:transition/>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8275</TotalTime>
  <Words>1703</Words>
  <Application>Microsoft Office PowerPoint</Application>
  <PresentationFormat>On-screen Show (4:3)</PresentationFormat>
  <Paragraphs>224</Paragraphs>
  <Slides>32</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Bauhaus 93</vt:lpstr>
      <vt:lpstr>Symbol</vt:lpstr>
      <vt:lpstr>Verdana</vt:lpstr>
      <vt:lpstr>Blank</vt:lpstr>
      <vt:lpstr>BAFI1042 - Investment</vt:lpstr>
      <vt:lpstr>Reference</vt:lpstr>
      <vt:lpstr>Learning Objectives</vt:lpstr>
      <vt:lpstr>Efficient Capital Markets</vt:lpstr>
      <vt:lpstr>Efficient Capital Markets</vt:lpstr>
      <vt:lpstr>Efficient Capital Markets</vt:lpstr>
      <vt:lpstr>Efficient Markets and Fundamental Analysis</vt:lpstr>
      <vt:lpstr>Technical Analysis</vt:lpstr>
      <vt:lpstr>Underlying Assumptions  of Technical Analysis</vt:lpstr>
      <vt:lpstr>Underlying Assumptions  of Technical Analysis</vt:lpstr>
      <vt:lpstr>Exhibit 5.2</vt:lpstr>
      <vt:lpstr>Advantages of Technical Analysis</vt:lpstr>
      <vt:lpstr>Advantages of Technical Analysis</vt:lpstr>
      <vt:lpstr>Challenges to Technical Analysis</vt:lpstr>
      <vt:lpstr>Technical Trading Rules &amp; Indicators</vt:lpstr>
      <vt:lpstr>Exhibit 5.3</vt:lpstr>
      <vt:lpstr>Technical Trading Rules &amp; Indicators</vt:lpstr>
      <vt:lpstr>Stock Price and Volume Techniques</vt:lpstr>
      <vt:lpstr>Stock Price and Volume Techniques</vt:lpstr>
      <vt:lpstr>Stock Price and Volume Techniques</vt:lpstr>
      <vt:lpstr>Stock Price and Volume Techniques</vt:lpstr>
      <vt:lpstr>Exhibit 5.7</vt:lpstr>
      <vt:lpstr>Stock Price and Volume Techniques</vt:lpstr>
      <vt:lpstr>Stock Price and Volume Techniques</vt:lpstr>
      <vt:lpstr>Exhibit 5.5</vt:lpstr>
      <vt:lpstr>Contrary-Opinion Rules</vt:lpstr>
      <vt:lpstr>Contrary-Opinion Rules</vt:lpstr>
      <vt:lpstr>Contrary-Opinion Rules</vt:lpstr>
      <vt:lpstr>Follow the Smart Money</vt:lpstr>
      <vt:lpstr>Momentum Indicators</vt:lpstr>
      <vt:lpstr>Exhibit 5.4</vt:lpstr>
      <vt:lpstr>Summary</vt:lpstr>
    </vt:vector>
  </TitlesOfParts>
  <Company>RMIT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a Business does well, the stock eventually follows -Warren Buffet</dc:title>
  <dc:creator>Thompson Nguyen</dc:creator>
  <cp:lastModifiedBy>Angel Zhong</cp:lastModifiedBy>
  <cp:revision>285</cp:revision>
  <cp:lastPrinted>2009-04-20T00:50:27Z</cp:lastPrinted>
  <dcterms:created xsi:type="dcterms:W3CDTF">2007-12-12T04:22:45Z</dcterms:created>
  <dcterms:modified xsi:type="dcterms:W3CDTF">2018-12-09T23:43:14Z</dcterms:modified>
</cp:coreProperties>
</file>