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handoutMasterIdLst>
    <p:handoutMasterId r:id="rId35"/>
  </p:handoutMasterIdLst>
  <p:sldIdLst>
    <p:sldId id="304" r:id="rId2"/>
    <p:sldId id="257" r:id="rId3"/>
    <p:sldId id="258" r:id="rId4"/>
    <p:sldId id="307" r:id="rId5"/>
    <p:sldId id="308" r:id="rId6"/>
    <p:sldId id="261" r:id="rId7"/>
    <p:sldId id="262" r:id="rId8"/>
    <p:sldId id="263" r:id="rId9"/>
    <p:sldId id="294" r:id="rId10"/>
    <p:sldId id="264" r:id="rId11"/>
    <p:sldId id="268" r:id="rId12"/>
    <p:sldId id="269" r:id="rId13"/>
    <p:sldId id="290" r:id="rId14"/>
    <p:sldId id="270" r:id="rId15"/>
    <p:sldId id="291"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9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p:restoredTop sz="79707" autoAdjust="0"/>
  </p:normalViewPr>
  <p:slideViewPr>
    <p:cSldViewPr>
      <p:cViewPr varScale="1">
        <p:scale>
          <a:sx n="88" d="100"/>
          <a:sy n="88" d="100"/>
        </p:scale>
        <p:origin x="232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6187E52-5617-48DC-A6E2-DB594CBEE12F}" type="datetimeFigureOut">
              <a:rPr lang="en-AU" smtClean="0"/>
              <a:pPr/>
              <a:t>7/10/19</a:t>
            </a:fld>
            <a:endParaRPr lang="en-AU"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E40333E-466C-4C2E-9AB5-A79C6C2F7C26}" type="slidenum">
              <a:rPr lang="en-AU" smtClean="0"/>
              <a:pPr/>
              <a:t>‹#›</a:t>
            </a:fld>
            <a:endParaRPr lang="en-AU" dirty="0"/>
          </a:p>
        </p:txBody>
      </p:sp>
    </p:spTree>
    <p:extLst>
      <p:ext uri="{BB962C8B-B14F-4D97-AF65-F5344CB8AC3E}">
        <p14:creationId xmlns:p14="http://schemas.microsoft.com/office/powerpoint/2010/main" val="2192098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437C3FF-20B5-440A-98F6-09A86BE0AA87}" type="datetimeFigureOut">
              <a:rPr lang="en-AU" smtClean="0"/>
              <a:pPr/>
              <a:t>7/10/19</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FCC957E-48D7-4BD7-AB1B-BD89FACEC29E}" type="slidenum">
              <a:rPr lang="en-AU" smtClean="0"/>
              <a:pPr/>
              <a:t>‹#›</a:t>
            </a:fld>
            <a:endParaRPr lang="en-AU" dirty="0"/>
          </a:p>
        </p:txBody>
      </p:sp>
    </p:spTree>
    <p:extLst>
      <p:ext uri="{BB962C8B-B14F-4D97-AF65-F5344CB8AC3E}">
        <p14:creationId xmlns:p14="http://schemas.microsoft.com/office/powerpoint/2010/main" val="429823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IF</a:t>
            </a:r>
            <a:r>
              <a:rPr lang="en-AU" baseline="0" dirty="0"/>
              <a:t> you attend all your tutorials – it’s hard to fail.  These tutorials will give you the essay structure and basic tips – tutorials after these will help you to practice the essay skills.</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2</a:t>
            </a:fld>
            <a:endParaRPr lang="en-AU" dirty="0"/>
          </a:p>
        </p:txBody>
      </p:sp>
    </p:spTree>
    <p:extLst>
      <p:ext uri="{BB962C8B-B14F-4D97-AF65-F5344CB8AC3E}">
        <p14:creationId xmlns:p14="http://schemas.microsoft.com/office/powerpoint/2010/main" val="4087294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Taken from: http://classweb.gmu.edu/rnanian/ThesisGuidelines.html </a:t>
            </a:r>
          </a:p>
          <a:p>
            <a:r>
              <a:rPr lang="en-AU" i="1" dirty="0"/>
              <a:t>The thesis is the statement that the rest of the essay supports; a thesis never provides its own support.  It makes no sense to say a thesis is poor because it is unsupported or lacks evidence; the support or evidence comes elsewhere.  A thesis that supported itself would be self-evident — a fact — and could not then serve as the basis for an essay.  Of course, an essay may be poor because the author never supports the thesis persuasively, but that is the problem of the essay as a whole, not the thesis itself.</a:t>
            </a:r>
          </a:p>
          <a:p>
            <a:endParaRPr lang="en-AU" i="1" dirty="0"/>
          </a:p>
          <a:p>
            <a:r>
              <a:rPr lang="en-AU" i="0" dirty="0"/>
              <a:t>Using  Stroop example:</a:t>
            </a:r>
          </a:p>
          <a:p>
            <a:r>
              <a:rPr lang="en-AU" i="0" dirty="0"/>
              <a:t>Hypo: Ps will read faster/slower</a:t>
            </a:r>
            <a:r>
              <a:rPr lang="en-AU" i="0" baseline="0" dirty="0"/>
              <a:t> under x condition.</a:t>
            </a:r>
          </a:p>
          <a:p>
            <a:r>
              <a:rPr lang="en-AU" i="0" baseline="0" dirty="0"/>
              <a:t>Thesis: This paper will argue that reading is an automatic process.</a:t>
            </a:r>
            <a:endParaRPr lang="en-AU" i="0"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11</a:t>
            </a:fld>
            <a:endParaRPr lang="en-AU" dirty="0"/>
          </a:p>
        </p:txBody>
      </p:sp>
    </p:spTree>
    <p:extLst>
      <p:ext uri="{BB962C8B-B14F-4D97-AF65-F5344CB8AC3E}">
        <p14:creationId xmlns:p14="http://schemas.microsoft.com/office/powerpoint/2010/main" val="2930883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AA80FDA-0245-4098-8588-6DCD855C7200}" type="slidenum">
              <a:rPr lang="en-US" smtClean="0">
                <a:latin typeface="Arial" charset="0"/>
              </a:rPr>
              <a:pPr/>
              <a:t>12</a:t>
            </a:fld>
            <a:endParaRPr lang="en-US" dirty="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AU" dirty="0"/>
              <a:t>Explain ways to structure the body – give them your preference</a:t>
            </a:r>
            <a:r>
              <a:rPr lang="en-AU" baseline="0" dirty="0"/>
              <a:t> for easier marking. </a:t>
            </a:r>
            <a:r>
              <a:rPr lang="en-AU" dirty="0"/>
              <a:t>Either</a:t>
            </a:r>
          </a:p>
          <a:p>
            <a:pPr eaLnBrk="1" hangingPunct="1"/>
            <a:r>
              <a:rPr lang="en-AU" dirty="0"/>
              <a:t>* write about the evidence from both your studies, then the interpretation from both.</a:t>
            </a:r>
          </a:p>
          <a:p>
            <a:pPr eaLnBrk="1" hangingPunct="1"/>
            <a:r>
              <a:rPr lang="en-AU" dirty="0"/>
              <a:t>OR… </a:t>
            </a:r>
          </a:p>
          <a:p>
            <a:pPr eaLnBrk="1" hangingPunct="1"/>
            <a:r>
              <a:rPr lang="en-AU" dirty="0"/>
              <a:t>* evidence from 1, interpretation from 1, evidence from 2, interpretation from 2.</a:t>
            </a:r>
          </a:p>
          <a:p>
            <a:pPr eaLnBrk="1" hangingPunct="1"/>
            <a:endParaRPr lang="en-AU" dirty="0"/>
          </a:p>
          <a:p>
            <a:pPr eaLnBrk="1" hangingPunct="1"/>
            <a:endParaRPr lang="en-AU" dirty="0"/>
          </a:p>
        </p:txBody>
      </p:sp>
    </p:spTree>
    <p:extLst>
      <p:ext uri="{BB962C8B-B14F-4D97-AF65-F5344CB8AC3E}">
        <p14:creationId xmlns:p14="http://schemas.microsoft.com/office/powerpoint/2010/main" val="1511258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AA80FDA-0245-4098-8588-6DCD855C7200}" type="slidenum">
              <a:rPr lang="en-US" smtClean="0">
                <a:latin typeface="Arial" charset="0"/>
              </a:rPr>
              <a:pPr/>
              <a:t>13</a:t>
            </a:fld>
            <a:endParaRPr lang="en-US" dirty="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AU" dirty="0"/>
              <a:t>Explain ways to structure the body – give them your preference</a:t>
            </a:r>
            <a:r>
              <a:rPr lang="en-AU" baseline="0" dirty="0"/>
              <a:t> for easier marking. </a:t>
            </a:r>
            <a:r>
              <a:rPr lang="en-AU" dirty="0"/>
              <a:t>Either</a:t>
            </a:r>
          </a:p>
          <a:p>
            <a:pPr eaLnBrk="1" hangingPunct="1"/>
            <a:r>
              <a:rPr lang="en-AU" dirty="0"/>
              <a:t>* write about the evidence from both your studies, then the interpretation from both.</a:t>
            </a:r>
          </a:p>
          <a:p>
            <a:pPr eaLnBrk="1" hangingPunct="1"/>
            <a:r>
              <a:rPr lang="en-AU" dirty="0"/>
              <a:t>OR… </a:t>
            </a:r>
          </a:p>
          <a:p>
            <a:pPr eaLnBrk="1" hangingPunct="1"/>
            <a:r>
              <a:rPr lang="en-AU" dirty="0"/>
              <a:t>* evidence from 1, interpretation from 1, evidence from 2, interpretation from 2.</a:t>
            </a:r>
          </a:p>
          <a:p>
            <a:pPr eaLnBrk="1" hangingPunct="1"/>
            <a:endParaRPr lang="en-AU" dirty="0"/>
          </a:p>
          <a:p>
            <a:pPr eaLnBrk="1" hangingPunct="1"/>
            <a:r>
              <a:rPr lang="en-AU" dirty="0"/>
              <a:t>CHERRY PICK EVIDENCE!  You’ll never be allowed</a:t>
            </a:r>
            <a:r>
              <a:rPr lang="en-AU" baseline="0" dirty="0"/>
              <a:t> to do it again – so enjoy it!</a:t>
            </a:r>
            <a:endParaRPr lang="en-AU" dirty="0"/>
          </a:p>
          <a:p>
            <a:pPr eaLnBrk="1" hangingPunct="1"/>
            <a:r>
              <a:rPr lang="en-US" dirty="0"/>
              <a:t>This</a:t>
            </a:r>
            <a:r>
              <a:rPr lang="en-US" baseline="0" dirty="0"/>
              <a:t> is almost like an annotated bibliography – cite only once at the start of the paragraph. </a:t>
            </a:r>
            <a:endParaRPr lang="en-AU" dirty="0"/>
          </a:p>
        </p:txBody>
      </p:sp>
    </p:spTree>
    <p:extLst>
      <p:ext uri="{BB962C8B-B14F-4D97-AF65-F5344CB8AC3E}">
        <p14:creationId xmlns:p14="http://schemas.microsoft.com/office/powerpoint/2010/main" val="151125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744352F-5A4C-4492-95C8-23DA703F54E5}" type="slidenum">
              <a:rPr lang="en-US" smtClean="0">
                <a:latin typeface="Arial" charset="0"/>
              </a:rPr>
              <a:pPr/>
              <a:t>14</a:t>
            </a:fld>
            <a:endParaRPr lang="en-US">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dirty="0"/>
              <a:t>Emphasize</a:t>
            </a:r>
            <a:r>
              <a:rPr lang="en-US" baseline="0" dirty="0"/>
              <a:t> that marks are given for strength AND limitation of BOTH studies. No need to be fancy about this. </a:t>
            </a:r>
          </a:p>
          <a:p>
            <a:pPr eaLnBrk="1" hangingPunct="1"/>
            <a:endParaRPr lang="en-US" baseline="0" dirty="0"/>
          </a:p>
          <a:p>
            <a:pPr eaLnBrk="1" hangingPunct="1"/>
            <a:r>
              <a:rPr lang="en-US" baseline="0" dirty="0"/>
              <a:t>Explain what critical evaluation is – spend time here (if you have it). But we will practice this in upcoming weeks.  Explain what strengths and limitations mean – discuss in terms of study method (we want them to avoid sample size though!)</a:t>
            </a:r>
          </a:p>
          <a:p>
            <a:pPr eaLnBrk="1" hangingPunct="1"/>
            <a:endParaRPr lang="en-US" baseline="0" dirty="0"/>
          </a:p>
          <a:p>
            <a:pPr eaLnBrk="1" hangingPunct="1"/>
            <a:r>
              <a:rPr lang="en-US" baseline="0" dirty="0"/>
              <a:t>Give some examples (i.e. in terms of the </a:t>
            </a:r>
            <a:r>
              <a:rPr lang="en-US" baseline="0" dirty="0" err="1"/>
              <a:t>stroop</a:t>
            </a:r>
            <a:r>
              <a:rPr lang="en-US" baseline="0" dirty="0"/>
              <a:t> experiment conducted recently), ask them to come up with examples. </a:t>
            </a:r>
          </a:p>
          <a:p>
            <a:pPr eaLnBrk="1" hangingPunct="1"/>
            <a:endParaRPr lang="en-US" baseline="0" dirty="0"/>
          </a:p>
        </p:txBody>
      </p:sp>
    </p:spTree>
    <p:extLst>
      <p:ext uri="{BB962C8B-B14F-4D97-AF65-F5344CB8AC3E}">
        <p14:creationId xmlns:p14="http://schemas.microsoft.com/office/powerpoint/2010/main" val="2386542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744352F-5A4C-4492-95C8-23DA703F54E5}" type="slidenum">
              <a:rPr lang="en-US" smtClean="0">
                <a:latin typeface="Arial" charset="0"/>
              </a:rPr>
              <a:pPr/>
              <a:t>15</a:t>
            </a:fld>
            <a:endParaRPr lang="en-US">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Demonstrating how weaknesses don’t undermine the argument is probabl</a:t>
            </a:r>
            <a:r>
              <a:rPr lang="en-GB" sz="1200" baseline="0" dirty="0"/>
              <a:t>y the most difficult part of this essay and something that many students don’t even attempt.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An example could be that although the presented weaknesses may over/underestimate the extent of the obtained effect, the direct of the results would not change and therefore the conclusions are still true.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t>We work on the interpretation section more in future weeks. </a:t>
            </a:r>
            <a:endParaRPr lang="en-GB" sz="1200" dirty="0"/>
          </a:p>
          <a:p>
            <a:pPr eaLnBrk="1" hangingPunct="1"/>
            <a:endParaRPr lang="en-US" baseline="0" dirty="0"/>
          </a:p>
        </p:txBody>
      </p:sp>
    </p:spTree>
    <p:extLst>
      <p:ext uri="{BB962C8B-B14F-4D97-AF65-F5344CB8AC3E}">
        <p14:creationId xmlns:p14="http://schemas.microsoft.com/office/powerpoint/2010/main" val="2386542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r>
              <a:rPr lang="en-AU" dirty="0"/>
              <a:t>Think of the funnel!  Remember to include a reference back to the general topic.</a:t>
            </a:r>
          </a:p>
        </p:txBody>
      </p:sp>
    </p:spTree>
    <p:extLst>
      <p:ext uri="{BB962C8B-B14F-4D97-AF65-F5344CB8AC3E}">
        <p14:creationId xmlns:p14="http://schemas.microsoft.com/office/powerpoint/2010/main" val="1201041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9AE9F80-43E9-4990-8E59-621ACEEDC221}" type="slidenum">
              <a:rPr lang="en-US" smtClean="0">
                <a:latin typeface="Arial" charset="0"/>
              </a:rPr>
              <a:pPr/>
              <a:t>17</a:t>
            </a:fld>
            <a:endParaRPr lang="en-US">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AU" dirty="0"/>
              <a:t>Follow the rules for 1020 with your 1020 essay and the 1030 rules for 1030 essays…</a:t>
            </a:r>
          </a:p>
          <a:p>
            <a:pPr eaLnBrk="1" hangingPunct="1"/>
            <a:r>
              <a:rPr lang="en-AU" dirty="0"/>
              <a:t>You will lose</a:t>
            </a:r>
            <a:r>
              <a:rPr lang="en-AU" baseline="0" dirty="0"/>
              <a:t> marks for going over-length.  If you are at 1600 words – you need to be more concise (best papers are 1200-1300). </a:t>
            </a:r>
          </a:p>
          <a:p>
            <a:pPr eaLnBrk="1" hangingPunct="1"/>
            <a:r>
              <a:rPr lang="en-AU" baseline="0" dirty="0"/>
              <a:t>(We don’t want them going over 1500, so warn them about length – I usually have 2 or so students each semester who go over the word limit and I can’t read their entire conclusion).  More is not better, it actually makes it harder to mark.</a:t>
            </a:r>
          </a:p>
          <a:p>
            <a:pPr eaLnBrk="1" hangingPunct="1"/>
            <a:r>
              <a:rPr lang="en-AU" baseline="0" dirty="0"/>
              <a:t>No minimum word count.</a:t>
            </a:r>
          </a:p>
          <a:p>
            <a:pPr eaLnBrk="1" hangingPunct="1"/>
            <a:r>
              <a:rPr lang="en-AU" baseline="0" dirty="0"/>
              <a:t>Many quotations is a mark of poor academic writing – be wary of </a:t>
            </a:r>
            <a:r>
              <a:rPr lang="en-AU" baseline="0" dirty="0" err="1"/>
              <a:t>TurnItIn</a:t>
            </a:r>
            <a:r>
              <a:rPr lang="en-AU" baseline="0" dirty="0"/>
              <a:t> (read ECP). There should be no reason that they need to use quotations , encourage them to always explain things in their own words</a:t>
            </a:r>
          </a:p>
        </p:txBody>
      </p:sp>
    </p:spTree>
    <p:extLst>
      <p:ext uri="{BB962C8B-B14F-4D97-AF65-F5344CB8AC3E}">
        <p14:creationId xmlns:p14="http://schemas.microsoft.com/office/powerpoint/2010/main" val="3366104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Except for ‘evidence’ paragraphs – ensure</a:t>
            </a:r>
            <a:r>
              <a:rPr lang="en-US" baseline="0" dirty="0"/>
              <a:t> you use accurate and adequate quotations.  If you are unsure about this, read more papers!  These are included in your word count!</a:t>
            </a:r>
            <a:endParaRPr lang="en-US" dirty="0"/>
          </a:p>
          <a:p>
            <a:pPr eaLnBrk="1" hangingPunct="1"/>
            <a:endParaRPr lang="en-AU" dirty="0"/>
          </a:p>
          <a:p>
            <a:pPr eaLnBrk="1" hangingPunct="1"/>
            <a:r>
              <a:rPr lang="en-AU" dirty="0"/>
              <a:t>Most HD</a:t>
            </a:r>
            <a:r>
              <a:rPr lang="en-AU" baseline="0" dirty="0"/>
              <a:t> papers do have &gt;2 references; these are usually in the introduction (to help with definitions and wider concepts) and occasionally in the interpretation – to explain what alternative methods might be used.  However, these references (especially for the intro) do NOT need to be peer-reviewed (just need to be from credible sources) – feel free to use ABS stats or the textbook.</a:t>
            </a:r>
            <a:endParaRPr lang="en-AU" dirty="0"/>
          </a:p>
        </p:txBody>
      </p:sp>
    </p:spTree>
    <p:extLst>
      <p:ext uri="{BB962C8B-B14F-4D97-AF65-F5344CB8AC3E}">
        <p14:creationId xmlns:p14="http://schemas.microsoft.com/office/powerpoint/2010/main" val="2367624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AU" dirty="0"/>
              <a:t>***This is optional, but highly recommended!***</a:t>
            </a:r>
          </a:p>
          <a:p>
            <a:pPr eaLnBrk="1" hangingPunct="1"/>
            <a:r>
              <a:rPr lang="en-AU" dirty="0"/>
              <a:t>Less than 1 page – Introduction</a:t>
            </a:r>
            <a:r>
              <a:rPr lang="en-AU" baseline="0" dirty="0"/>
              <a:t> paragraph ONLY</a:t>
            </a:r>
          </a:p>
          <a:p>
            <a:pPr eaLnBrk="1" hangingPunct="1"/>
            <a:r>
              <a:rPr lang="en-AU" baseline="0" dirty="0"/>
              <a:t>Chance to check if your references are peer-reviewed.</a:t>
            </a:r>
          </a:p>
          <a:p>
            <a:pPr eaLnBrk="1" hangingPunct="1"/>
            <a:r>
              <a:rPr lang="en-AU" baseline="0" dirty="0"/>
              <a:t>Can check yourself using </a:t>
            </a:r>
            <a:r>
              <a:rPr lang="en-AU" baseline="0" dirty="0" err="1"/>
              <a:t>Ulrichsweb</a:t>
            </a:r>
            <a:r>
              <a:rPr lang="en-AU" baseline="0" dirty="0"/>
              <a:t> (show)</a:t>
            </a:r>
            <a:endParaRPr lang="en-AU" dirty="0"/>
          </a:p>
        </p:txBody>
      </p:sp>
    </p:spTree>
    <p:extLst>
      <p:ext uri="{BB962C8B-B14F-4D97-AF65-F5344CB8AC3E}">
        <p14:creationId xmlns:p14="http://schemas.microsoft.com/office/powerpoint/2010/main" val="3965977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AU"/>
          </a:p>
        </p:txBody>
      </p:sp>
      <p:sp>
        <p:nvSpPr>
          <p:cNvPr id="64516" name="Slide Number Placeholder 3"/>
          <p:cNvSpPr>
            <a:spLocks noGrp="1"/>
          </p:cNvSpPr>
          <p:nvPr>
            <p:ph type="sldNum" sz="quarter" idx="5"/>
          </p:nvPr>
        </p:nvSpPr>
        <p:spPr>
          <a:noFill/>
        </p:spPr>
        <p:txBody>
          <a:bodyPr/>
          <a:lstStyle/>
          <a:p>
            <a:fld id="{C4431606-8588-4060-9DE9-3DEAB45C4797}" type="slidenum">
              <a:rPr lang="en-US" smtClean="0">
                <a:latin typeface="Arial" charset="0"/>
              </a:rPr>
              <a:pPr/>
              <a:t>20</a:t>
            </a:fld>
            <a:endParaRPr lang="en-US">
              <a:latin typeface="Arial" charset="0"/>
            </a:endParaRPr>
          </a:p>
        </p:txBody>
      </p:sp>
    </p:spTree>
    <p:extLst>
      <p:ext uri="{BB962C8B-B14F-4D97-AF65-F5344CB8AC3E}">
        <p14:creationId xmlns:p14="http://schemas.microsoft.com/office/powerpoint/2010/main" val="15817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Write these down. These</a:t>
            </a:r>
            <a:r>
              <a:rPr lang="en-AU" baseline="0" dirty="0"/>
              <a:t> are important.</a:t>
            </a:r>
          </a:p>
          <a:p>
            <a:r>
              <a:rPr lang="en-AU" baseline="0" dirty="0"/>
              <a:t>WARNING: computerised times – 1  minute late = 1 day penalty</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3</a:t>
            </a:fld>
            <a:endParaRPr lang="en-AU" dirty="0"/>
          </a:p>
        </p:txBody>
      </p:sp>
    </p:spTree>
    <p:extLst>
      <p:ext uri="{BB962C8B-B14F-4D97-AF65-F5344CB8AC3E}">
        <p14:creationId xmlns:p14="http://schemas.microsoft.com/office/powerpoint/2010/main" val="3676308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AU" dirty="0"/>
              <a:t>They can</a:t>
            </a:r>
            <a:r>
              <a:rPr lang="en-AU" baseline="0" dirty="0"/>
              <a:t> also email you to confirm that the second piece of evidence they choose is empirical evidence from a peer-reviewed journal (not whether it would suit their argument)</a:t>
            </a:r>
            <a:endParaRPr lang="en-AU" dirty="0"/>
          </a:p>
        </p:txBody>
      </p:sp>
      <p:sp>
        <p:nvSpPr>
          <p:cNvPr id="65540" name="Slide Number Placeholder 3"/>
          <p:cNvSpPr>
            <a:spLocks noGrp="1"/>
          </p:cNvSpPr>
          <p:nvPr>
            <p:ph type="sldNum" sz="quarter" idx="5"/>
          </p:nvPr>
        </p:nvSpPr>
        <p:spPr>
          <a:noFill/>
        </p:spPr>
        <p:txBody>
          <a:bodyPr/>
          <a:lstStyle/>
          <a:p>
            <a:fld id="{DD4B286B-FB0B-4F95-9572-98C64A205461}" type="slidenum">
              <a:rPr lang="en-US" smtClean="0">
                <a:latin typeface="Arial" charset="0"/>
              </a:rPr>
              <a:pPr/>
              <a:t>21</a:t>
            </a:fld>
            <a:endParaRPr lang="en-US">
              <a:latin typeface="Arial" charset="0"/>
            </a:endParaRPr>
          </a:p>
        </p:txBody>
      </p:sp>
    </p:spTree>
    <p:extLst>
      <p:ext uri="{BB962C8B-B14F-4D97-AF65-F5344CB8AC3E}">
        <p14:creationId xmlns:p14="http://schemas.microsoft.com/office/powerpoint/2010/main" val="2890121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(skim through these slides</a:t>
            </a:r>
            <a:r>
              <a:rPr lang="en-AU" baseline="0" dirty="0"/>
              <a:t>)</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22</a:t>
            </a:fld>
            <a:endParaRPr lang="en-AU"/>
          </a:p>
        </p:txBody>
      </p:sp>
    </p:spTree>
    <p:extLst>
      <p:ext uri="{BB962C8B-B14F-4D97-AF65-F5344CB8AC3E}">
        <p14:creationId xmlns:p14="http://schemas.microsoft.com/office/powerpoint/2010/main" val="2352690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CHECK!!</a:t>
            </a:r>
          </a:p>
        </p:txBody>
      </p:sp>
      <p:sp>
        <p:nvSpPr>
          <p:cNvPr id="4" name="Slide Number Placeholder 3"/>
          <p:cNvSpPr>
            <a:spLocks noGrp="1"/>
          </p:cNvSpPr>
          <p:nvPr>
            <p:ph type="sldNum" sz="quarter" idx="10"/>
          </p:nvPr>
        </p:nvSpPr>
        <p:spPr/>
        <p:txBody>
          <a:bodyPr/>
          <a:lstStyle/>
          <a:p>
            <a:fld id="{DFCC957E-48D7-4BD7-AB1B-BD89FACEC29E}" type="slidenum">
              <a:rPr lang="en-AU" smtClean="0"/>
              <a:pPr/>
              <a:t>27</a:t>
            </a:fld>
            <a:endParaRPr lang="en-AU"/>
          </a:p>
        </p:txBody>
      </p:sp>
    </p:spTree>
    <p:extLst>
      <p:ext uri="{BB962C8B-B14F-4D97-AF65-F5344CB8AC3E}">
        <p14:creationId xmlns:p14="http://schemas.microsoft.com/office/powerpoint/2010/main" val="36456164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Proof is important!</a:t>
            </a:r>
          </a:p>
        </p:txBody>
      </p:sp>
      <p:sp>
        <p:nvSpPr>
          <p:cNvPr id="4" name="Slide Number Placeholder 3"/>
          <p:cNvSpPr>
            <a:spLocks noGrp="1"/>
          </p:cNvSpPr>
          <p:nvPr>
            <p:ph type="sldNum" sz="quarter" idx="10"/>
          </p:nvPr>
        </p:nvSpPr>
        <p:spPr/>
        <p:txBody>
          <a:bodyPr/>
          <a:lstStyle/>
          <a:p>
            <a:fld id="{DFCC957E-48D7-4BD7-AB1B-BD89FACEC29E}" type="slidenum">
              <a:rPr lang="en-AU" smtClean="0"/>
              <a:pPr/>
              <a:t>28</a:t>
            </a:fld>
            <a:endParaRPr lang="en-AU"/>
          </a:p>
        </p:txBody>
      </p:sp>
    </p:spTree>
    <p:extLst>
      <p:ext uri="{BB962C8B-B14F-4D97-AF65-F5344CB8AC3E}">
        <p14:creationId xmlns:p14="http://schemas.microsoft.com/office/powerpoint/2010/main" val="1551656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r>
              <a:rPr lang="en-AU" dirty="0"/>
              <a:t>There is no reason to email a friend a draft of your essay – EVER.</a:t>
            </a:r>
          </a:p>
          <a:p>
            <a:pPr eaLnBrk="1" hangingPunct="1"/>
            <a:r>
              <a:rPr lang="en-AU" dirty="0"/>
              <a:t>If</a:t>
            </a:r>
            <a:r>
              <a:rPr lang="en-AU" baseline="0" dirty="0"/>
              <a:t> you want to check each other’s paper – use different references, print them out, go to coffee (mark suggestions on the paper), swap papers back.  It’s hard to collude by accident that way.</a:t>
            </a:r>
            <a:endParaRPr lang="en-AU" dirty="0"/>
          </a:p>
        </p:txBody>
      </p:sp>
    </p:spTree>
    <p:extLst>
      <p:ext uri="{BB962C8B-B14F-4D97-AF65-F5344CB8AC3E}">
        <p14:creationId xmlns:p14="http://schemas.microsoft.com/office/powerpoint/2010/main" val="24164333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r>
              <a:rPr lang="en-AU" dirty="0"/>
              <a:t>PSST can read entire drafts – make sure you take the criteria</a:t>
            </a:r>
            <a:r>
              <a:rPr lang="en-AU" baseline="0" dirty="0"/>
              <a:t> sheet with you though!</a:t>
            </a:r>
            <a:endParaRPr lang="en-AU" dirty="0"/>
          </a:p>
        </p:txBody>
      </p:sp>
    </p:spTree>
    <p:extLst>
      <p:ext uri="{BB962C8B-B14F-4D97-AF65-F5344CB8AC3E}">
        <p14:creationId xmlns:p14="http://schemas.microsoft.com/office/powerpoint/2010/main" val="38413843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AU"/>
          </a:p>
        </p:txBody>
      </p:sp>
    </p:spTree>
    <p:extLst>
      <p:ext uri="{BB962C8B-B14F-4D97-AF65-F5344CB8AC3E}">
        <p14:creationId xmlns:p14="http://schemas.microsoft.com/office/powerpoint/2010/main" val="373794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0B6E21B-1995-4C13-871B-BE64EFAF39A6}" type="slidenum">
              <a:rPr lang="en-US" smtClean="0">
                <a:latin typeface="Arial" charset="0"/>
              </a:rPr>
              <a:pPr/>
              <a:t>32</a:t>
            </a:fld>
            <a:endParaRPr lang="en-US" dirty="0">
              <a:latin typeface="Arial" charset="0"/>
            </a:endParaRPr>
          </a:p>
        </p:txBody>
      </p:sp>
      <p:sp>
        <p:nvSpPr>
          <p:cNvPr id="71683" name="Rectangle 7"/>
          <p:cNvSpPr txBox="1">
            <a:spLocks noGrp="1" noChangeArrowheads="1"/>
          </p:cNvSpPr>
          <p:nvPr/>
        </p:nvSpPr>
        <p:spPr bwMode="auto">
          <a:xfrm>
            <a:off x="3853047" y="9430306"/>
            <a:ext cx="2944629" cy="496332"/>
          </a:xfrm>
          <a:prstGeom prst="rect">
            <a:avLst/>
          </a:prstGeom>
          <a:noFill/>
          <a:ln w="9525">
            <a:noFill/>
            <a:miter lim="800000"/>
            <a:headEnd/>
            <a:tailEnd/>
          </a:ln>
        </p:spPr>
        <p:txBody>
          <a:bodyPr lIns="91845" tIns="45923" rIns="91845" bIns="45923" anchor="b"/>
          <a:lstStyle/>
          <a:p>
            <a:pPr algn="r" defTabSz="918795"/>
            <a:fld id="{90C698DA-CA9A-48C1-85E0-A68206EA1CD8}" type="slidenum">
              <a:rPr lang="en-GB" sz="1200">
                <a:latin typeface="Times New Roman" pitchFamily="18" charset="0"/>
              </a:rPr>
              <a:pPr algn="r" defTabSz="918795"/>
              <a:t>32</a:t>
            </a:fld>
            <a:endParaRPr lang="en-GB" sz="1200" dirty="0">
              <a:latin typeface="Times New Roman" pitchFamily="18"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905327" y="4715153"/>
            <a:ext cx="4987021" cy="4466987"/>
          </a:xfrm>
          <a:noFill/>
          <a:ln/>
        </p:spPr>
        <p:txBody>
          <a:bodyPr lIns="91845" tIns="45923" rIns="91845" bIns="45923"/>
          <a:lstStyle/>
          <a:p>
            <a:pPr eaLnBrk="1" hangingPunct="1"/>
            <a:endParaRPr lang="en-GB" dirty="0"/>
          </a:p>
        </p:txBody>
      </p:sp>
    </p:spTree>
    <p:extLst>
      <p:ext uri="{BB962C8B-B14F-4D97-AF65-F5344CB8AC3E}">
        <p14:creationId xmlns:p14="http://schemas.microsoft.com/office/powerpoint/2010/main" val="26210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4</a:t>
            </a:fld>
            <a:endParaRPr lang="en-AU" dirty="0"/>
          </a:p>
        </p:txBody>
      </p:sp>
    </p:spTree>
    <p:extLst>
      <p:ext uri="{BB962C8B-B14F-4D97-AF65-F5344CB8AC3E}">
        <p14:creationId xmlns:p14="http://schemas.microsoft.com/office/powerpoint/2010/main" val="64893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Different types of essays: argumentative, persuasive, creative, critical</a:t>
            </a:r>
          </a:p>
          <a:p>
            <a:r>
              <a:rPr lang="en-AU" dirty="0"/>
              <a:t>Webpage with different examples: http://essayinfo.com/essays/argumentative_essay.php#.UDXQGqD4J7I </a:t>
            </a:r>
          </a:p>
          <a:p>
            <a:r>
              <a:rPr lang="en-AU" dirty="0"/>
              <a:t>“The function of an argumentative essay is to show that your assertion (opinion, theory, hypothesis) about some phenomenon or phenomena is correct or more truthful than others‘…. Argumentative writing is the act of forming reasons, making inductions, drawing conclusions, and applying them to the case in discussion; the operation of inferring propositions, not known or admitted as true, from facts or principles known, admitted, or proved to be true. It clearly explains the process of your reasoning from the known or assumed to the unknown. Without doing this you do not have an argument, you have only an assertion, an essay that is just your unsubstantiated opinion.”</a:t>
            </a:r>
          </a:p>
        </p:txBody>
      </p:sp>
      <p:sp>
        <p:nvSpPr>
          <p:cNvPr id="4" name="Slide Number Placeholder 3"/>
          <p:cNvSpPr>
            <a:spLocks noGrp="1"/>
          </p:cNvSpPr>
          <p:nvPr>
            <p:ph type="sldNum" sz="quarter" idx="10"/>
          </p:nvPr>
        </p:nvSpPr>
        <p:spPr/>
        <p:txBody>
          <a:bodyPr/>
          <a:lstStyle/>
          <a:p>
            <a:fld id="{DFCC957E-48D7-4BD7-AB1B-BD89FACEC29E}" type="slidenum">
              <a:rPr lang="en-AU" smtClean="0"/>
              <a:pPr/>
              <a:t>5</a:t>
            </a:fld>
            <a:endParaRPr lang="en-AU" dirty="0"/>
          </a:p>
        </p:txBody>
      </p:sp>
    </p:spTree>
    <p:extLst>
      <p:ext uri="{BB962C8B-B14F-4D97-AF65-F5344CB8AC3E}">
        <p14:creationId xmlns:p14="http://schemas.microsoft.com/office/powerpoint/2010/main" val="1362466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You are not</a:t>
            </a:r>
            <a:r>
              <a:rPr lang="en-AU" baseline="0" dirty="0"/>
              <a:t> a journalist – this is NOT an opinion piece.</a:t>
            </a:r>
          </a:p>
          <a:p>
            <a:r>
              <a:rPr lang="en-AU" baseline="0" dirty="0"/>
              <a:t>Feel free to add in ABS statistics or those you’ve gathered from wider reading to support your facts.</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6</a:t>
            </a:fld>
            <a:endParaRPr lang="en-AU" dirty="0"/>
          </a:p>
        </p:txBody>
      </p:sp>
    </p:spTree>
    <p:extLst>
      <p:ext uri="{BB962C8B-B14F-4D97-AF65-F5344CB8AC3E}">
        <p14:creationId xmlns:p14="http://schemas.microsoft.com/office/powerpoint/2010/main" val="3993077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Don’t pay</a:t>
            </a:r>
            <a:r>
              <a:rPr lang="en-AU" baseline="0" dirty="0"/>
              <a:t> for articles!</a:t>
            </a:r>
          </a:p>
          <a:p>
            <a:r>
              <a:rPr lang="en-AU" baseline="0" dirty="0"/>
              <a:t>Show how to access full text using Library links &amp; Google Scholar libraries.</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7</a:t>
            </a:fld>
            <a:endParaRPr lang="en-AU" dirty="0"/>
          </a:p>
        </p:txBody>
      </p:sp>
    </p:spTree>
    <p:extLst>
      <p:ext uri="{BB962C8B-B14F-4D97-AF65-F5344CB8AC3E}">
        <p14:creationId xmlns:p14="http://schemas.microsoft.com/office/powerpoint/2010/main" val="229715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baseline="0" dirty="0"/>
              <a:t>WORD COUNT: general rule of thumb is to divide word count by total marks, and ensure each section has approximately the right proportion of words.  </a:t>
            </a:r>
          </a:p>
          <a:p>
            <a:r>
              <a:rPr lang="en-AU" baseline="0" dirty="0"/>
              <a:t>Best papers are about 1200-1300 words </a:t>
            </a:r>
            <a:r>
              <a:rPr lang="en-AU" baseline="0" dirty="0">
                <a:sym typeface="Wingdings" pitchFamily="2" charset="2"/>
              </a:rPr>
              <a:t> concise &amp; clear</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8</a:t>
            </a:fld>
            <a:endParaRPr lang="en-AU" dirty="0"/>
          </a:p>
        </p:txBody>
      </p:sp>
    </p:spTree>
    <p:extLst>
      <p:ext uri="{BB962C8B-B14F-4D97-AF65-F5344CB8AC3E}">
        <p14:creationId xmlns:p14="http://schemas.microsoft.com/office/powerpoint/2010/main" val="1566246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This funnels </a:t>
            </a:r>
            <a:r>
              <a:rPr lang="en-AU" baseline="0" dirty="0"/>
              <a:t>shows how information goes from general to specific &amp; then vice versa.</a:t>
            </a:r>
          </a:p>
          <a:p>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9</a:t>
            </a:fld>
            <a:endParaRPr lang="en-AU" dirty="0"/>
          </a:p>
        </p:txBody>
      </p:sp>
    </p:spTree>
    <p:extLst>
      <p:ext uri="{BB962C8B-B14F-4D97-AF65-F5344CB8AC3E}">
        <p14:creationId xmlns:p14="http://schemas.microsoft.com/office/powerpoint/2010/main" val="402288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There is an example later in the slides</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Your intro should not be too long! Keep it short and simple.</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a:t>5-6 sentences (General intro 2/3 sentences, thesis statement 1 sentence, evidence summaries 1 sentence each)</a:t>
            </a:r>
            <a:endParaRPr lang="en-AU" dirty="0"/>
          </a:p>
        </p:txBody>
      </p:sp>
      <p:sp>
        <p:nvSpPr>
          <p:cNvPr id="4" name="Slide Number Placeholder 3"/>
          <p:cNvSpPr>
            <a:spLocks noGrp="1"/>
          </p:cNvSpPr>
          <p:nvPr>
            <p:ph type="sldNum" sz="quarter" idx="10"/>
          </p:nvPr>
        </p:nvSpPr>
        <p:spPr/>
        <p:txBody>
          <a:bodyPr/>
          <a:lstStyle/>
          <a:p>
            <a:fld id="{DFCC957E-48D7-4BD7-AB1B-BD89FACEC29E}" type="slidenum">
              <a:rPr lang="en-AU" smtClean="0"/>
              <a:pPr/>
              <a:t>10</a:t>
            </a:fld>
            <a:endParaRPr lang="en-AU" dirty="0"/>
          </a:p>
        </p:txBody>
      </p:sp>
    </p:spTree>
    <p:extLst>
      <p:ext uri="{BB962C8B-B14F-4D97-AF65-F5344CB8AC3E}">
        <p14:creationId xmlns:p14="http://schemas.microsoft.com/office/powerpoint/2010/main" val="44273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F19F353-1658-4535-8FD3-453668B3ED3F}" type="slidenum">
              <a:rPr lang="en-AU" smtClean="0"/>
              <a:pPr/>
              <a:t>‹#›</a:t>
            </a:fld>
            <a:endParaRPr lang="en-AU"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5" name="Footer Placeholder 4"/>
          <p:cNvSpPr>
            <a:spLocks noGrp="1"/>
          </p:cNvSpPr>
          <p:nvPr>
            <p:ph type="ftr" sz="quarter" idx="11"/>
          </p:nvPr>
        </p:nvSpPr>
        <p:spPr>
          <a:xfrm>
            <a:off x="2640597" y="6377459"/>
            <a:ext cx="3836404" cy="365125"/>
          </a:xfrm>
        </p:spPr>
        <p:txBody>
          <a:bodyPr/>
          <a:lstStyle/>
          <a:p>
            <a:endParaRPr lang="en-AU" dirty="0"/>
          </a:p>
        </p:txBody>
      </p:sp>
      <p:sp>
        <p:nvSpPr>
          <p:cNvPr id="6" name="Slide Number Placeholder 5"/>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9F19F353-1658-4535-8FD3-453668B3ED3F}"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0EC491D-D837-4B47-8FFD-4CC528AF2C82}" type="datetimeFigureOut">
              <a:rPr lang="en-AU" smtClean="0"/>
              <a:pPr/>
              <a:t>7/10/19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9F19F353-1658-4535-8FD3-453668B3ED3F}" type="slidenum">
              <a:rPr lang="en-AU" smtClean="0"/>
              <a:pPr/>
              <a:t>‹#›</a:t>
            </a:fld>
            <a:endParaRPr lang="en-AU"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0EC491D-D837-4B47-8FFD-4CC528AF2C82}" type="datetimeFigureOut">
              <a:rPr lang="en-AU" smtClean="0"/>
              <a:pPr/>
              <a:t>7/10/19</a:t>
            </a:fld>
            <a:endParaRPr lang="en-AU"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AU" dirty="0"/>
          </a:p>
        </p:txBody>
      </p:sp>
      <p:sp>
        <p:nvSpPr>
          <p:cNvPr id="7" name="Slide Number Placeholder 6"/>
          <p:cNvSpPr>
            <a:spLocks noGrp="1"/>
          </p:cNvSpPr>
          <p:nvPr>
            <p:ph type="sldNum" sz="quarter" idx="12"/>
          </p:nvPr>
        </p:nvSpPr>
        <p:spPr>
          <a:xfrm>
            <a:off x="8339328" y="1170432"/>
            <a:ext cx="733864" cy="201168"/>
          </a:xfrm>
        </p:spPr>
        <p:txBody>
          <a:bodyPr/>
          <a:lstStyle/>
          <a:p>
            <a:fld id="{9F19F353-1658-4535-8FD3-453668B3ED3F}"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0EC491D-D837-4B47-8FFD-4CC528AF2C82}" type="datetimeFigureOut">
              <a:rPr lang="en-AU" smtClean="0"/>
              <a:pPr/>
              <a:t>7/10/19</a:t>
            </a:fld>
            <a:endParaRPr lang="en-AU"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AU"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F19F353-1658-4535-8FD3-453668B3ED3F}"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library.uq.edu.au/training/citation/apa_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library.uq.edu.au/" TargetMode="External"/><Relationship Id="rId4" Type="http://schemas.openxmlformats.org/officeDocument/2006/relationships/hyperlink" Target="http://scholar.google.com.au/"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733256"/>
            <a:ext cx="8077200" cy="1673352"/>
          </a:xfrm>
        </p:spPr>
        <p:txBody>
          <a:bodyPr/>
          <a:lstStyle/>
          <a:p>
            <a:r>
              <a:rPr lang="en-AU" dirty="0">
                <a:solidFill>
                  <a:srgbClr val="B89AEF"/>
                </a:solidFill>
              </a:rPr>
              <a:t>Essay Prep 1 Tutorial</a:t>
            </a:r>
          </a:p>
        </p:txBody>
      </p:sp>
      <p:pic>
        <p:nvPicPr>
          <p:cNvPr id="4" name="Content Placeholder 3" descr="procrastination.jpg"/>
          <p:cNvPicPr>
            <a:picLocks noChangeAspect="1"/>
          </p:cNvPicPr>
          <p:nvPr/>
        </p:nvPicPr>
        <p:blipFill rotWithShape="1">
          <a:blip r:embed="rId2">
            <a:extLst>
              <a:ext uri="{28A0092B-C50C-407E-A947-70E740481C1C}">
                <a14:useLocalDpi xmlns:a14="http://schemas.microsoft.com/office/drawing/2010/main" val="0"/>
              </a:ext>
            </a:extLst>
          </a:blip>
          <a:srcRect l="155" t="427" r="-97" b="1181"/>
          <a:stretch/>
        </p:blipFill>
        <p:spPr>
          <a:xfrm>
            <a:off x="1193776" y="404664"/>
            <a:ext cx="6048672" cy="4466599"/>
          </a:xfrm>
          <a:prstGeom prst="rect">
            <a:avLst/>
          </a:prstGeom>
        </p:spPr>
      </p:pic>
    </p:spTree>
    <p:extLst>
      <p:ext uri="{BB962C8B-B14F-4D97-AF65-F5344CB8AC3E}">
        <p14:creationId xmlns:p14="http://schemas.microsoft.com/office/powerpoint/2010/main" val="13411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5400" dirty="0">
                <a:solidFill>
                  <a:srgbClr val="0070C0"/>
                </a:solidFill>
              </a:rPr>
              <a:t>Introduction (4/30)</a:t>
            </a:r>
          </a:p>
        </p:txBody>
      </p:sp>
      <p:sp>
        <p:nvSpPr>
          <p:cNvPr id="3" name="Content Placeholder 2"/>
          <p:cNvSpPr>
            <a:spLocks noGrp="1"/>
          </p:cNvSpPr>
          <p:nvPr>
            <p:ph idx="1"/>
          </p:nvPr>
        </p:nvSpPr>
        <p:spPr/>
        <p:txBody>
          <a:bodyPr>
            <a:normAutofit fontScale="62500" lnSpcReduction="20000"/>
          </a:bodyPr>
          <a:lstStyle/>
          <a:p>
            <a:pPr>
              <a:buNone/>
            </a:pPr>
            <a:r>
              <a:rPr lang="en-AU" sz="4800" dirty="0"/>
              <a:t>Your introduction is all about preparing the reader for what you are going to tell them in the body. </a:t>
            </a:r>
          </a:p>
          <a:p>
            <a:pPr>
              <a:buNone/>
            </a:pPr>
            <a:endParaRPr lang="en-AU" sz="4000" dirty="0"/>
          </a:p>
          <a:p>
            <a:pPr>
              <a:buNone/>
            </a:pPr>
            <a:r>
              <a:rPr lang="en-AU" sz="5100" dirty="0"/>
              <a:t>So…start at the beginning: </a:t>
            </a:r>
          </a:p>
          <a:p>
            <a:r>
              <a:rPr lang="en-AU" sz="3800" dirty="0"/>
              <a:t>Provide a general intro to the topic </a:t>
            </a:r>
          </a:p>
          <a:p>
            <a:r>
              <a:rPr lang="en-AU" sz="3800" b="1" dirty="0"/>
              <a:t>State your thesis </a:t>
            </a:r>
            <a:r>
              <a:rPr lang="en-AU" sz="3800" dirty="0"/>
              <a:t>with respect to the topic question </a:t>
            </a:r>
          </a:p>
          <a:p>
            <a:r>
              <a:rPr lang="en-AU" sz="3800" dirty="0"/>
              <a:t>Summarise the evidence that will be used to support the thesis </a:t>
            </a:r>
          </a:p>
          <a:p>
            <a:endParaRPr lang="en-AU" dirty="0"/>
          </a:p>
          <a:p>
            <a:pPr marL="118872" indent="0">
              <a:buNone/>
            </a:pPr>
            <a:r>
              <a:rPr lang="en-AU" sz="4200" i="1" dirty="0"/>
              <a:t>Why is the thesis statement so important in your essay? </a:t>
            </a:r>
          </a:p>
          <a:p>
            <a:pPr lvl="1"/>
            <a:r>
              <a:rPr lang="en-AU" dirty="0"/>
              <a:t>No fence-sitting!! </a:t>
            </a:r>
          </a:p>
          <a:p>
            <a:pPr lvl="1"/>
            <a:r>
              <a:rPr lang="en-AU" dirty="0"/>
              <a:t>It should be very clear which side you are arguing: </a:t>
            </a:r>
            <a:r>
              <a:rPr lang="en-AU" b="1" i="1" dirty="0"/>
              <a:t>for or against! </a:t>
            </a:r>
          </a:p>
          <a:p>
            <a:pPr lvl="1"/>
            <a:r>
              <a:rPr lang="en-AU" i="1" dirty="0"/>
              <a:t>i.e. “This essay will argue that…”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lIns="0" rIns="0" bIns="0">
            <a:normAutofit/>
          </a:bodyPr>
          <a:lstStyle/>
          <a:p>
            <a:pPr eaLnBrk="1" hangingPunct="1"/>
            <a:r>
              <a:rPr lang="en-AU" sz="5400" dirty="0">
                <a:solidFill>
                  <a:srgbClr val="1466C5"/>
                </a:solidFill>
              </a:rPr>
              <a:t>Hypothesis vs Thesis</a:t>
            </a:r>
          </a:p>
        </p:txBody>
      </p:sp>
      <p:graphicFrame>
        <p:nvGraphicFramePr>
          <p:cNvPr id="26645" name="Group 21"/>
          <p:cNvGraphicFramePr>
            <a:graphicFrameLocks noGrp="1"/>
          </p:cNvGraphicFramePr>
          <p:nvPr>
            <p:ph idx="1"/>
            <p:extLst>
              <p:ext uri="{D42A27DB-BD31-4B8C-83A1-F6EECF244321}">
                <p14:modId xmlns:p14="http://schemas.microsoft.com/office/powerpoint/2010/main" val="1059178763"/>
              </p:ext>
            </p:extLst>
          </p:nvPr>
        </p:nvGraphicFramePr>
        <p:xfrm>
          <a:off x="457200" y="1774825"/>
          <a:ext cx="8229600" cy="4154488"/>
        </p:xfrm>
        <a:graphic>
          <a:graphicData uri="http://schemas.openxmlformats.org/drawingml/2006/table">
            <a:tbl>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663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Hypothesis</a:t>
                      </a:r>
                    </a:p>
                  </a:txBody>
                  <a:tcPr marL="89270" marR="89270"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Thesis</a:t>
                      </a:r>
                    </a:p>
                  </a:txBody>
                  <a:tcPr marL="89270" marR="89270"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146175">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A statement about the predicted relationship between the IVs and DVs. </a:t>
                      </a:r>
                    </a:p>
                  </a:txBody>
                  <a:tcPr marL="89270" marR="89270"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A summary of your argument expressed in a sentence.</a:t>
                      </a:r>
                    </a:p>
                  </a:txBody>
                  <a:tcPr marL="89270" marR="89270"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noFill/>
                  </a:tcPr>
                </a:tc>
                <a:extLst>
                  <a:ext uri="{0D108BD9-81ED-4DB2-BD59-A6C34878D82A}">
                    <a16:rowId xmlns="" xmlns:a16="http://schemas.microsoft.com/office/drawing/2014/main" val="10001"/>
                  </a:ext>
                </a:extLst>
              </a:tr>
              <a:tr h="1198563">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Developed when you conduct an experiment and are writing up the report.</a:t>
                      </a:r>
                    </a:p>
                  </a:txBody>
                  <a:tcPr marL="89270" marR="8927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Developed when you are writing an essay.</a:t>
                      </a:r>
                    </a:p>
                  </a:txBody>
                  <a:tcPr marL="89270" marR="89270" horzOverflow="overflow">
                    <a:lnL>
                      <a:noFill/>
                    </a:lnL>
                    <a:lnR>
                      <a:noFill/>
                    </a:lnR>
                    <a:lnT>
                      <a:noFill/>
                    </a:lnT>
                    <a:lnB>
                      <a:noFill/>
                    </a:lnB>
                    <a:lnTlToBr>
                      <a:noFill/>
                    </a:lnTlToBr>
                    <a:lnBlToTr>
                      <a:noFill/>
                    </a:lnBlToTr>
                    <a:noFill/>
                  </a:tcPr>
                </a:tc>
                <a:extLst>
                  <a:ext uri="{0D108BD9-81ED-4DB2-BD59-A6C34878D82A}">
                    <a16:rowId xmlns="" xmlns:a16="http://schemas.microsoft.com/office/drawing/2014/main" val="10002"/>
                  </a:ext>
                </a:extLst>
              </a:tr>
              <a:tr h="1146175">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(Usually) developed before an experiment is conducted.</a:t>
                      </a:r>
                    </a:p>
                  </a:txBody>
                  <a:tcPr marL="89270" marR="89270"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AU" sz="2000" b="0" i="0" u="none" strike="noStrike" cap="none" normalizeH="0" baseline="0" dirty="0">
                          <a:ln>
                            <a:noFill/>
                          </a:ln>
                          <a:solidFill>
                            <a:schemeClr val="tx1"/>
                          </a:solidFill>
                          <a:effectLst>
                            <a:outerShdw blurRad="38100" dist="38100" dir="2700000" algn="tl">
                              <a:srgbClr val="C0C0C0"/>
                            </a:outerShdw>
                          </a:effectLst>
                          <a:latin typeface="Arial" pitchFamily="34" charset="0"/>
                          <a:ea typeface="MS PGothic" pitchFamily="34" charset="-128"/>
                        </a:rPr>
                        <a:t> (Usually) developed after many studies have found similar results. </a:t>
                      </a:r>
                    </a:p>
                  </a:txBody>
                  <a:tcPr marL="89270" marR="89270" horzOverflow="overflow">
                    <a:lnL>
                      <a:noFill/>
                    </a:lnL>
                    <a:lnR>
                      <a:noFill/>
                    </a:lnR>
                    <a:lnT>
                      <a:noFill/>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4" name="5-Point Star 3"/>
          <p:cNvSpPr/>
          <p:nvPr/>
        </p:nvSpPr>
        <p:spPr>
          <a:xfrm>
            <a:off x="7092280" y="1196752"/>
            <a:ext cx="1368152" cy="1296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lIns="0" rIns="0" bIns="0" rtlCol="0">
            <a:noAutofit/>
          </a:bodyPr>
          <a:lstStyle/>
          <a:p>
            <a:pPr eaLnBrk="1" fontAlgn="auto" hangingPunct="1">
              <a:spcAft>
                <a:spcPts val="0"/>
              </a:spcAft>
              <a:defRPr/>
            </a:pPr>
            <a:r>
              <a:rPr lang="en-AU" sz="5400" dirty="0">
                <a:solidFill>
                  <a:srgbClr val="0070C0"/>
                </a:solidFill>
                <a:ea typeface="+mj-ea"/>
              </a:rPr>
              <a:t>Body - Evidence (10/30)</a:t>
            </a:r>
            <a:endParaRPr lang="en-US" sz="5400" dirty="0">
              <a:solidFill>
                <a:srgbClr val="0070C0"/>
              </a:solidFill>
              <a:ea typeface="+mj-ea"/>
            </a:endParaRPr>
          </a:p>
        </p:txBody>
      </p:sp>
      <p:sp>
        <p:nvSpPr>
          <p:cNvPr id="27651" name="Rectangle 3"/>
          <p:cNvSpPr>
            <a:spLocks noGrp="1" noChangeArrowheads="1"/>
          </p:cNvSpPr>
          <p:nvPr>
            <p:ph idx="1"/>
          </p:nvPr>
        </p:nvSpPr>
        <p:spPr/>
        <p:txBody>
          <a:bodyPr>
            <a:normAutofit/>
          </a:bodyPr>
          <a:lstStyle/>
          <a:p>
            <a:pPr marL="0" indent="0" eaLnBrk="1" hangingPunct="1">
              <a:lnSpc>
                <a:spcPct val="80000"/>
              </a:lnSpc>
              <a:buFont typeface="Arial" charset="0"/>
              <a:buNone/>
            </a:pPr>
            <a:endParaRPr lang="en-GB" sz="100" dirty="0">
              <a:latin typeface="Arial" charset="0"/>
            </a:endParaRPr>
          </a:p>
          <a:p>
            <a:pPr marL="0" indent="0" eaLnBrk="1" hangingPunct="1"/>
            <a:r>
              <a:rPr lang="en-GB" sz="2400" dirty="0"/>
              <a:t>Describe two different pieces of empirical evidence, from different articles </a:t>
            </a:r>
          </a:p>
          <a:p>
            <a:pPr marL="292608" lvl="1" indent="0"/>
            <a:r>
              <a:rPr lang="en-GB" sz="2000" b="1" dirty="0"/>
              <a:t> Both article should come from allocated readings (see Blackboard) </a:t>
            </a:r>
          </a:p>
          <a:p>
            <a:pPr marL="292608" lvl="1" indent="0"/>
            <a:r>
              <a:rPr lang="en-GB" sz="2000" b="1" dirty="0"/>
              <a:t> It is not a requirement to include additional referencing materials on top of the two main evidence</a:t>
            </a:r>
          </a:p>
          <a:p>
            <a:pPr marL="292608" lvl="1" indent="0"/>
            <a:endParaRPr lang="en-GB" sz="2400" dirty="0"/>
          </a:p>
          <a:p>
            <a:pPr marL="0" indent="0" eaLnBrk="1" hangingPunct="1">
              <a:lnSpc>
                <a:spcPct val="80000"/>
              </a:lnSpc>
            </a:pPr>
            <a:r>
              <a:rPr lang="en-GB" sz="2400" dirty="0"/>
              <a:t>Clear and accurate reporting of the evidence</a:t>
            </a:r>
          </a:p>
          <a:p>
            <a:pPr marL="0" indent="0" eaLnBrk="1" hangingPunct="1">
              <a:lnSpc>
                <a:spcPct val="80000"/>
              </a:lnSpc>
            </a:pPr>
            <a:endParaRPr lang="en-GB" sz="2400" dirty="0"/>
          </a:p>
          <a:p>
            <a:pPr marL="0" indent="0" eaLnBrk="1" hangingPunct="1">
              <a:lnSpc>
                <a:spcPct val="80000"/>
              </a:lnSpc>
            </a:pPr>
            <a:r>
              <a:rPr lang="en-GB" sz="2400" dirty="0"/>
              <a:t>Relevant </a:t>
            </a:r>
          </a:p>
          <a:p>
            <a:pPr lvl="1" eaLnBrk="1" hangingPunct="1">
              <a:lnSpc>
                <a:spcPct val="80000"/>
              </a:lnSpc>
            </a:pPr>
            <a:r>
              <a:rPr lang="en-GB" sz="2000" dirty="0"/>
              <a:t>ONLY present evidence that best supports your thesis statement </a:t>
            </a:r>
          </a:p>
          <a:p>
            <a:pPr lvl="1" eaLnBrk="1" hangingPunct="1">
              <a:lnSpc>
                <a:spcPct val="80000"/>
              </a:lnSpc>
            </a:pPr>
            <a:r>
              <a:rPr lang="en-GB" sz="2000" dirty="0"/>
              <a:t>Quality versus quantity (keep in mind your word count)</a:t>
            </a:r>
          </a:p>
          <a:p>
            <a:pPr lvl="1" eaLnBrk="1" hangingPunct="1">
              <a:lnSpc>
                <a:spcPct val="80000"/>
              </a:lnSpc>
            </a:pPr>
            <a:endParaRPr lang="en-GB" sz="2000" dirty="0"/>
          </a:p>
          <a:p>
            <a:pPr lvl="1" eaLnBrk="1" hangingPunct="1">
              <a:lnSpc>
                <a:spcPct val="80000"/>
              </a:lnSpc>
            </a:pPr>
            <a:endParaRPr lang="en-GB" sz="1900" dirty="0">
              <a:latin typeface="Arial" charset="0"/>
            </a:endParaRPr>
          </a:p>
          <a:p>
            <a:pPr marL="0" indent="0" eaLnBrk="1" hangingPunct="1">
              <a:lnSpc>
                <a:spcPct val="80000"/>
              </a:lnSpc>
              <a:buFontTx/>
              <a:buNone/>
            </a:pPr>
            <a:endParaRPr lang="en-AU" sz="2300" dirty="0">
              <a:latin typeface="Arial"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lIns="0" rIns="0" bIns="0" rtlCol="0">
            <a:noAutofit/>
          </a:bodyPr>
          <a:lstStyle/>
          <a:p>
            <a:pPr eaLnBrk="1" fontAlgn="auto" hangingPunct="1">
              <a:spcAft>
                <a:spcPts val="0"/>
              </a:spcAft>
              <a:defRPr/>
            </a:pPr>
            <a:r>
              <a:rPr lang="en-AU" sz="5400" dirty="0">
                <a:solidFill>
                  <a:srgbClr val="0070C0"/>
                </a:solidFill>
                <a:ea typeface="+mj-ea"/>
              </a:rPr>
              <a:t>Body - Evidence (10/30)</a:t>
            </a:r>
            <a:endParaRPr lang="en-US" sz="5400" dirty="0">
              <a:solidFill>
                <a:srgbClr val="0070C0"/>
              </a:solidFill>
              <a:ea typeface="+mj-ea"/>
            </a:endParaRPr>
          </a:p>
        </p:txBody>
      </p:sp>
      <p:sp>
        <p:nvSpPr>
          <p:cNvPr id="27651" name="Rectangle 3"/>
          <p:cNvSpPr>
            <a:spLocks noGrp="1" noChangeArrowheads="1"/>
          </p:cNvSpPr>
          <p:nvPr>
            <p:ph idx="1"/>
          </p:nvPr>
        </p:nvSpPr>
        <p:spPr/>
        <p:txBody>
          <a:bodyPr>
            <a:normAutofit/>
          </a:bodyPr>
          <a:lstStyle/>
          <a:p>
            <a:pPr marL="0" indent="0" eaLnBrk="1" hangingPunct="1">
              <a:lnSpc>
                <a:spcPct val="80000"/>
              </a:lnSpc>
              <a:buFont typeface="Arial" charset="0"/>
              <a:buNone/>
            </a:pPr>
            <a:endParaRPr lang="en-GB" sz="100" dirty="0">
              <a:latin typeface="Arial" charset="0"/>
            </a:endParaRPr>
          </a:p>
          <a:p>
            <a:pPr marL="0" indent="0" eaLnBrk="1" hangingPunct="1"/>
            <a:r>
              <a:rPr lang="en-GB" sz="2400" dirty="0"/>
              <a:t> Describe each piece of empirical evidence in sufficient detail so the reader understands exactly what was done </a:t>
            </a:r>
          </a:p>
          <a:p>
            <a:pPr marL="0" indent="0" eaLnBrk="1" hangingPunct="1"/>
            <a:endParaRPr lang="en-GB" sz="2400" dirty="0"/>
          </a:p>
          <a:p>
            <a:pPr marL="292608" lvl="1" indent="0">
              <a:buNone/>
            </a:pPr>
            <a:r>
              <a:rPr lang="en-GB" sz="2000" dirty="0"/>
              <a:t>Include</a:t>
            </a:r>
            <a:r>
              <a:rPr lang="en-AU" sz="2000" dirty="0"/>
              <a:t> enough detail so that the reader can understand:</a:t>
            </a:r>
          </a:p>
          <a:p>
            <a:pPr marL="292608" lvl="1" indent="0"/>
            <a:r>
              <a:rPr lang="en-AU" sz="1800" dirty="0"/>
              <a:t> Aim(s) of the study</a:t>
            </a:r>
          </a:p>
          <a:p>
            <a:pPr marL="292608" lvl="1" indent="0"/>
            <a:r>
              <a:rPr lang="en-AU" sz="1800" dirty="0"/>
              <a:t> IV(s) </a:t>
            </a:r>
          </a:p>
          <a:p>
            <a:pPr marL="292608" lvl="1" indent="0"/>
            <a:r>
              <a:rPr lang="en-AU" sz="1800" dirty="0"/>
              <a:t> Levels/conditions of IV(s)</a:t>
            </a:r>
          </a:p>
          <a:p>
            <a:pPr marL="292608" lvl="1" indent="0"/>
            <a:r>
              <a:rPr lang="en-AU" sz="1800" dirty="0"/>
              <a:t> DV(s)</a:t>
            </a:r>
          </a:p>
          <a:p>
            <a:pPr marL="292608" lvl="1" indent="0"/>
            <a:r>
              <a:rPr lang="en-AU" sz="1800" dirty="0"/>
              <a:t>Operational DV</a:t>
            </a:r>
          </a:p>
          <a:p>
            <a:pPr marL="292608" lvl="1" indent="0"/>
            <a:r>
              <a:rPr lang="en-AU" sz="1800" dirty="0"/>
              <a:t> Relevant participant details</a:t>
            </a:r>
          </a:p>
          <a:p>
            <a:pPr marL="292608" lvl="1" indent="0"/>
            <a:r>
              <a:rPr lang="en-AU" sz="1800" dirty="0"/>
              <a:t> The study</a:t>
            </a:r>
            <a:r>
              <a:rPr lang="en-AU" altLang="en-US" sz="1800" dirty="0"/>
              <a:t>’</a:t>
            </a:r>
            <a:r>
              <a:rPr lang="en-AU" sz="1800" dirty="0"/>
              <a:t>s procedure</a:t>
            </a:r>
            <a:endParaRPr lang="en-GB" sz="1800" dirty="0"/>
          </a:p>
          <a:p>
            <a:pPr marL="292608" lvl="1" indent="0"/>
            <a:r>
              <a:rPr lang="en-GB" sz="1800" dirty="0"/>
              <a:t>The study’s results/conclusions (Be concise! 1-2 sentences. Statistics not required)</a:t>
            </a:r>
          </a:p>
          <a:p>
            <a:pPr marL="0" indent="0" eaLnBrk="1" hangingPunct="1"/>
            <a:endParaRPr lang="en-AU" sz="2300" dirty="0">
              <a:latin typeface="Arial" charset="0"/>
            </a:endParaRPr>
          </a:p>
        </p:txBody>
      </p:sp>
    </p:spTree>
    <p:extLst>
      <p:ext uri="{BB962C8B-B14F-4D97-AF65-F5344CB8AC3E}">
        <p14:creationId xmlns:p14="http://schemas.microsoft.com/office/powerpoint/2010/main" val="283519207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lIns="0" rIns="0" bIns="0">
            <a:noAutofit/>
          </a:bodyPr>
          <a:lstStyle/>
          <a:p>
            <a:pPr eaLnBrk="1" hangingPunct="1"/>
            <a:r>
              <a:rPr lang="en-AU" sz="5200" dirty="0">
                <a:solidFill>
                  <a:srgbClr val="1466C5"/>
                </a:solidFill>
              </a:rPr>
              <a:t>Body - Interpretation (10/30)</a:t>
            </a:r>
            <a:endParaRPr lang="en-US" sz="5200" dirty="0">
              <a:solidFill>
                <a:srgbClr val="1466C5"/>
              </a:solidFill>
            </a:endParaRPr>
          </a:p>
        </p:txBody>
      </p:sp>
      <p:sp>
        <p:nvSpPr>
          <p:cNvPr id="28675" name="Rectangle 3"/>
          <p:cNvSpPr>
            <a:spLocks noGrp="1" noChangeArrowheads="1"/>
          </p:cNvSpPr>
          <p:nvPr>
            <p:ph idx="1"/>
          </p:nvPr>
        </p:nvSpPr>
        <p:spPr>
          <a:xfrm>
            <a:off x="323528" y="1775191"/>
            <a:ext cx="8568952" cy="4625609"/>
          </a:xfrm>
        </p:spPr>
        <p:txBody>
          <a:bodyPr>
            <a:normAutofit/>
          </a:bodyPr>
          <a:lstStyle/>
          <a:p>
            <a:pPr>
              <a:lnSpc>
                <a:spcPct val="80000"/>
              </a:lnSpc>
            </a:pPr>
            <a:r>
              <a:rPr lang="en-GB" sz="2400" dirty="0"/>
              <a:t>Critically </a:t>
            </a:r>
            <a:r>
              <a:rPr lang="en-GB" sz="2400" i="1" dirty="0"/>
              <a:t>evaluate</a:t>
            </a:r>
            <a:r>
              <a:rPr lang="en-GB" sz="2400" dirty="0"/>
              <a:t> the evidence</a:t>
            </a:r>
          </a:p>
          <a:p>
            <a:pPr lvl="1">
              <a:lnSpc>
                <a:spcPct val="80000"/>
              </a:lnSpc>
            </a:pPr>
            <a:r>
              <a:rPr lang="en-GB" sz="2000" dirty="0"/>
              <a:t>Discuss the strengths and limitations of EACH study </a:t>
            </a:r>
          </a:p>
          <a:p>
            <a:pPr lvl="1">
              <a:lnSpc>
                <a:spcPct val="80000"/>
              </a:lnSpc>
            </a:pPr>
            <a:r>
              <a:rPr lang="en-GB" sz="2000" dirty="0"/>
              <a:t>Report </a:t>
            </a:r>
            <a:r>
              <a:rPr lang="en-GB" sz="2000" b="1" dirty="0"/>
              <a:t>two </a:t>
            </a:r>
            <a:r>
              <a:rPr lang="en-GB" sz="2000" dirty="0"/>
              <a:t>strengths and </a:t>
            </a:r>
            <a:r>
              <a:rPr lang="en-GB" sz="2000" b="1" dirty="0"/>
              <a:t>two </a:t>
            </a:r>
            <a:r>
              <a:rPr lang="en-GB" sz="2000" dirty="0"/>
              <a:t>limitations of </a:t>
            </a:r>
            <a:r>
              <a:rPr lang="en-GB" sz="2000" b="1" dirty="0"/>
              <a:t>EACH</a:t>
            </a:r>
            <a:r>
              <a:rPr lang="en-GB" sz="2000" dirty="0"/>
              <a:t> study</a:t>
            </a:r>
          </a:p>
          <a:p>
            <a:pPr lvl="1">
              <a:lnSpc>
                <a:spcPct val="80000"/>
              </a:lnSpc>
            </a:pPr>
            <a:r>
              <a:rPr lang="en-GB" sz="2000" dirty="0"/>
              <a:t>Explain why these are strengths/limitations, why they are important, what effect this might have had on the study/findings?</a:t>
            </a:r>
          </a:p>
          <a:p>
            <a:pPr lvl="1">
              <a:lnSpc>
                <a:spcPct val="80000"/>
              </a:lnSpc>
            </a:pPr>
            <a:r>
              <a:rPr lang="en-GB" sz="2000" dirty="0"/>
              <a:t>i.e. “One limitation of the present study was _____, because of _____ and this may have had _____ effect on the results of the study.”</a:t>
            </a:r>
          </a:p>
          <a:p>
            <a:pPr marL="457200" lvl="1" indent="0">
              <a:lnSpc>
                <a:spcPct val="80000"/>
              </a:lnSpc>
              <a:buNone/>
            </a:pPr>
            <a:endParaRPr lang="en-GB" sz="2000" dirty="0"/>
          </a:p>
          <a:p>
            <a:pPr lvl="1">
              <a:lnSpc>
                <a:spcPct val="80000"/>
              </a:lnSpc>
            </a:pPr>
            <a:r>
              <a:rPr lang="en-GB" sz="2000" dirty="0"/>
              <a:t>Things to consider (as a starting point):</a:t>
            </a:r>
          </a:p>
          <a:p>
            <a:pPr marL="457200" lvl="1" indent="0">
              <a:lnSpc>
                <a:spcPct val="80000"/>
              </a:lnSpc>
              <a:buNone/>
            </a:pPr>
            <a:r>
              <a:rPr lang="en-GB" sz="2000" dirty="0"/>
              <a:t>	Does the research actually address the research question?</a:t>
            </a:r>
          </a:p>
          <a:p>
            <a:pPr marL="457200" lvl="1" indent="0">
              <a:lnSpc>
                <a:spcPct val="80000"/>
              </a:lnSpc>
              <a:buNone/>
            </a:pPr>
            <a:r>
              <a:rPr lang="en-GB" sz="2000" dirty="0"/>
              <a:t>	What research method was used (i.e. experimental, survey, case study, 	</a:t>
            </a:r>
            <a:r>
              <a:rPr lang="en-GB" sz="2000" dirty="0" err="1"/>
              <a:t>etc</a:t>
            </a:r>
            <a:r>
              <a:rPr lang="en-GB" sz="2000" dirty="0"/>
              <a:t>) and was this appropriate? </a:t>
            </a:r>
          </a:p>
          <a:p>
            <a:pPr marL="457200" lvl="1" indent="0">
              <a:lnSpc>
                <a:spcPct val="80000"/>
              </a:lnSpc>
              <a:buNone/>
            </a:pPr>
            <a:r>
              <a:rPr lang="en-GB" sz="2000" dirty="0"/>
              <a:t>	Does the evidence support the researcher’s claims as they say it does?</a:t>
            </a:r>
          </a:p>
          <a:p>
            <a:pPr marL="457200" lvl="1" indent="0">
              <a:lnSpc>
                <a:spcPct val="80000"/>
              </a:lnSpc>
              <a:buNone/>
            </a:pPr>
            <a:r>
              <a:rPr lang="en-GB" sz="2000" dirty="0"/>
              <a:t>	Are there alternative explanations for the results?</a:t>
            </a:r>
          </a:p>
          <a:p>
            <a:pPr lvl="1">
              <a:lnSpc>
                <a:spcPct val="80000"/>
              </a:lnSpc>
            </a:pPr>
            <a:endParaRPr lang="en-GB" sz="2000" dirty="0"/>
          </a:p>
          <a:p>
            <a:pPr marL="457200" lvl="1" indent="0">
              <a:lnSpc>
                <a:spcPct val="80000"/>
              </a:lnSpc>
              <a:buNone/>
            </a:pPr>
            <a:endParaRPr lang="en-GB" sz="2000"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lIns="0" rIns="0" bIns="0">
            <a:noAutofit/>
          </a:bodyPr>
          <a:lstStyle/>
          <a:p>
            <a:pPr eaLnBrk="1" hangingPunct="1"/>
            <a:r>
              <a:rPr lang="en-AU" sz="5200" dirty="0">
                <a:solidFill>
                  <a:srgbClr val="1466C5"/>
                </a:solidFill>
              </a:rPr>
              <a:t>Body - Interpretation (10/30)</a:t>
            </a:r>
            <a:endParaRPr lang="en-US" sz="5200" dirty="0">
              <a:solidFill>
                <a:srgbClr val="1466C5"/>
              </a:solidFill>
            </a:endParaRPr>
          </a:p>
        </p:txBody>
      </p:sp>
      <p:sp>
        <p:nvSpPr>
          <p:cNvPr id="28675" name="Rectangle 3"/>
          <p:cNvSpPr>
            <a:spLocks noGrp="1" noChangeArrowheads="1"/>
          </p:cNvSpPr>
          <p:nvPr>
            <p:ph idx="1"/>
          </p:nvPr>
        </p:nvSpPr>
        <p:spPr>
          <a:xfrm>
            <a:off x="323528" y="1775191"/>
            <a:ext cx="8568952" cy="4625609"/>
          </a:xfrm>
        </p:spPr>
        <p:txBody>
          <a:bodyPr>
            <a:normAutofit/>
          </a:bodyPr>
          <a:lstStyle/>
          <a:p>
            <a:pPr>
              <a:lnSpc>
                <a:spcPct val="80000"/>
              </a:lnSpc>
            </a:pPr>
            <a:r>
              <a:rPr lang="en-GB" sz="2400" dirty="0"/>
              <a:t>Clearly and logically </a:t>
            </a:r>
            <a:r>
              <a:rPr lang="en-GB" sz="2400" i="1" dirty="0"/>
              <a:t>apply</a:t>
            </a:r>
            <a:r>
              <a:rPr lang="en-GB" sz="2400" dirty="0"/>
              <a:t> the evidence in support of </a:t>
            </a:r>
            <a:r>
              <a:rPr lang="en-GB" sz="2400" i="1" dirty="0"/>
              <a:t>your argument</a:t>
            </a:r>
          </a:p>
          <a:p>
            <a:pPr lvl="1">
              <a:lnSpc>
                <a:spcPct val="80000"/>
              </a:lnSpc>
            </a:pPr>
            <a:r>
              <a:rPr lang="en-GB" sz="2000" dirty="0"/>
              <a:t>What impact do these strengths and weaknesses have on the thesis</a:t>
            </a:r>
          </a:p>
          <a:p>
            <a:pPr lvl="2">
              <a:lnSpc>
                <a:spcPct val="80000"/>
              </a:lnSpc>
            </a:pPr>
            <a:r>
              <a:rPr lang="en-GB" sz="1600" dirty="0"/>
              <a:t>Demonstrate how weaknesses don’t undermine your argument</a:t>
            </a:r>
          </a:p>
          <a:p>
            <a:pPr lvl="1">
              <a:lnSpc>
                <a:spcPct val="80000"/>
              </a:lnSpc>
            </a:pPr>
            <a:r>
              <a:rPr lang="en-GB" sz="2000" dirty="0"/>
              <a:t>On balance, does the evidence support your thesis? (hopefully yes!)</a:t>
            </a:r>
          </a:p>
          <a:p>
            <a:pPr marL="457200" lvl="1" indent="0">
              <a:lnSpc>
                <a:spcPct val="80000"/>
              </a:lnSpc>
              <a:buNone/>
            </a:pPr>
            <a:endParaRPr lang="en-GB" sz="2400" dirty="0"/>
          </a:p>
          <a:p>
            <a:pPr>
              <a:lnSpc>
                <a:spcPct val="80000"/>
              </a:lnSpc>
            </a:pPr>
            <a:r>
              <a:rPr lang="en-GB" sz="2400" dirty="0"/>
              <a:t>Show </a:t>
            </a:r>
            <a:r>
              <a:rPr lang="en-GB" sz="2400" i="1" dirty="0"/>
              <a:t>how</a:t>
            </a:r>
            <a:r>
              <a:rPr lang="en-GB" sz="2400" dirty="0"/>
              <a:t> the evidence supports your argument – link back to your thesis statement</a:t>
            </a:r>
          </a:p>
          <a:p>
            <a:pPr lvl="1">
              <a:lnSpc>
                <a:spcPct val="80000"/>
              </a:lnSpc>
            </a:pPr>
            <a:r>
              <a:rPr lang="en-GB" sz="2000" dirty="0"/>
              <a:t>Use your own words and ideas – restating the researchers</a:t>
            </a:r>
            <a:r>
              <a:rPr lang="en-GB" altLang="en-US" sz="2000" dirty="0"/>
              <a:t>’</a:t>
            </a:r>
            <a:r>
              <a:rPr lang="en-GB" sz="2000" dirty="0"/>
              <a:t> conclusions is not enough!</a:t>
            </a:r>
          </a:p>
          <a:p>
            <a:pPr>
              <a:lnSpc>
                <a:spcPct val="80000"/>
              </a:lnSpc>
            </a:pPr>
            <a:endParaRPr lang="en-GB" sz="2400" dirty="0"/>
          </a:p>
          <a:p>
            <a:pPr>
              <a:lnSpc>
                <a:spcPct val="80000"/>
              </a:lnSpc>
            </a:pPr>
            <a:r>
              <a:rPr lang="en-GB" sz="2400" dirty="0"/>
              <a:t>Your Interpretation mark will be constrained by your Evidence mark</a:t>
            </a:r>
          </a:p>
          <a:p>
            <a:pPr lvl="1">
              <a:lnSpc>
                <a:spcPct val="80000"/>
              </a:lnSpc>
            </a:pPr>
            <a:r>
              <a:rPr lang="en-GB" sz="2000" dirty="0"/>
              <a:t>You can only interpret the evidence that you have already discussed!</a:t>
            </a:r>
            <a:endParaRPr lang="en-AU" sz="2000" dirty="0"/>
          </a:p>
          <a:p>
            <a:pPr lvl="1" eaLnBrk="1" hangingPunct="1">
              <a:lnSpc>
                <a:spcPct val="80000"/>
              </a:lnSpc>
            </a:pPr>
            <a:endParaRPr lang="en-GB" sz="2000" dirty="0"/>
          </a:p>
        </p:txBody>
      </p:sp>
    </p:spTree>
    <p:extLst>
      <p:ext uri="{BB962C8B-B14F-4D97-AF65-F5344CB8AC3E}">
        <p14:creationId xmlns:p14="http://schemas.microsoft.com/office/powerpoint/2010/main" val="34915419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lIns="0" rIns="0" bIns="0">
            <a:normAutofit/>
          </a:bodyPr>
          <a:lstStyle/>
          <a:p>
            <a:pPr eaLnBrk="1" hangingPunct="1"/>
            <a:r>
              <a:rPr lang="en-AU" sz="5400" dirty="0">
                <a:solidFill>
                  <a:srgbClr val="1466C5"/>
                </a:solidFill>
              </a:rPr>
              <a:t>Conclusion (3/30)</a:t>
            </a:r>
            <a:endParaRPr lang="en-US" sz="5400" dirty="0">
              <a:solidFill>
                <a:srgbClr val="1466C5"/>
              </a:solidFill>
            </a:endParaRPr>
          </a:p>
        </p:txBody>
      </p:sp>
      <p:sp>
        <p:nvSpPr>
          <p:cNvPr id="29699" name="Rectangle 3"/>
          <p:cNvSpPr>
            <a:spLocks noGrp="1" noChangeArrowheads="1"/>
          </p:cNvSpPr>
          <p:nvPr>
            <p:ph idx="1"/>
          </p:nvPr>
        </p:nvSpPr>
        <p:spPr/>
        <p:txBody>
          <a:bodyPr>
            <a:noAutofit/>
          </a:bodyPr>
          <a:lstStyle/>
          <a:p>
            <a:pPr eaLnBrk="1" hangingPunct="1">
              <a:lnSpc>
                <a:spcPct val="70000"/>
              </a:lnSpc>
              <a:buClr>
                <a:srgbClr val="FF66FF"/>
              </a:buClr>
              <a:buFontTx/>
              <a:buNone/>
            </a:pPr>
            <a:r>
              <a:rPr lang="en-GB" sz="2800" dirty="0"/>
              <a:t>Funnel your ideas back out (in a single paragraph)</a:t>
            </a:r>
          </a:p>
          <a:p>
            <a:pPr eaLnBrk="1" hangingPunct="1">
              <a:lnSpc>
                <a:spcPct val="70000"/>
              </a:lnSpc>
              <a:buClr>
                <a:srgbClr val="FF66FF"/>
              </a:buClr>
              <a:buFontTx/>
              <a:buNone/>
            </a:pPr>
            <a:endParaRPr lang="en-GB" sz="2800" dirty="0"/>
          </a:p>
          <a:p>
            <a:pPr eaLnBrk="1" hangingPunct="1">
              <a:lnSpc>
                <a:spcPct val="90000"/>
              </a:lnSpc>
            </a:pPr>
            <a:r>
              <a:rPr lang="en-GB" sz="2400" i="1" dirty="0"/>
              <a:t>Summarise</a:t>
            </a:r>
            <a:r>
              <a:rPr lang="en-GB" sz="2400" dirty="0"/>
              <a:t> the evidence and main ideas, demonstrating clearly </a:t>
            </a:r>
            <a:r>
              <a:rPr lang="en-GB" sz="2400" i="1" dirty="0"/>
              <a:t>how</a:t>
            </a:r>
            <a:r>
              <a:rPr lang="en-GB" sz="2400" dirty="0"/>
              <a:t> they supported your argument.</a:t>
            </a:r>
          </a:p>
          <a:p>
            <a:pPr eaLnBrk="1" hangingPunct="1">
              <a:lnSpc>
                <a:spcPct val="70000"/>
              </a:lnSpc>
            </a:pPr>
            <a:endParaRPr lang="en-GB" sz="2400" dirty="0"/>
          </a:p>
          <a:p>
            <a:pPr eaLnBrk="1" hangingPunct="1">
              <a:lnSpc>
                <a:spcPct val="90000"/>
              </a:lnSpc>
            </a:pPr>
            <a:r>
              <a:rPr lang="en-GB" sz="2400" dirty="0"/>
              <a:t>Relate it back to your intentions stated in the introduction – restate your thesis!</a:t>
            </a:r>
          </a:p>
          <a:p>
            <a:pPr eaLnBrk="1" hangingPunct="1">
              <a:lnSpc>
                <a:spcPct val="70000"/>
              </a:lnSpc>
            </a:pPr>
            <a:endParaRPr lang="en-GB" sz="2400" dirty="0"/>
          </a:p>
          <a:p>
            <a:pPr eaLnBrk="1" hangingPunct="1">
              <a:lnSpc>
                <a:spcPct val="90000"/>
              </a:lnSpc>
            </a:pPr>
            <a:r>
              <a:rPr lang="en-GB" sz="2400" dirty="0"/>
              <a:t>Include a general concluding comment </a:t>
            </a:r>
            <a:r>
              <a:rPr lang="en-GB" sz="2400" i="1" dirty="0"/>
              <a:t>(specific directions for future research OR ideas for addressing </a:t>
            </a:r>
            <a:r>
              <a:rPr lang="en-GB" sz="2400" i="1" u="sng" dirty="0"/>
              <a:t>previously identified</a:t>
            </a:r>
            <a:r>
              <a:rPr lang="en-GB" sz="2400" i="1" dirty="0"/>
              <a:t> limitations)</a:t>
            </a:r>
            <a:endParaRPr lang="en-GB" sz="2400" dirty="0"/>
          </a:p>
          <a:p>
            <a:pPr lvl="1" eaLnBrk="1" hangingPunct="1">
              <a:lnSpc>
                <a:spcPct val="70000"/>
              </a:lnSpc>
            </a:pPr>
            <a:r>
              <a:rPr lang="en-GB" sz="2400" dirty="0"/>
              <a:t>Do not claim to have demonstrated more than your evidence can support.</a:t>
            </a:r>
          </a:p>
          <a:p>
            <a:pPr lvl="1" eaLnBrk="1" hangingPunct="1">
              <a:lnSpc>
                <a:spcPct val="70000"/>
              </a:lnSpc>
            </a:pPr>
            <a:r>
              <a:rPr lang="en-GB" sz="2400" dirty="0"/>
              <a:t>Do not introduce new material</a:t>
            </a:r>
          </a:p>
          <a:p>
            <a:pPr eaLnBrk="1" hangingPunct="1">
              <a:lnSpc>
                <a:spcPct val="70000"/>
              </a:lnSpc>
              <a:buClr>
                <a:schemeClr val="tx1"/>
              </a:buClr>
            </a:pPr>
            <a:endParaRPr lang="en-GB" sz="200" dirty="0">
              <a:latin typeface="Arial" charset="0"/>
            </a:endParaRPr>
          </a:p>
          <a:p>
            <a:pPr eaLnBrk="1" hangingPunct="1">
              <a:lnSpc>
                <a:spcPct val="70000"/>
              </a:lnSpc>
            </a:pPr>
            <a:endParaRPr lang="en-US" sz="2000" dirty="0">
              <a:latin typeface="Arial" charset="0"/>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lIns="0" rIns="0" bIns="0">
            <a:normAutofit fontScale="90000"/>
          </a:bodyPr>
          <a:lstStyle/>
          <a:p>
            <a:pPr eaLnBrk="1" hangingPunct="1"/>
            <a:r>
              <a:rPr lang="en-AU" sz="5200" dirty="0">
                <a:solidFill>
                  <a:srgbClr val="1466C5"/>
                </a:solidFill>
              </a:rPr>
              <a:t>Presentation &amp; Writing (3/30)</a:t>
            </a:r>
            <a:endParaRPr lang="en-US" sz="5200" dirty="0">
              <a:solidFill>
                <a:srgbClr val="1466C5"/>
              </a:solidFill>
            </a:endParaRPr>
          </a:p>
        </p:txBody>
      </p:sp>
      <p:sp>
        <p:nvSpPr>
          <p:cNvPr id="30723" name="Rectangle 3"/>
          <p:cNvSpPr>
            <a:spLocks noGrp="1" noChangeArrowheads="1"/>
          </p:cNvSpPr>
          <p:nvPr>
            <p:ph idx="1"/>
          </p:nvPr>
        </p:nvSpPr>
        <p:spPr>
          <a:xfrm>
            <a:off x="457200" y="1775191"/>
            <a:ext cx="8229600" cy="4750153"/>
          </a:xfrm>
        </p:spPr>
        <p:txBody>
          <a:bodyPr>
            <a:normAutofit/>
          </a:bodyPr>
          <a:lstStyle/>
          <a:p>
            <a:pPr eaLnBrk="1" hangingPunct="1">
              <a:lnSpc>
                <a:spcPct val="90000"/>
              </a:lnSpc>
            </a:pPr>
            <a:r>
              <a:rPr lang="en-GB" dirty="0"/>
              <a:t>Overall essay structure</a:t>
            </a:r>
          </a:p>
          <a:p>
            <a:pPr lvl="1">
              <a:lnSpc>
                <a:spcPct val="90000"/>
              </a:lnSpc>
            </a:pPr>
            <a:r>
              <a:rPr lang="en-GB" sz="2000" dirty="0"/>
              <a:t>2.0 line spacing throughout </a:t>
            </a:r>
          </a:p>
          <a:p>
            <a:pPr lvl="1" eaLnBrk="1" hangingPunct="1">
              <a:lnSpc>
                <a:spcPct val="90000"/>
              </a:lnSpc>
            </a:pPr>
            <a:r>
              <a:rPr lang="en-GB" sz="2000" dirty="0"/>
              <a:t>Includes Intro/ Body/ Conclusion</a:t>
            </a:r>
          </a:p>
          <a:p>
            <a:pPr lvl="1" eaLnBrk="1" hangingPunct="1">
              <a:lnSpc>
                <a:spcPct val="90000"/>
              </a:lnSpc>
            </a:pPr>
            <a:r>
              <a:rPr lang="en-GB" sz="2000" dirty="0"/>
              <a:t>Logical &amp; easy to understand </a:t>
            </a:r>
          </a:p>
          <a:p>
            <a:pPr lvl="1" eaLnBrk="1" hangingPunct="1">
              <a:lnSpc>
                <a:spcPct val="90000"/>
              </a:lnSpc>
            </a:pPr>
            <a:r>
              <a:rPr lang="en-GB" sz="2000" dirty="0"/>
              <a:t>12-point Arial or Times New Roman font</a:t>
            </a:r>
          </a:p>
          <a:p>
            <a:pPr lvl="1" eaLnBrk="1" hangingPunct="1">
              <a:lnSpc>
                <a:spcPct val="90000"/>
              </a:lnSpc>
            </a:pPr>
            <a:r>
              <a:rPr lang="en-GB" sz="2000" dirty="0"/>
              <a:t>Spelling, grammar, APA referencing</a:t>
            </a:r>
          </a:p>
          <a:p>
            <a:pPr lvl="1" eaLnBrk="1" hangingPunct="1">
              <a:lnSpc>
                <a:spcPct val="90000"/>
              </a:lnSpc>
            </a:pPr>
            <a:r>
              <a:rPr lang="en-GB" sz="2000" dirty="0"/>
              <a:t>No headings between paragraphs </a:t>
            </a:r>
          </a:p>
          <a:p>
            <a:pPr eaLnBrk="1" hangingPunct="1">
              <a:lnSpc>
                <a:spcPct val="90000"/>
              </a:lnSpc>
            </a:pPr>
            <a:r>
              <a:rPr lang="en-GB" dirty="0"/>
              <a:t>No use of quotations </a:t>
            </a:r>
            <a:r>
              <a:rPr lang="en-GB" sz="2800" dirty="0"/>
              <a:t>(use your own words)</a:t>
            </a:r>
          </a:p>
          <a:p>
            <a:pPr eaLnBrk="1" hangingPunct="1">
              <a:lnSpc>
                <a:spcPct val="90000"/>
              </a:lnSpc>
            </a:pPr>
            <a:r>
              <a:rPr lang="en-GB" dirty="0"/>
              <a:t>Include an APA-formatted reference list </a:t>
            </a:r>
          </a:p>
          <a:p>
            <a:pPr eaLnBrk="1" hangingPunct="1">
              <a:lnSpc>
                <a:spcPct val="90000"/>
              </a:lnSpc>
            </a:pPr>
            <a:r>
              <a:rPr lang="en-GB" dirty="0"/>
              <a:t>Length = max 1500 words (+10%)</a:t>
            </a:r>
          </a:p>
          <a:p>
            <a:pPr lvl="1" eaLnBrk="1" hangingPunct="1">
              <a:lnSpc>
                <a:spcPct val="90000"/>
              </a:lnSpc>
            </a:pPr>
            <a:r>
              <a:rPr lang="en-GB" sz="2000" dirty="0"/>
              <a:t>Include </a:t>
            </a:r>
            <a:r>
              <a:rPr lang="en-GB" altLang="en-US" sz="2000" dirty="0"/>
              <a:t>‘</a:t>
            </a:r>
            <a:r>
              <a:rPr lang="en-GB" sz="2000" dirty="0"/>
              <a:t>in-text</a:t>
            </a:r>
            <a:r>
              <a:rPr lang="en-GB" altLang="en-US" sz="2000" dirty="0"/>
              <a:t>’</a:t>
            </a:r>
            <a:r>
              <a:rPr lang="en-GB" sz="2000" dirty="0"/>
              <a:t> references but not the ‘References’ list</a:t>
            </a:r>
          </a:p>
          <a:p>
            <a:pPr lvl="1" eaLnBrk="1" hangingPunct="1">
              <a:lnSpc>
                <a:spcPct val="90000"/>
              </a:lnSpc>
            </a:pPr>
            <a:r>
              <a:rPr lang="en-GB" sz="2000" dirty="0"/>
              <a:t>Marker will stop reading after the absolute maximum (1500 + 10%)</a:t>
            </a:r>
          </a:p>
          <a:p>
            <a:pPr eaLnBrk="1" hangingPunct="1">
              <a:buFontTx/>
              <a:buNone/>
            </a:pPr>
            <a:endParaRPr lang="en-US" sz="2200" dirty="0">
              <a:latin typeface="Arial"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0" rIns="0" bIns="0">
            <a:normAutofit/>
          </a:bodyPr>
          <a:lstStyle/>
          <a:p>
            <a:pPr eaLnBrk="1" hangingPunct="1"/>
            <a:r>
              <a:rPr lang="en-AU" sz="5400" dirty="0">
                <a:solidFill>
                  <a:srgbClr val="B89AEF"/>
                </a:solidFill>
              </a:rPr>
              <a:t>APA referencing</a:t>
            </a:r>
            <a:endParaRPr lang="en-US" sz="5400" dirty="0">
              <a:solidFill>
                <a:srgbClr val="B89AEF"/>
              </a:solidFill>
            </a:endParaRPr>
          </a:p>
        </p:txBody>
      </p:sp>
      <p:sp>
        <p:nvSpPr>
          <p:cNvPr id="31747" name="Rectangle 3"/>
          <p:cNvSpPr>
            <a:spLocks noGrp="1" noChangeArrowheads="1"/>
          </p:cNvSpPr>
          <p:nvPr>
            <p:ph idx="1"/>
          </p:nvPr>
        </p:nvSpPr>
        <p:spPr/>
        <p:txBody>
          <a:bodyPr>
            <a:normAutofit/>
          </a:bodyPr>
          <a:lstStyle/>
          <a:p>
            <a:pPr lvl="1" eaLnBrk="1" hangingPunct="1"/>
            <a:r>
              <a:rPr lang="en-AU" altLang="en-US" sz="2400" dirty="0"/>
              <a:t>“</a:t>
            </a:r>
            <a:r>
              <a:rPr lang="en-AU" sz="2400" dirty="0"/>
              <a:t>References</a:t>
            </a:r>
            <a:r>
              <a:rPr lang="en-AU" altLang="en-US" sz="2400" dirty="0"/>
              <a:t>”</a:t>
            </a:r>
            <a:r>
              <a:rPr lang="en-AU" sz="2400" dirty="0"/>
              <a:t> is the only word in the heading.  </a:t>
            </a:r>
          </a:p>
          <a:p>
            <a:pPr lvl="1" eaLnBrk="1" hangingPunct="1"/>
            <a:r>
              <a:rPr lang="en-AU" sz="2400" dirty="0"/>
              <a:t>It should be centred in 12pt font.</a:t>
            </a:r>
          </a:p>
          <a:p>
            <a:pPr lvl="1" eaLnBrk="1" hangingPunct="1"/>
            <a:r>
              <a:rPr lang="en-AU" sz="2400" dirty="0"/>
              <a:t>References should be in alphabetically order by surname- not numbered nor bullet pointed </a:t>
            </a:r>
          </a:p>
          <a:p>
            <a:pPr lvl="1" eaLnBrk="1" hangingPunct="1"/>
            <a:r>
              <a:rPr lang="en-AU" sz="2400" dirty="0"/>
              <a:t>Hanging indent</a:t>
            </a:r>
          </a:p>
          <a:p>
            <a:pPr lvl="1" eaLnBrk="1" hangingPunct="1">
              <a:buNone/>
            </a:pPr>
            <a:endParaRPr lang="en-AU" sz="2400" dirty="0"/>
          </a:p>
          <a:p>
            <a:pPr eaLnBrk="1" hangingPunct="1"/>
            <a:r>
              <a:rPr lang="en-AU" sz="2800" dirty="0"/>
              <a:t>In-text citations</a:t>
            </a:r>
          </a:p>
          <a:p>
            <a:pPr lvl="1"/>
            <a:r>
              <a:rPr lang="en-AU" sz="2000" dirty="0"/>
              <a:t>No need to reference every sentence, use good judgment</a:t>
            </a:r>
          </a:p>
          <a:p>
            <a:pPr eaLnBrk="1" hangingPunct="1">
              <a:buFontTx/>
              <a:buNone/>
            </a:pPr>
            <a:r>
              <a:rPr lang="en-AU" sz="2400" dirty="0"/>
              <a:t>See: </a:t>
            </a:r>
          </a:p>
          <a:p>
            <a:pPr eaLnBrk="1" hangingPunct="1">
              <a:buFontTx/>
              <a:buNone/>
            </a:pPr>
            <a:r>
              <a:rPr lang="en-AU" sz="2400" dirty="0">
                <a:hlinkClick r:id="rId3"/>
              </a:rPr>
              <a:t>http://www.library.uq.edu.au/training/citation/apa_6.pdf</a:t>
            </a:r>
            <a:endParaRPr lang="en-AU" sz="2400" dirty="0"/>
          </a:p>
          <a:p>
            <a:pPr eaLnBrk="1" hangingPunct="1">
              <a:buFontTx/>
              <a:buNone/>
            </a:pPr>
            <a:endParaRPr lang="en-AU" sz="1500" dirty="0">
              <a:latin typeface="Arial"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lIns="0" rIns="0" bIns="0">
            <a:normAutofit/>
          </a:bodyPr>
          <a:lstStyle/>
          <a:p>
            <a:r>
              <a:rPr lang="en-AU" sz="5400" b="1" dirty="0">
                <a:solidFill>
                  <a:srgbClr val="B89AEF"/>
                </a:solidFill>
              </a:rPr>
              <a:t>Before </a:t>
            </a:r>
            <a:r>
              <a:rPr lang="en-AU" sz="5400" dirty="0" smtClean="0">
                <a:solidFill>
                  <a:srgbClr val="B89AEF"/>
                </a:solidFill>
              </a:rPr>
              <a:t>6</a:t>
            </a:r>
            <a:r>
              <a:rPr lang="en-AU" sz="5400" baseline="30000" dirty="0" smtClean="0">
                <a:solidFill>
                  <a:srgbClr val="B89AEF"/>
                </a:solidFill>
              </a:rPr>
              <a:t>th</a:t>
            </a:r>
            <a:r>
              <a:rPr lang="en-AU" sz="5400" dirty="0" smtClean="0">
                <a:solidFill>
                  <a:srgbClr val="B89AEF"/>
                </a:solidFill>
              </a:rPr>
              <a:t> September…</a:t>
            </a:r>
            <a:endParaRPr lang="en-US" sz="5400" b="1" dirty="0">
              <a:solidFill>
                <a:srgbClr val="B89AEF"/>
              </a:solidFill>
            </a:endParaRPr>
          </a:p>
        </p:txBody>
      </p:sp>
      <p:sp>
        <p:nvSpPr>
          <p:cNvPr id="32771" name="Rectangle 3"/>
          <p:cNvSpPr>
            <a:spLocks noGrp="1" noChangeArrowheads="1"/>
          </p:cNvSpPr>
          <p:nvPr>
            <p:ph idx="1"/>
          </p:nvPr>
        </p:nvSpPr>
        <p:spPr/>
        <p:txBody>
          <a:bodyPr>
            <a:normAutofit/>
          </a:bodyPr>
          <a:lstStyle/>
          <a:p>
            <a:pPr eaLnBrk="1" hangingPunct="1">
              <a:lnSpc>
                <a:spcPct val="150000"/>
              </a:lnSpc>
              <a:buFontTx/>
              <a:buNone/>
            </a:pPr>
            <a:r>
              <a:rPr lang="en-AU" dirty="0">
                <a:latin typeface="Arial" charset="0"/>
              </a:rPr>
              <a:t>If you would like to be on track for your assignment </a:t>
            </a:r>
            <a:r>
              <a:rPr lang="en-AU" i="1" dirty="0">
                <a:latin typeface="Arial" charset="0"/>
              </a:rPr>
              <a:t>and</a:t>
            </a:r>
            <a:r>
              <a:rPr lang="en-AU" dirty="0">
                <a:latin typeface="Arial" charset="0"/>
              </a:rPr>
              <a:t> get feedback on your introduction paragraph you need to:</a:t>
            </a:r>
          </a:p>
          <a:p>
            <a:pPr eaLnBrk="1" hangingPunct="1">
              <a:lnSpc>
                <a:spcPct val="150000"/>
              </a:lnSpc>
              <a:buFontTx/>
              <a:buNone/>
            </a:pPr>
            <a:endParaRPr lang="en-US" sz="2600" dirty="0">
              <a:latin typeface="Arial" charset="0"/>
            </a:endParaRPr>
          </a:p>
          <a:p>
            <a:pPr algn="ctr" eaLnBrk="1" hangingPunct="1">
              <a:lnSpc>
                <a:spcPct val="150000"/>
              </a:lnSpc>
              <a:buFontTx/>
              <a:buNone/>
            </a:pPr>
            <a:r>
              <a:rPr lang="en-AU" sz="2800" b="1" dirty="0">
                <a:solidFill>
                  <a:srgbClr val="FF0000"/>
                </a:solidFill>
                <a:latin typeface="Arial" charset="0"/>
              </a:rPr>
              <a:t>SUBMIT</a:t>
            </a:r>
            <a:r>
              <a:rPr lang="en-AU" sz="2800" dirty="0">
                <a:solidFill>
                  <a:srgbClr val="FF0000"/>
                </a:solidFill>
                <a:latin typeface="Arial" charset="0"/>
              </a:rPr>
              <a:t> </a:t>
            </a:r>
            <a:r>
              <a:rPr lang="en-AU" sz="2800" b="1" dirty="0">
                <a:solidFill>
                  <a:srgbClr val="FF0000"/>
                </a:solidFill>
                <a:latin typeface="Arial" charset="0"/>
              </a:rPr>
              <a:t>A DRAFT PARAGRAPH BY 2pm</a:t>
            </a:r>
          </a:p>
          <a:p>
            <a:pPr algn="ctr">
              <a:lnSpc>
                <a:spcPct val="150000"/>
              </a:lnSpc>
              <a:buNone/>
            </a:pPr>
            <a:r>
              <a:rPr lang="en-AU" sz="2800" b="1" dirty="0">
                <a:solidFill>
                  <a:srgbClr val="FF0000"/>
                </a:solidFill>
                <a:latin typeface="Arial" charset="0"/>
              </a:rPr>
              <a:t>Friday 6</a:t>
            </a:r>
            <a:r>
              <a:rPr lang="en-AU" sz="2800" b="1" baseline="30000" dirty="0">
                <a:solidFill>
                  <a:srgbClr val="FF0000"/>
                </a:solidFill>
                <a:latin typeface="Arial" charset="0"/>
              </a:rPr>
              <a:t>th</a:t>
            </a:r>
            <a:r>
              <a:rPr lang="en-AU" sz="2800" b="1" dirty="0">
                <a:solidFill>
                  <a:srgbClr val="FF0000"/>
                </a:solidFill>
                <a:latin typeface="Arial" charset="0"/>
              </a:rPr>
              <a:t> September via Turnitin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87824" y="260648"/>
            <a:ext cx="6012160" cy="978408"/>
          </a:xfrm>
        </p:spPr>
        <p:txBody>
          <a:bodyPr>
            <a:noAutofit/>
          </a:bodyPr>
          <a:lstStyle/>
          <a:p>
            <a:r>
              <a:rPr lang="en-AU" sz="3600" dirty="0">
                <a:solidFill>
                  <a:srgbClr val="B89AEF"/>
                </a:solidFill>
              </a:rPr>
              <a:t>Next 3 tutorials: Essay tutorials</a:t>
            </a:r>
          </a:p>
        </p:txBody>
      </p:sp>
      <p:sp>
        <p:nvSpPr>
          <p:cNvPr id="2" name="Content Placeholder 1"/>
          <p:cNvSpPr>
            <a:spLocks noGrp="1"/>
          </p:cNvSpPr>
          <p:nvPr>
            <p:ph idx="1"/>
          </p:nvPr>
        </p:nvSpPr>
        <p:spPr>
          <a:xfrm>
            <a:off x="4427984" y="2708920"/>
            <a:ext cx="4512034" cy="3593098"/>
          </a:xfrm>
        </p:spPr>
        <p:txBody>
          <a:bodyPr>
            <a:noAutofit/>
          </a:bodyPr>
          <a:lstStyle/>
          <a:p>
            <a:r>
              <a:rPr lang="en-AU" sz="2000" dirty="0"/>
              <a:t>Essay Prep 2 (26</a:t>
            </a:r>
            <a:r>
              <a:rPr lang="en-AU" sz="2000" baseline="30000" dirty="0"/>
              <a:t>th</a:t>
            </a:r>
            <a:r>
              <a:rPr lang="en-AU" sz="2000" dirty="0"/>
              <a:t> – 30</a:t>
            </a:r>
            <a:r>
              <a:rPr lang="en-AU" sz="2000" baseline="30000" dirty="0"/>
              <a:t>th</a:t>
            </a:r>
            <a:r>
              <a:rPr lang="en-AU" sz="2000" dirty="0"/>
              <a:t> August)</a:t>
            </a:r>
          </a:p>
          <a:p>
            <a:pPr lvl="1"/>
            <a:r>
              <a:rPr lang="en-AU" sz="2000" dirty="0"/>
              <a:t>Selection, and report of evidence</a:t>
            </a:r>
          </a:p>
          <a:p>
            <a:pPr lvl="1"/>
            <a:r>
              <a:rPr lang="en-AU" sz="2000" dirty="0"/>
              <a:t>Submission guidelines</a:t>
            </a:r>
          </a:p>
          <a:p>
            <a:pPr lvl="1"/>
            <a:r>
              <a:rPr lang="en-AU" sz="2000" dirty="0"/>
              <a:t>Assignment assistance</a:t>
            </a:r>
          </a:p>
          <a:p>
            <a:pPr lvl="1">
              <a:buNone/>
            </a:pPr>
            <a:endParaRPr lang="en-AU" sz="2000" dirty="0"/>
          </a:p>
          <a:p>
            <a:r>
              <a:rPr lang="en-AU" sz="2000" dirty="0"/>
              <a:t>Essay Prep 3 (2</a:t>
            </a:r>
            <a:r>
              <a:rPr lang="en-AU" sz="2000" baseline="30000" dirty="0"/>
              <a:t>nd</a:t>
            </a:r>
            <a:r>
              <a:rPr lang="en-AU" sz="2000" dirty="0"/>
              <a:t> – 6</a:t>
            </a:r>
            <a:r>
              <a:rPr lang="en-AU" sz="2000" baseline="30000" dirty="0"/>
              <a:t>th</a:t>
            </a:r>
            <a:r>
              <a:rPr lang="en-AU" sz="2000" dirty="0"/>
              <a:t> September)</a:t>
            </a:r>
          </a:p>
          <a:p>
            <a:pPr lvl="1"/>
            <a:r>
              <a:rPr lang="en-AU" sz="2000" dirty="0"/>
              <a:t>More essay tips</a:t>
            </a:r>
          </a:p>
          <a:p>
            <a:pPr lvl="1"/>
            <a:r>
              <a:rPr lang="en-AU" sz="2000" dirty="0"/>
              <a:t>Research interpretation and alternative explanations</a:t>
            </a:r>
          </a:p>
          <a:p>
            <a:pPr lvl="1"/>
            <a:r>
              <a:rPr lang="en-AU" sz="2000" dirty="0"/>
              <a:t>IV-DV review</a:t>
            </a:r>
          </a:p>
        </p:txBody>
      </p:sp>
      <p:sp>
        <p:nvSpPr>
          <p:cNvPr id="4" name="Text Placeholder 3"/>
          <p:cNvSpPr>
            <a:spLocks noGrp="1"/>
          </p:cNvSpPr>
          <p:nvPr>
            <p:ph type="body" sz="half" idx="2"/>
          </p:nvPr>
        </p:nvSpPr>
        <p:spPr>
          <a:xfrm>
            <a:off x="179512" y="1730018"/>
            <a:ext cx="4104456" cy="4572000"/>
          </a:xfrm>
        </p:spPr>
        <p:txBody>
          <a:bodyPr>
            <a:normAutofit/>
          </a:bodyPr>
          <a:lstStyle/>
          <a:p>
            <a:r>
              <a:rPr lang="en-AU" sz="3600" b="1" dirty="0"/>
              <a:t>This week </a:t>
            </a:r>
          </a:p>
          <a:p>
            <a:r>
              <a:rPr lang="en-AU" sz="3600" b="1" dirty="0"/>
              <a:t>(19</a:t>
            </a:r>
            <a:r>
              <a:rPr lang="en-AU" sz="3600" b="1" baseline="30000" dirty="0"/>
              <a:t>th</a:t>
            </a:r>
            <a:r>
              <a:rPr lang="en-AU" sz="3600" b="1" dirty="0"/>
              <a:t> – 23</a:t>
            </a:r>
            <a:r>
              <a:rPr lang="en-AU" sz="3600" b="1" baseline="30000" dirty="0"/>
              <a:t>rd</a:t>
            </a:r>
            <a:r>
              <a:rPr lang="en-AU" sz="3600" b="1" dirty="0"/>
              <a:t> August)</a:t>
            </a:r>
          </a:p>
          <a:p>
            <a:pPr lvl="1">
              <a:buFont typeface="Arial" pitchFamily="34" charset="0"/>
              <a:buChar char="•"/>
            </a:pPr>
            <a:r>
              <a:rPr lang="en-AU" sz="2800" b="1" dirty="0"/>
              <a:t>Essay topic</a:t>
            </a:r>
          </a:p>
          <a:p>
            <a:pPr lvl="1">
              <a:buFont typeface="Arial" pitchFamily="34" charset="0"/>
              <a:buChar char="•"/>
            </a:pPr>
            <a:r>
              <a:rPr lang="en-AU" sz="2800" b="1" dirty="0"/>
              <a:t>Finding material for your essay</a:t>
            </a:r>
          </a:p>
          <a:p>
            <a:pPr lvl="1">
              <a:buFont typeface="Arial" pitchFamily="34" charset="0"/>
              <a:buChar char="•"/>
            </a:pPr>
            <a:r>
              <a:rPr lang="en-AU" sz="2800" b="1" dirty="0"/>
              <a:t>Expectations and marking criteria</a:t>
            </a:r>
          </a:p>
          <a:p>
            <a:pPr lvl="1"/>
            <a:endParaRPr lang="en-AU"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lIns="0" rIns="0" bIns="0" rtlCol="0">
            <a:normAutofit fontScale="90000"/>
          </a:bodyPr>
          <a:lstStyle/>
          <a:p>
            <a:pPr eaLnBrk="1" fontAlgn="auto" hangingPunct="1">
              <a:spcAft>
                <a:spcPts val="0"/>
              </a:spcAft>
              <a:defRPr/>
            </a:pPr>
            <a:r>
              <a:rPr lang="en-AU" dirty="0">
                <a:solidFill>
                  <a:srgbClr val="B89AEF"/>
                </a:solidFill>
                <a:latin typeface="Georgia"/>
                <a:cs typeface="Georgia"/>
              </a:rPr>
              <a:t>More example of an</a:t>
            </a:r>
            <a:r>
              <a:rPr lang="en-AU" dirty="0">
                <a:solidFill>
                  <a:srgbClr val="B89AEF"/>
                </a:solidFill>
                <a:latin typeface="Georgia"/>
                <a:ea typeface="+mj-ea"/>
                <a:cs typeface="Georgia"/>
              </a:rPr>
              <a:t> Introduction paragraph</a:t>
            </a:r>
            <a:r>
              <a:rPr lang="mr-IN" dirty="0">
                <a:solidFill>
                  <a:srgbClr val="B89AEF"/>
                </a:solidFill>
                <a:latin typeface="Georgia"/>
                <a:ea typeface="+mj-ea"/>
                <a:cs typeface="Georgia"/>
              </a:rPr>
              <a:t>…</a:t>
            </a:r>
            <a:endParaRPr lang="en-AU" dirty="0">
              <a:solidFill>
                <a:schemeClr val="tx1">
                  <a:lumMod val="75000"/>
                  <a:lumOff val="25000"/>
                </a:schemeClr>
              </a:solidFill>
              <a:latin typeface="Arial" charset="0"/>
              <a:ea typeface="+mj-ea"/>
            </a:endParaRPr>
          </a:p>
        </p:txBody>
      </p:sp>
      <p:sp>
        <p:nvSpPr>
          <p:cNvPr id="33795" name="Content Placeholder 2"/>
          <p:cNvSpPr>
            <a:spLocks noGrp="1"/>
          </p:cNvSpPr>
          <p:nvPr>
            <p:ph idx="1"/>
          </p:nvPr>
        </p:nvSpPr>
        <p:spPr/>
        <p:txBody>
          <a:bodyPr/>
          <a:lstStyle/>
          <a:p>
            <a:pPr eaLnBrk="1" hangingPunct="1"/>
            <a:r>
              <a:rPr lang="en-AU" dirty="0">
                <a:latin typeface="Arial" charset="0"/>
              </a:rPr>
              <a:t>Include at least an attempt of each component of the Introduction:</a:t>
            </a:r>
          </a:p>
          <a:p>
            <a:pPr lvl="1" eaLnBrk="1" hangingPunct="1"/>
            <a:r>
              <a:rPr lang="en-AU" sz="1800" b="1" dirty="0">
                <a:latin typeface="Arial" charset="0"/>
              </a:rPr>
              <a:t>General Intro</a:t>
            </a:r>
            <a:r>
              <a:rPr lang="en-AU" sz="1800" dirty="0">
                <a:latin typeface="Arial" charset="0"/>
              </a:rPr>
              <a:t> (should be concise, and be appropriately referenced; e.g., </a:t>
            </a:r>
            <a:r>
              <a:rPr lang="en-AU" altLang="en-US" sz="1800" i="1" dirty="0">
                <a:latin typeface="Arial" charset="0"/>
              </a:rPr>
              <a:t>“</a:t>
            </a:r>
            <a:r>
              <a:rPr lang="en-AU" sz="1800" i="1" dirty="0">
                <a:latin typeface="Arial" charset="0"/>
              </a:rPr>
              <a:t>The question of whether Lady Gaga is better than Katy Perry has been shown to have implications for pop music fans (</a:t>
            </a:r>
            <a:r>
              <a:rPr lang="en-AU" sz="1800" i="1" dirty="0" err="1">
                <a:latin typeface="Arial" charset="0"/>
              </a:rPr>
              <a:t>DeRogatis</a:t>
            </a:r>
            <a:r>
              <a:rPr lang="en-AU" sz="1800" i="1" dirty="0">
                <a:latin typeface="Arial" charset="0"/>
              </a:rPr>
              <a:t>, 2009) and record company executives (</a:t>
            </a:r>
            <a:r>
              <a:rPr lang="en-AU" sz="1800" i="1" dirty="0" err="1">
                <a:latin typeface="Arial" charset="0"/>
              </a:rPr>
              <a:t>Mottola</a:t>
            </a:r>
            <a:r>
              <a:rPr lang="en-AU" sz="1800" i="1" dirty="0">
                <a:latin typeface="Arial" charset="0"/>
              </a:rPr>
              <a:t>, 2010)…</a:t>
            </a:r>
            <a:r>
              <a:rPr lang="en-AU" altLang="en-US" sz="1800" i="1" dirty="0">
                <a:latin typeface="Arial" charset="0"/>
              </a:rPr>
              <a:t>”</a:t>
            </a:r>
            <a:r>
              <a:rPr lang="en-AU" altLang="ja-JP" sz="1800" dirty="0">
                <a:latin typeface="Arial" charset="0"/>
                <a:ea typeface="MS Mincho" pitchFamily="49" charset="-128"/>
              </a:rPr>
              <a:t>)</a:t>
            </a:r>
          </a:p>
          <a:p>
            <a:pPr lvl="1" eaLnBrk="1" hangingPunct="1"/>
            <a:r>
              <a:rPr lang="en-AU" sz="1800" b="1" dirty="0">
                <a:latin typeface="Arial" charset="0"/>
              </a:rPr>
              <a:t>Thesis statement </a:t>
            </a:r>
            <a:r>
              <a:rPr lang="en-AU" sz="1800" dirty="0">
                <a:latin typeface="Arial" charset="0"/>
              </a:rPr>
              <a:t>(Must pick a side, phrase it clearly; e.g. </a:t>
            </a:r>
            <a:r>
              <a:rPr lang="en-AU" altLang="en-US" sz="1800" i="1" dirty="0">
                <a:latin typeface="Arial" charset="0"/>
              </a:rPr>
              <a:t>“</a:t>
            </a:r>
            <a:r>
              <a:rPr lang="en-AU" sz="1800" i="1" dirty="0">
                <a:latin typeface="Arial" charset="0"/>
              </a:rPr>
              <a:t>This essay will argue that Lady Gaga makes better music than Katy Perry....</a:t>
            </a:r>
            <a:r>
              <a:rPr lang="en-AU" altLang="en-US" sz="1800" i="1" dirty="0">
                <a:latin typeface="Arial" charset="0"/>
              </a:rPr>
              <a:t>”</a:t>
            </a:r>
            <a:r>
              <a:rPr lang="en-AU" altLang="ja-JP" sz="1800" dirty="0">
                <a:latin typeface="Arial" charset="0"/>
                <a:ea typeface="MS Mincho" pitchFamily="49" charset="-128"/>
              </a:rPr>
              <a:t>)</a:t>
            </a:r>
          </a:p>
          <a:p>
            <a:pPr lvl="1"/>
            <a:r>
              <a:rPr lang="en-AU" sz="1800" b="1" dirty="0">
                <a:latin typeface="Arial" charset="0"/>
              </a:rPr>
              <a:t>Overview of evidence </a:t>
            </a:r>
            <a:r>
              <a:rPr lang="en-AU" sz="1800" dirty="0">
                <a:latin typeface="Arial" charset="0"/>
              </a:rPr>
              <a:t>(Concise summary of the results for each study, with in text citations; e.g., </a:t>
            </a:r>
            <a:r>
              <a:rPr lang="en-AU" altLang="en-US" sz="1800" i="1" dirty="0">
                <a:latin typeface="Arial" charset="0"/>
              </a:rPr>
              <a:t>“</a:t>
            </a:r>
            <a:r>
              <a:rPr lang="en-AU" sz="1800" i="1" dirty="0">
                <a:latin typeface="Arial" charset="0"/>
              </a:rPr>
              <a:t>, and Hudson (2009), who found that…</a:t>
            </a:r>
            <a:r>
              <a:rPr lang="en-AU" altLang="en-US" sz="1800" i="1" dirty="0">
                <a:latin typeface="Arial" charset="0"/>
              </a:rPr>
              <a:t>”</a:t>
            </a:r>
            <a:r>
              <a:rPr lang="en-AU" altLang="ja-JP" sz="1800" dirty="0">
                <a:latin typeface="Arial" charset="0"/>
                <a:ea typeface="MS Mincho" pitchFamily="49" charset="-128"/>
              </a:rPr>
              <a:t>) </a:t>
            </a:r>
            <a:r>
              <a:rPr lang="en-AU" sz="1800" i="1" dirty="0">
                <a:latin typeface="Arial" charset="0"/>
              </a:rPr>
              <a:t>Evidence for this argument can be seen in studies by Germanotta (2010), who found that listeners played Lady </a:t>
            </a:r>
            <a:r>
              <a:rPr lang="en-AU" sz="1800" i="1" dirty="0" err="1">
                <a:latin typeface="Arial" charset="0"/>
              </a:rPr>
              <a:t>Gaga</a:t>
            </a:r>
            <a:r>
              <a:rPr lang="en-AU" altLang="en-US" sz="1800" i="1" dirty="0" err="1">
                <a:latin typeface="Arial" charset="0"/>
              </a:rPr>
              <a:t>’</a:t>
            </a:r>
            <a:r>
              <a:rPr lang="en-AU" sz="1800" i="1" dirty="0" err="1">
                <a:latin typeface="Arial" charset="0"/>
              </a:rPr>
              <a:t>s</a:t>
            </a:r>
            <a:r>
              <a:rPr lang="en-AU" sz="1800" i="1" dirty="0">
                <a:latin typeface="Arial" charset="0"/>
              </a:rPr>
              <a:t> music a mean of 12dB louder</a:t>
            </a:r>
            <a:endParaRPr lang="en-AU" sz="1800" dirty="0">
              <a:latin typeface="Arial"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lIns="0" rIns="0" bIns="0" rtlCol="0">
            <a:normAutofit fontScale="90000"/>
          </a:bodyPr>
          <a:lstStyle/>
          <a:p>
            <a:pPr eaLnBrk="1" fontAlgn="auto" hangingPunct="1">
              <a:spcAft>
                <a:spcPts val="0"/>
              </a:spcAft>
              <a:defRPr/>
            </a:pPr>
            <a:r>
              <a:rPr lang="en-AU" dirty="0">
                <a:solidFill>
                  <a:srgbClr val="B89AEF"/>
                </a:solidFill>
                <a:latin typeface="Georgia"/>
                <a:ea typeface="+mj-ea"/>
                <a:cs typeface="Georgia"/>
              </a:rPr>
              <a:t>Tips for the Draft Introduction	</a:t>
            </a:r>
          </a:p>
        </p:txBody>
      </p:sp>
      <p:sp>
        <p:nvSpPr>
          <p:cNvPr id="34819" name="Content Placeholder 2"/>
          <p:cNvSpPr>
            <a:spLocks noGrp="1"/>
          </p:cNvSpPr>
          <p:nvPr>
            <p:ph idx="1"/>
          </p:nvPr>
        </p:nvSpPr>
        <p:spPr/>
        <p:txBody>
          <a:bodyPr/>
          <a:lstStyle/>
          <a:p>
            <a:pPr eaLnBrk="1" hangingPunct="1"/>
            <a:r>
              <a:rPr lang="en-AU" dirty="0">
                <a:latin typeface="Arial" charset="0"/>
              </a:rPr>
              <a:t>Include any references you intend on using in your essay at the end of the paragraph (like you would at the end of your essay)</a:t>
            </a:r>
          </a:p>
          <a:p>
            <a:pPr eaLnBrk="1" hangingPunct="1"/>
            <a:r>
              <a:rPr lang="en-AU" dirty="0">
                <a:latin typeface="Arial" charset="0"/>
              </a:rPr>
              <a:t>Just submit the best you can at this stage – remember, it is just a draft </a:t>
            </a:r>
            <a:r>
              <a:rPr lang="en-AU" dirty="0">
                <a:latin typeface="Arial" charset="0"/>
                <a:sym typeface="Wingdings" pitchFamily="2" charset="2"/>
              </a:rPr>
              <a:t> </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8" descr="blackboard1.jpg"/>
          <p:cNvPicPr>
            <a:picLocks noChangeAspect="1"/>
          </p:cNvPicPr>
          <p:nvPr/>
        </p:nvPicPr>
        <p:blipFill>
          <a:blip r:embed="rId3" cstate="print"/>
          <a:srcRect r="28571"/>
          <a:stretch>
            <a:fillRect/>
          </a:stretch>
        </p:blipFill>
        <p:spPr bwMode="auto">
          <a:xfrm>
            <a:off x="0" y="0"/>
            <a:ext cx="9123363" cy="6858000"/>
          </a:xfrm>
          <a:prstGeom prst="rect">
            <a:avLst/>
          </a:prstGeom>
          <a:noFill/>
          <a:ln w="9525">
            <a:noFill/>
            <a:miter lim="800000"/>
            <a:headEnd/>
            <a:tailEnd/>
          </a:ln>
        </p:spPr>
      </p:pic>
      <p:sp>
        <p:nvSpPr>
          <p:cNvPr id="35843" name="Text Box 5"/>
          <p:cNvSpPr txBox="1">
            <a:spLocks noChangeArrowheads="1"/>
          </p:cNvSpPr>
          <p:nvPr/>
        </p:nvSpPr>
        <p:spPr bwMode="auto">
          <a:xfrm>
            <a:off x="1714500" y="3786188"/>
            <a:ext cx="2952750" cy="915987"/>
          </a:xfrm>
          <a:prstGeom prst="rect">
            <a:avLst/>
          </a:prstGeom>
          <a:noFill/>
          <a:ln w="9525">
            <a:noFill/>
            <a:miter lim="800000"/>
            <a:headEnd/>
            <a:tailEnd/>
          </a:ln>
        </p:spPr>
        <p:txBody>
          <a:bodyPr>
            <a:spAutoFit/>
          </a:bodyPr>
          <a:lstStyle/>
          <a:p>
            <a:pPr>
              <a:spcBef>
                <a:spcPct val="50000"/>
              </a:spcBef>
            </a:pPr>
            <a:r>
              <a:rPr lang="en-AU">
                <a:solidFill>
                  <a:srgbClr val="CC0000"/>
                </a:solidFill>
              </a:rPr>
              <a:t>You can access Turnitin by clicking on Assessment…</a:t>
            </a:r>
            <a:endParaRPr lang="en-US">
              <a:solidFill>
                <a:srgbClr val="CC0000"/>
              </a:solidFill>
            </a:endParaRPr>
          </a:p>
        </p:txBody>
      </p:sp>
      <p:sp>
        <p:nvSpPr>
          <p:cNvPr id="35844" name="Line 6"/>
          <p:cNvSpPr>
            <a:spLocks noChangeShapeType="1"/>
          </p:cNvSpPr>
          <p:nvPr/>
        </p:nvSpPr>
        <p:spPr bwMode="auto">
          <a:xfrm flipH="1" flipV="1">
            <a:off x="785813" y="3500438"/>
            <a:ext cx="928687" cy="500062"/>
          </a:xfrm>
          <a:prstGeom prst="line">
            <a:avLst/>
          </a:prstGeom>
          <a:noFill/>
          <a:ln w="38100">
            <a:solidFill>
              <a:srgbClr val="CC0000"/>
            </a:solidFill>
            <a:round/>
            <a:headEnd/>
            <a:tailEnd type="triangle" w="lg" len="lg"/>
          </a:ln>
        </p:spPr>
        <p:txBody>
          <a:bodyPr/>
          <a:lstStyle/>
          <a:p>
            <a:endParaRPr lang="en-AU"/>
          </a:p>
        </p:txBody>
      </p:sp>
      <p:sp>
        <p:nvSpPr>
          <p:cNvPr id="35845" name="Text Box 7"/>
          <p:cNvSpPr txBox="1">
            <a:spLocks noChangeArrowheads="1"/>
          </p:cNvSpPr>
          <p:nvPr/>
        </p:nvSpPr>
        <p:spPr bwMode="auto">
          <a:xfrm>
            <a:off x="5072063" y="3286125"/>
            <a:ext cx="2952750" cy="641350"/>
          </a:xfrm>
          <a:prstGeom prst="rect">
            <a:avLst/>
          </a:prstGeom>
          <a:noFill/>
          <a:ln w="9525">
            <a:noFill/>
            <a:miter lim="800000"/>
            <a:headEnd/>
            <a:tailEnd/>
          </a:ln>
        </p:spPr>
        <p:txBody>
          <a:bodyPr>
            <a:spAutoFit/>
          </a:bodyPr>
          <a:lstStyle/>
          <a:p>
            <a:pPr>
              <a:spcBef>
                <a:spcPct val="50000"/>
              </a:spcBef>
            </a:pPr>
            <a:r>
              <a:rPr lang="en-AU">
                <a:solidFill>
                  <a:srgbClr val="CC0000"/>
                </a:solidFill>
              </a:rPr>
              <a:t>…and then on Assignments</a:t>
            </a:r>
            <a:endParaRPr lang="en-US">
              <a:solidFill>
                <a:srgbClr val="CC0000"/>
              </a:solidFill>
            </a:endParaRPr>
          </a:p>
        </p:txBody>
      </p:sp>
      <p:sp>
        <p:nvSpPr>
          <p:cNvPr id="35846" name="Line 8"/>
          <p:cNvSpPr>
            <a:spLocks noChangeShapeType="1"/>
          </p:cNvSpPr>
          <p:nvPr/>
        </p:nvSpPr>
        <p:spPr bwMode="auto">
          <a:xfrm flipH="1" flipV="1">
            <a:off x="3071813" y="2860675"/>
            <a:ext cx="2000250" cy="639763"/>
          </a:xfrm>
          <a:prstGeom prst="line">
            <a:avLst/>
          </a:prstGeom>
          <a:noFill/>
          <a:ln w="38100">
            <a:solidFill>
              <a:srgbClr val="CC0000"/>
            </a:solidFill>
            <a:round/>
            <a:headEnd/>
            <a:tailEnd type="triangle" w="lg" len="lg"/>
          </a:ln>
        </p:spPr>
        <p:txBody>
          <a:bodyPr/>
          <a:lstStyle/>
          <a:p>
            <a:endParaRPr lang="en-AU"/>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descr="blackboard2.jpg"/>
          <p:cNvPicPr>
            <a:picLocks noChangeAspect="1"/>
          </p:cNvPicPr>
          <p:nvPr/>
        </p:nvPicPr>
        <p:blipFill>
          <a:blip r:embed="rId2" cstate="print"/>
          <a:srcRect r="28571"/>
          <a:stretch>
            <a:fillRect/>
          </a:stretch>
        </p:blipFill>
        <p:spPr bwMode="auto">
          <a:xfrm>
            <a:off x="0" y="0"/>
            <a:ext cx="9123363" cy="6858000"/>
          </a:xfrm>
          <a:prstGeom prst="rect">
            <a:avLst/>
          </a:prstGeom>
          <a:noFill/>
          <a:ln w="9525">
            <a:noFill/>
            <a:miter lim="800000"/>
            <a:headEnd/>
            <a:tailEnd/>
          </a:ln>
        </p:spPr>
      </p:pic>
      <p:sp>
        <p:nvSpPr>
          <p:cNvPr id="36867" name="Text Box 5"/>
          <p:cNvSpPr txBox="1">
            <a:spLocks noChangeArrowheads="1"/>
          </p:cNvSpPr>
          <p:nvPr/>
        </p:nvSpPr>
        <p:spPr bwMode="auto">
          <a:xfrm>
            <a:off x="5076825" y="3429000"/>
            <a:ext cx="2303463" cy="915988"/>
          </a:xfrm>
          <a:prstGeom prst="rect">
            <a:avLst/>
          </a:prstGeom>
          <a:noFill/>
          <a:ln w="9525">
            <a:noFill/>
            <a:miter lim="800000"/>
            <a:headEnd/>
            <a:tailEnd/>
          </a:ln>
        </p:spPr>
        <p:txBody>
          <a:bodyPr>
            <a:spAutoFit/>
          </a:bodyPr>
          <a:lstStyle/>
          <a:p>
            <a:pPr>
              <a:spcBef>
                <a:spcPct val="50000"/>
              </a:spcBef>
            </a:pPr>
            <a:r>
              <a:rPr lang="en-AU">
                <a:solidFill>
                  <a:srgbClr val="CC0000"/>
                </a:solidFill>
              </a:rPr>
              <a:t>Then click on View/Complete to enter Turnitin</a:t>
            </a:r>
            <a:endParaRPr lang="en-US">
              <a:solidFill>
                <a:srgbClr val="CC0000"/>
              </a:solidFill>
            </a:endParaRPr>
          </a:p>
        </p:txBody>
      </p:sp>
      <p:sp>
        <p:nvSpPr>
          <p:cNvPr id="36868" name="Line 6"/>
          <p:cNvSpPr>
            <a:spLocks noChangeShapeType="1"/>
          </p:cNvSpPr>
          <p:nvPr/>
        </p:nvSpPr>
        <p:spPr bwMode="auto">
          <a:xfrm flipH="1" flipV="1">
            <a:off x="3214688" y="2428875"/>
            <a:ext cx="1797050" cy="1292225"/>
          </a:xfrm>
          <a:prstGeom prst="line">
            <a:avLst/>
          </a:prstGeom>
          <a:noFill/>
          <a:ln w="38100">
            <a:solidFill>
              <a:srgbClr val="CC0000"/>
            </a:solidFill>
            <a:round/>
            <a:headEnd/>
            <a:tailEnd type="triangle" w="lg" len="lg"/>
          </a:ln>
        </p:spPr>
        <p:txBody>
          <a:bodyPr/>
          <a:lstStyle/>
          <a:p>
            <a:endParaRPr lang="en-AU"/>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noChangeArrowheads="1"/>
          </p:cNvPicPr>
          <p:nvPr/>
        </p:nvPicPr>
        <p:blipFill>
          <a:blip r:embed="rId2" cstate="print"/>
          <a:srcRect r="28571"/>
          <a:stretch>
            <a:fillRect/>
          </a:stretch>
        </p:blipFill>
        <p:spPr bwMode="auto">
          <a:xfrm>
            <a:off x="0" y="0"/>
            <a:ext cx="9123363" cy="6858000"/>
          </a:xfrm>
          <a:prstGeom prst="rect">
            <a:avLst/>
          </a:prstGeom>
          <a:noFill/>
          <a:ln w="9525">
            <a:noFill/>
            <a:miter lim="800000"/>
            <a:headEnd/>
            <a:tailEnd/>
          </a:ln>
        </p:spPr>
      </p:pic>
      <p:sp>
        <p:nvSpPr>
          <p:cNvPr id="37891" name="Text Box 5"/>
          <p:cNvSpPr txBox="1">
            <a:spLocks noChangeArrowheads="1"/>
          </p:cNvSpPr>
          <p:nvPr/>
        </p:nvSpPr>
        <p:spPr bwMode="auto">
          <a:xfrm>
            <a:off x="5429250" y="1643063"/>
            <a:ext cx="3286125" cy="1200150"/>
          </a:xfrm>
          <a:prstGeom prst="rect">
            <a:avLst/>
          </a:prstGeom>
          <a:noFill/>
          <a:ln w="9525">
            <a:noFill/>
            <a:miter lim="800000"/>
            <a:headEnd/>
            <a:tailEnd/>
          </a:ln>
        </p:spPr>
        <p:txBody>
          <a:bodyPr>
            <a:spAutoFit/>
          </a:bodyPr>
          <a:lstStyle/>
          <a:p>
            <a:pPr>
              <a:spcBef>
                <a:spcPct val="50000"/>
              </a:spcBef>
            </a:pPr>
            <a:r>
              <a:rPr lang="en-AU">
                <a:solidFill>
                  <a:srgbClr val="CC0000"/>
                </a:solidFill>
              </a:rPr>
              <a:t>Choose your name from the drop down list, the first and last name should be automatically entered</a:t>
            </a:r>
            <a:endParaRPr lang="en-US">
              <a:solidFill>
                <a:srgbClr val="CC0000"/>
              </a:solidFill>
            </a:endParaRPr>
          </a:p>
        </p:txBody>
      </p:sp>
      <p:sp>
        <p:nvSpPr>
          <p:cNvPr id="37892" name="Line 6"/>
          <p:cNvSpPr>
            <a:spLocks noChangeShapeType="1"/>
          </p:cNvSpPr>
          <p:nvPr/>
        </p:nvSpPr>
        <p:spPr bwMode="auto">
          <a:xfrm flipH="1">
            <a:off x="4729163" y="2214563"/>
            <a:ext cx="628650" cy="428625"/>
          </a:xfrm>
          <a:prstGeom prst="line">
            <a:avLst/>
          </a:prstGeom>
          <a:noFill/>
          <a:ln w="38100">
            <a:solidFill>
              <a:srgbClr val="CC0000"/>
            </a:solidFill>
            <a:round/>
            <a:headEnd/>
            <a:tailEnd type="triangle" w="lg" len="lg"/>
          </a:ln>
        </p:spPr>
        <p:txBody>
          <a:bodyPr/>
          <a:lstStyle/>
          <a:p>
            <a:endParaRPr lang="en-AU"/>
          </a:p>
        </p:txBody>
      </p:sp>
      <p:sp>
        <p:nvSpPr>
          <p:cNvPr id="37893" name="Text Box 7"/>
          <p:cNvSpPr txBox="1">
            <a:spLocks noChangeArrowheads="1"/>
          </p:cNvSpPr>
          <p:nvPr/>
        </p:nvSpPr>
        <p:spPr bwMode="auto">
          <a:xfrm>
            <a:off x="5857875" y="3429000"/>
            <a:ext cx="2089150" cy="641350"/>
          </a:xfrm>
          <a:prstGeom prst="rect">
            <a:avLst/>
          </a:prstGeom>
          <a:noFill/>
          <a:ln w="9525">
            <a:noFill/>
            <a:miter lim="800000"/>
            <a:headEnd/>
            <a:tailEnd/>
          </a:ln>
        </p:spPr>
        <p:txBody>
          <a:bodyPr>
            <a:spAutoFit/>
          </a:bodyPr>
          <a:lstStyle/>
          <a:p>
            <a:pPr>
              <a:spcBef>
                <a:spcPct val="50000"/>
              </a:spcBef>
            </a:pPr>
            <a:r>
              <a:rPr lang="en-AU">
                <a:solidFill>
                  <a:srgbClr val="CC0000"/>
                </a:solidFill>
              </a:rPr>
              <a:t>Type in a submission title</a:t>
            </a:r>
            <a:endParaRPr lang="en-US">
              <a:solidFill>
                <a:srgbClr val="CC0000"/>
              </a:solidFill>
            </a:endParaRPr>
          </a:p>
        </p:txBody>
      </p:sp>
      <p:sp>
        <p:nvSpPr>
          <p:cNvPr id="37894" name="Text Box 8"/>
          <p:cNvSpPr txBox="1">
            <a:spLocks noChangeArrowheads="1"/>
          </p:cNvSpPr>
          <p:nvPr/>
        </p:nvSpPr>
        <p:spPr bwMode="auto">
          <a:xfrm>
            <a:off x="5072063" y="4071938"/>
            <a:ext cx="3960812" cy="304800"/>
          </a:xfrm>
          <a:prstGeom prst="rect">
            <a:avLst/>
          </a:prstGeom>
          <a:noFill/>
          <a:ln w="9525">
            <a:noFill/>
            <a:miter lim="800000"/>
            <a:headEnd/>
            <a:tailEnd/>
          </a:ln>
        </p:spPr>
        <p:txBody>
          <a:bodyPr>
            <a:spAutoFit/>
          </a:bodyPr>
          <a:lstStyle/>
          <a:p>
            <a:pPr>
              <a:spcBef>
                <a:spcPct val="50000"/>
              </a:spcBef>
            </a:pPr>
            <a:r>
              <a:rPr lang="en-AU" sz="1400">
                <a:solidFill>
                  <a:srgbClr val="CC0000"/>
                </a:solidFill>
              </a:rPr>
              <a:t>(e.g. </a:t>
            </a:r>
            <a:r>
              <a:rPr lang="en-AU" altLang="en-US" sz="1400">
                <a:solidFill>
                  <a:srgbClr val="CC0000"/>
                </a:solidFill>
              </a:rPr>
              <a:t>“</a:t>
            </a:r>
            <a:r>
              <a:rPr lang="en-US" altLang="ja-JP" sz="1400">
                <a:solidFill>
                  <a:srgbClr val="CC0000"/>
                </a:solidFill>
              </a:rPr>
              <a:t>PSYC1020 draft essay paragraph</a:t>
            </a:r>
            <a:r>
              <a:rPr lang="ja-JP" altLang="en-US" sz="1400">
                <a:solidFill>
                  <a:srgbClr val="CC0000"/>
                </a:solidFill>
              </a:rPr>
              <a:t>”</a:t>
            </a:r>
            <a:r>
              <a:rPr lang="en-US" altLang="ja-JP" sz="1400">
                <a:solidFill>
                  <a:srgbClr val="CC0000"/>
                </a:solidFill>
              </a:rPr>
              <a:t>)</a:t>
            </a:r>
            <a:endParaRPr lang="en-US" sz="1400"/>
          </a:p>
        </p:txBody>
      </p:sp>
      <p:sp>
        <p:nvSpPr>
          <p:cNvPr id="37895" name="Line 9"/>
          <p:cNvSpPr>
            <a:spLocks noChangeShapeType="1"/>
          </p:cNvSpPr>
          <p:nvPr/>
        </p:nvSpPr>
        <p:spPr bwMode="auto">
          <a:xfrm flipH="1">
            <a:off x="3779838" y="3929063"/>
            <a:ext cx="2078037" cy="214312"/>
          </a:xfrm>
          <a:prstGeom prst="line">
            <a:avLst/>
          </a:prstGeom>
          <a:noFill/>
          <a:ln w="38100">
            <a:solidFill>
              <a:srgbClr val="CC0000"/>
            </a:solidFill>
            <a:round/>
            <a:headEnd/>
            <a:tailEnd type="triangle" w="lg" len="lg"/>
          </a:ln>
        </p:spPr>
        <p:txBody>
          <a:bodyPr/>
          <a:lstStyle/>
          <a:p>
            <a:endParaRPr lang="en-AU"/>
          </a:p>
        </p:txBody>
      </p:sp>
      <p:sp>
        <p:nvSpPr>
          <p:cNvPr id="37896" name="Text Box 10"/>
          <p:cNvSpPr txBox="1">
            <a:spLocks noChangeArrowheads="1"/>
          </p:cNvSpPr>
          <p:nvPr/>
        </p:nvSpPr>
        <p:spPr bwMode="auto">
          <a:xfrm>
            <a:off x="7143750" y="5857875"/>
            <a:ext cx="1512888" cy="641350"/>
          </a:xfrm>
          <a:prstGeom prst="rect">
            <a:avLst/>
          </a:prstGeom>
          <a:noFill/>
          <a:ln w="9525">
            <a:noFill/>
            <a:miter lim="800000"/>
            <a:headEnd/>
            <a:tailEnd/>
          </a:ln>
        </p:spPr>
        <p:txBody>
          <a:bodyPr>
            <a:spAutoFit/>
          </a:bodyPr>
          <a:lstStyle/>
          <a:p>
            <a:pPr>
              <a:spcBef>
                <a:spcPct val="50000"/>
              </a:spcBef>
            </a:pPr>
            <a:r>
              <a:rPr lang="en-AU">
                <a:solidFill>
                  <a:srgbClr val="CC0000"/>
                </a:solidFill>
              </a:rPr>
              <a:t>Then click on Browse</a:t>
            </a:r>
            <a:endParaRPr lang="en-US">
              <a:solidFill>
                <a:srgbClr val="CC0000"/>
              </a:solidFill>
            </a:endParaRPr>
          </a:p>
        </p:txBody>
      </p:sp>
      <p:sp>
        <p:nvSpPr>
          <p:cNvPr id="37897" name="Line 11"/>
          <p:cNvSpPr>
            <a:spLocks noChangeShapeType="1"/>
          </p:cNvSpPr>
          <p:nvPr/>
        </p:nvSpPr>
        <p:spPr bwMode="auto">
          <a:xfrm flipH="1" flipV="1">
            <a:off x="5500688" y="5715000"/>
            <a:ext cx="1643062" cy="428625"/>
          </a:xfrm>
          <a:prstGeom prst="line">
            <a:avLst/>
          </a:prstGeom>
          <a:noFill/>
          <a:ln w="38100">
            <a:solidFill>
              <a:srgbClr val="CC0000"/>
            </a:solidFill>
            <a:round/>
            <a:headEnd/>
            <a:tailEnd type="triangle" w="lg" len="lg"/>
          </a:ln>
        </p:spPr>
        <p:txBody>
          <a:bodyPr/>
          <a:lstStyle/>
          <a:p>
            <a:endParaRPr lang="en-AU"/>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p:cNvPicPr>
            <a:picLocks noChangeAspect="1" noChangeArrowheads="1"/>
          </p:cNvPicPr>
          <p:nvPr/>
        </p:nvPicPr>
        <p:blipFill>
          <a:blip r:embed="rId2" cstate="print"/>
          <a:srcRect l="12823" r="15523"/>
          <a:stretch>
            <a:fillRect/>
          </a:stretch>
        </p:blipFill>
        <p:spPr bwMode="auto">
          <a:xfrm>
            <a:off x="-7938" y="0"/>
            <a:ext cx="9151938" cy="6858000"/>
          </a:xfrm>
          <a:prstGeom prst="rect">
            <a:avLst/>
          </a:prstGeom>
          <a:noFill/>
          <a:ln w="9525">
            <a:noFill/>
            <a:miter lim="800000"/>
            <a:headEnd/>
            <a:tailEnd/>
          </a:ln>
        </p:spPr>
      </p:pic>
      <p:sp>
        <p:nvSpPr>
          <p:cNvPr id="38915" name="Line 8"/>
          <p:cNvSpPr>
            <a:spLocks noChangeShapeType="1"/>
          </p:cNvSpPr>
          <p:nvPr/>
        </p:nvSpPr>
        <p:spPr bwMode="auto">
          <a:xfrm>
            <a:off x="3571875" y="2071688"/>
            <a:ext cx="1928813" cy="1000125"/>
          </a:xfrm>
          <a:prstGeom prst="line">
            <a:avLst/>
          </a:prstGeom>
          <a:noFill/>
          <a:ln w="38100">
            <a:solidFill>
              <a:srgbClr val="CC0000"/>
            </a:solidFill>
            <a:round/>
            <a:headEnd/>
            <a:tailEnd type="triangle" w="lg" len="lg"/>
          </a:ln>
        </p:spPr>
        <p:txBody>
          <a:bodyPr/>
          <a:lstStyle/>
          <a:p>
            <a:endParaRPr lang="en-AU"/>
          </a:p>
        </p:txBody>
      </p:sp>
      <p:sp>
        <p:nvSpPr>
          <p:cNvPr id="38916" name="Text Box 9"/>
          <p:cNvSpPr txBox="1">
            <a:spLocks noChangeArrowheads="1"/>
          </p:cNvSpPr>
          <p:nvPr/>
        </p:nvSpPr>
        <p:spPr bwMode="auto">
          <a:xfrm>
            <a:off x="428625" y="1785938"/>
            <a:ext cx="3527425" cy="2032000"/>
          </a:xfrm>
          <a:prstGeom prst="rect">
            <a:avLst/>
          </a:prstGeom>
          <a:noFill/>
          <a:ln w="9525">
            <a:noFill/>
            <a:miter lim="800000"/>
            <a:headEnd/>
            <a:tailEnd/>
          </a:ln>
        </p:spPr>
        <p:txBody>
          <a:bodyPr>
            <a:spAutoFit/>
          </a:bodyPr>
          <a:lstStyle/>
          <a:p>
            <a:pPr>
              <a:spcBef>
                <a:spcPct val="50000"/>
              </a:spcBef>
            </a:pPr>
            <a:r>
              <a:rPr lang="en-AU" b="1">
                <a:solidFill>
                  <a:srgbClr val="CC0000"/>
                </a:solidFill>
              </a:rPr>
              <a:t>Look for where the file for your </a:t>
            </a:r>
            <a:r>
              <a:rPr lang="en-AU" b="1" u="sng">
                <a:solidFill>
                  <a:srgbClr val="CC0000"/>
                </a:solidFill>
              </a:rPr>
              <a:t>completed assignment</a:t>
            </a:r>
            <a:r>
              <a:rPr lang="en-AU" b="1">
                <a:solidFill>
                  <a:srgbClr val="CC0000"/>
                </a:solidFill>
              </a:rPr>
              <a:t> is saved. </a:t>
            </a:r>
          </a:p>
          <a:p>
            <a:pPr>
              <a:spcBef>
                <a:spcPct val="50000"/>
              </a:spcBef>
            </a:pPr>
            <a:endParaRPr lang="en-AU" b="1">
              <a:solidFill>
                <a:srgbClr val="CC0000"/>
              </a:solidFill>
            </a:endParaRPr>
          </a:p>
          <a:p>
            <a:pPr>
              <a:spcBef>
                <a:spcPct val="50000"/>
              </a:spcBef>
            </a:pPr>
            <a:r>
              <a:rPr lang="en-AU" b="1">
                <a:solidFill>
                  <a:srgbClr val="CC0000"/>
                </a:solidFill>
              </a:rPr>
              <a:t>Select it, and then click </a:t>
            </a:r>
            <a:r>
              <a:rPr lang="en-AU" altLang="en-US" b="1">
                <a:solidFill>
                  <a:srgbClr val="CC0000"/>
                </a:solidFill>
              </a:rPr>
              <a:t>‘</a:t>
            </a:r>
            <a:r>
              <a:rPr lang="en-AU" b="1">
                <a:solidFill>
                  <a:srgbClr val="CC0000"/>
                </a:solidFill>
              </a:rPr>
              <a:t>Open</a:t>
            </a:r>
            <a:r>
              <a:rPr lang="en-AU" altLang="en-US" b="1">
                <a:solidFill>
                  <a:srgbClr val="CC0000"/>
                </a:solidFill>
              </a:rPr>
              <a:t>’</a:t>
            </a:r>
            <a:r>
              <a:rPr lang="en-AU" b="1">
                <a:solidFill>
                  <a:srgbClr val="CC0000"/>
                </a:solidFill>
              </a:rPr>
              <a:t>.</a:t>
            </a:r>
            <a:endParaRPr lang="en-US" b="1">
              <a:solidFill>
                <a:srgbClr val="CC0000"/>
              </a:solidFill>
            </a:endParaRPr>
          </a:p>
        </p:txBody>
      </p:sp>
      <p:sp>
        <p:nvSpPr>
          <p:cNvPr id="38917" name="Line 10"/>
          <p:cNvSpPr>
            <a:spLocks noChangeShapeType="1"/>
          </p:cNvSpPr>
          <p:nvPr/>
        </p:nvSpPr>
        <p:spPr bwMode="auto">
          <a:xfrm>
            <a:off x="3643313" y="3357563"/>
            <a:ext cx="3571875" cy="1571625"/>
          </a:xfrm>
          <a:prstGeom prst="line">
            <a:avLst/>
          </a:prstGeom>
          <a:noFill/>
          <a:ln w="38100">
            <a:solidFill>
              <a:srgbClr val="CC0000"/>
            </a:solidFill>
            <a:round/>
            <a:headEnd/>
            <a:tailEnd type="triangle" w="lg" len="lg"/>
          </a:ln>
        </p:spPr>
        <p:txBody>
          <a:bodyPr/>
          <a:lstStyle/>
          <a:p>
            <a:endParaRPr lang="en-AU"/>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8" descr="blackboard5.jpg"/>
          <p:cNvPicPr>
            <a:picLocks noChangeAspect="1"/>
          </p:cNvPicPr>
          <p:nvPr/>
        </p:nvPicPr>
        <p:blipFill>
          <a:blip r:embed="rId2" cstate="print"/>
          <a:srcRect r="28571"/>
          <a:stretch>
            <a:fillRect/>
          </a:stretch>
        </p:blipFill>
        <p:spPr bwMode="auto">
          <a:xfrm>
            <a:off x="0" y="0"/>
            <a:ext cx="9123363" cy="6858000"/>
          </a:xfrm>
          <a:prstGeom prst="rect">
            <a:avLst/>
          </a:prstGeom>
          <a:noFill/>
          <a:ln w="9525">
            <a:noFill/>
            <a:miter lim="800000"/>
            <a:headEnd/>
            <a:tailEnd/>
          </a:ln>
        </p:spPr>
      </p:pic>
      <p:sp>
        <p:nvSpPr>
          <p:cNvPr id="39939" name="Text Box 7"/>
          <p:cNvSpPr txBox="1">
            <a:spLocks noChangeArrowheads="1"/>
          </p:cNvSpPr>
          <p:nvPr/>
        </p:nvSpPr>
        <p:spPr bwMode="auto">
          <a:xfrm>
            <a:off x="6858000" y="1714500"/>
            <a:ext cx="2119313" cy="923925"/>
          </a:xfrm>
          <a:prstGeom prst="rect">
            <a:avLst/>
          </a:prstGeom>
          <a:noFill/>
          <a:ln w="9525">
            <a:noFill/>
            <a:miter lim="800000"/>
            <a:headEnd/>
            <a:tailEnd/>
          </a:ln>
        </p:spPr>
        <p:txBody>
          <a:bodyPr>
            <a:spAutoFit/>
          </a:bodyPr>
          <a:lstStyle/>
          <a:p>
            <a:pPr algn="ctr">
              <a:spcBef>
                <a:spcPct val="50000"/>
              </a:spcBef>
            </a:pPr>
            <a:r>
              <a:rPr lang="en-AU">
                <a:solidFill>
                  <a:srgbClr val="CC0000"/>
                </a:solidFill>
              </a:rPr>
              <a:t>Check that you have the correct details and file...</a:t>
            </a:r>
            <a:endParaRPr lang="en-US">
              <a:solidFill>
                <a:srgbClr val="CC0000"/>
              </a:solidFill>
            </a:endParaRPr>
          </a:p>
        </p:txBody>
      </p:sp>
      <p:sp>
        <p:nvSpPr>
          <p:cNvPr id="39940" name="Line 8"/>
          <p:cNvSpPr>
            <a:spLocks noChangeShapeType="1"/>
          </p:cNvSpPr>
          <p:nvPr/>
        </p:nvSpPr>
        <p:spPr bwMode="auto">
          <a:xfrm flipH="1">
            <a:off x="3286125" y="2071688"/>
            <a:ext cx="3571875" cy="1571625"/>
          </a:xfrm>
          <a:prstGeom prst="line">
            <a:avLst/>
          </a:prstGeom>
          <a:noFill/>
          <a:ln w="38100">
            <a:solidFill>
              <a:srgbClr val="CC0000"/>
            </a:solidFill>
            <a:round/>
            <a:headEnd/>
            <a:tailEnd type="triangle" w="lg" len="lg"/>
          </a:ln>
        </p:spPr>
        <p:txBody>
          <a:bodyPr/>
          <a:lstStyle/>
          <a:p>
            <a:endParaRPr lang="en-AU"/>
          </a:p>
        </p:txBody>
      </p:sp>
      <p:sp>
        <p:nvSpPr>
          <p:cNvPr id="39941" name="Line 8"/>
          <p:cNvSpPr>
            <a:spLocks noChangeShapeType="1"/>
          </p:cNvSpPr>
          <p:nvPr/>
        </p:nvSpPr>
        <p:spPr bwMode="auto">
          <a:xfrm flipH="1">
            <a:off x="3429000" y="2071688"/>
            <a:ext cx="3429000" cy="2071687"/>
          </a:xfrm>
          <a:prstGeom prst="line">
            <a:avLst/>
          </a:prstGeom>
          <a:noFill/>
          <a:ln w="38100">
            <a:solidFill>
              <a:srgbClr val="CC0000"/>
            </a:solidFill>
            <a:round/>
            <a:headEnd/>
            <a:tailEnd type="triangle" w="lg" len="lg"/>
          </a:ln>
        </p:spPr>
        <p:txBody>
          <a:bodyPr/>
          <a:lstStyle/>
          <a:p>
            <a:endParaRPr lang="en-AU"/>
          </a:p>
        </p:txBody>
      </p:sp>
      <p:sp>
        <p:nvSpPr>
          <p:cNvPr id="39942" name="Line 8"/>
          <p:cNvSpPr>
            <a:spLocks noChangeShapeType="1"/>
          </p:cNvSpPr>
          <p:nvPr/>
        </p:nvSpPr>
        <p:spPr bwMode="auto">
          <a:xfrm flipH="1">
            <a:off x="3214688" y="2071688"/>
            <a:ext cx="3643312" cy="1071562"/>
          </a:xfrm>
          <a:prstGeom prst="line">
            <a:avLst/>
          </a:prstGeom>
          <a:noFill/>
          <a:ln w="38100">
            <a:solidFill>
              <a:srgbClr val="CC0000"/>
            </a:solidFill>
            <a:round/>
            <a:headEnd/>
            <a:tailEnd type="triangle" w="lg" len="lg"/>
          </a:ln>
        </p:spPr>
        <p:txBody>
          <a:bodyPr/>
          <a:lstStyle/>
          <a:p>
            <a:endParaRPr lang="en-AU"/>
          </a:p>
        </p:txBody>
      </p:sp>
      <p:sp>
        <p:nvSpPr>
          <p:cNvPr id="39943" name="Line 8"/>
          <p:cNvSpPr>
            <a:spLocks noChangeShapeType="1"/>
          </p:cNvSpPr>
          <p:nvPr/>
        </p:nvSpPr>
        <p:spPr bwMode="auto">
          <a:xfrm flipH="1">
            <a:off x="3786188" y="2071688"/>
            <a:ext cx="3071812" cy="571500"/>
          </a:xfrm>
          <a:prstGeom prst="line">
            <a:avLst/>
          </a:prstGeom>
          <a:noFill/>
          <a:ln w="38100">
            <a:solidFill>
              <a:srgbClr val="CC0000"/>
            </a:solidFill>
            <a:round/>
            <a:headEnd/>
            <a:tailEnd type="triangle" w="lg" len="lg"/>
          </a:ln>
        </p:spPr>
        <p:txBody>
          <a:bodyPr/>
          <a:lstStyle/>
          <a:p>
            <a:endParaRPr lang="en-AU"/>
          </a:p>
        </p:txBody>
      </p:sp>
      <p:sp>
        <p:nvSpPr>
          <p:cNvPr id="39944" name="Line 8"/>
          <p:cNvSpPr>
            <a:spLocks noChangeShapeType="1"/>
          </p:cNvSpPr>
          <p:nvPr/>
        </p:nvSpPr>
        <p:spPr bwMode="auto">
          <a:xfrm flipH="1">
            <a:off x="4000500" y="2090738"/>
            <a:ext cx="2857500" cy="3624262"/>
          </a:xfrm>
          <a:prstGeom prst="line">
            <a:avLst/>
          </a:prstGeom>
          <a:noFill/>
          <a:ln w="38100">
            <a:solidFill>
              <a:srgbClr val="CC0000"/>
            </a:solidFill>
            <a:round/>
            <a:headEnd/>
            <a:tailEnd type="triangle" w="lg" len="lg"/>
          </a:ln>
        </p:spPr>
        <p:txBody>
          <a:bodyPr/>
          <a:lstStyle/>
          <a:p>
            <a:endParaRPr lang="en-AU"/>
          </a:p>
        </p:txBody>
      </p:sp>
      <p:sp>
        <p:nvSpPr>
          <p:cNvPr id="39945" name="Text Box 7"/>
          <p:cNvSpPr txBox="1">
            <a:spLocks noChangeArrowheads="1"/>
          </p:cNvSpPr>
          <p:nvPr/>
        </p:nvSpPr>
        <p:spPr bwMode="auto">
          <a:xfrm>
            <a:off x="6215063" y="5572125"/>
            <a:ext cx="2762250" cy="369888"/>
          </a:xfrm>
          <a:prstGeom prst="rect">
            <a:avLst/>
          </a:prstGeom>
          <a:noFill/>
          <a:ln w="9525">
            <a:noFill/>
            <a:miter lim="800000"/>
            <a:headEnd/>
            <a:tailEnd/>
          </a:ln>
        </p:spPr>
        <p:txBody>
          <a:bodyPr>
            <a:spAutoFit/>
          </a:bodyPr>
          <a:lstStyle/>
          <a:p>
            <a:pPr algn="ctr">
              <a:spcBef>
                <a:spcPct val="50000"/>
              </a:spcBef>
            </a:pPr>
            <a:r>
              <a:rPr lang="en-AU">
                <a:solidFill>
                  <a:srgbClr val="CC0000"/>
                </a:solidFill>
              </a:rPr>
              <a:t>...then click </a:t>
            </a:r>
            <a:r>
              <a:rPr lang="en-AU" altLang="en-US">
                <a:solidFill>
                  <a:srgbClr val="CC0000"/>
                </a:solidFill>
              </a:rPr>
              <a:t>‘</a:t>
            </a:r>
            <a:r>
              <a:rPr lang="en-AU">
                <a:solidFill>
                  <a:srgbClr val="CC0000"/>
                </a:solidFill>
              </a:rPr>
              <a:t>upload</a:t>
            </a:r>
            <a:r>
              <a:rPr lang="en-AU" altLang="en-US">
                <a:solidFill>
                  <a:srgbClr val="CC0000"/>
                </a:solidFill>
              </a:rPr>
              <a:t>’</a:t>
            </a:r>
            <a:endParaRPr lang="en-US">
              <a:solidFill>
                <a:srgbClr val="CC0000"/>
              </a:solidFill>
            </a:endParaRPr>
          </a:p>
        </p:txBody>
      </p:sp>
      <p:sp>
        <p:nvSpPr>
          <p:cNvPr id="39946" name="Line 8"/>
          <p:cNvSpPr>
            <a:spLocks noChangeShapeType="1"/>
          </p:cNvSpPr>
          <p:nvPr/>
        </p:nvSpPr>
        <p:spPr bwMode="auto">
          <a:xfrm flipH="1">
            <a:off x="3000375" y="5857875"/>
            <a:ext cx="3357563" cy="552450"/>
          </a:xfrm>
          <a:prstGeom prst="line">
            <a:avLst/>
          </a:prstGeom>
          <a:noFill/>
          <a:ln w="38100">
            <a:solidFill>
              <a:srgbClr val="CC0000"/>
            </a:solidFill>
            <a:round/>
            <a:headEnd/>
            <a:tailEnd type="triangle" w="lg" len="lg"/>
          </a:ln>
        </p:spPr>
        <p:txBody>
          <a:bodyPr/>
          <a:lstStyle/>
          <a:p>
            <a:endParaRPr lang="en-AU"/>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 descr="blackboard7.jpg"/>
          <p:cNvPicPr>
            <a:picLocks noChangeAspect="1"/>
          </p:cNvPicPr>
          <p:nvPr/>
        </p:nvPicPr>
        <p:blipFill>
          <a:blip r:embed="rId3" cstate="print"/>
          <a:srcRect r="28571"/>
          <a:stretch>
            <a:fillRect/>
          </a:stretch>
        </p:blipFill>
        <p:spPr bwMode="auto">
          <a:xfrm>
            <a:off x="0" y="0"/>
            <a:ext cx="9123363" cy="6858000"/>
          </a:xfrm>
          <a:prstGeom prst="rect">
            <a:avLst/>
          </a:prstGeom>
          <a:noFill/>
          <a:ln w="9525">
            <a:noFill/>
            <a:miter lim="800000"/>
            <a:headEnd/>
            <a:tailEnd/>
          </a:ln>
        </p:spPr>
      </p:pic>
      <p:sp>
        <p:nvSpPr>
          <p:cNvPr id="40963" name="Text Box 7"/>
          <p:cNvSpPr txBox="1">
            <a:spLocks noChangeArrowheads="1"/>
          </p:cNvSpPr>
          <p:nvPr/>
        </p:nvSpPr>
        <p:spPr bwMode="auto">
          <a:xfrm>
            <a:off x="6500813" y="1285875"/>
            <a:ext cx="2500312" cy="3278188"/>
          </a:xfrm>
          <a:prstGeom prst="rect">
            <a:avLst/>
          </a:prstGeom>
          <a:noFill/>
          <a:ln w="9525">
            <a:noFill/>
            <a:miter lim="800000"/>
            <a:headEnd/>
            <a:tailEnd/>
          </a:ln>
        </p:spPr>
        <p:txBody>
          <a:bodyPr>
            <a:spAutoFit/>
          </a:bodyPr>
          <a:lstStyle/>
          <a:p>
            <a:pPr algn="ctr">
              <a:spcBef>
                <a:spcPct val="50000"/>
              </a:spcBef>
            </a:pPr>
            <a:r>
              <a:rPr lang="en-AU">
                <a:solidFill>
                  <a:srgbClr val="CC0000"/>
                </a:solidFill>
              </a:rPr>
              <a:t>This is a text preview page, check again that you upload the correct paper</a:t>
            </a:r>
          </a:p>
          <a:p>
            <a:pPr algn="ctr">
              <a:spcBef>
                <a:spcPct val="50000"/>
              </a:spcBef>
            </a:pPr>
            <a:r>
              <a:rPr lang="en-US">
                <a:solidFill>
                  <a:srgbClr val="CC0000"/>
                </a:solidFill>
              </a:rPr>
              <a:t>If you have uploaded a wrong paper, click on </a:t>
            </a:r>
            <a:r>
              <a:rPr lang="ja-JP" altLang="en-US">
                <a:solidFill>
                  <a:srgbClr val="CC0000"/>
                </a:solidFill>
              </a:rPr>
              <a:t>‘</a:t>
            </a:r>
            <a:r>
              <a:rPr lang="en-US" altLang="ja-JP">
                <a:solidFill>
                  <a:srgbClr val="CC0000"/>
                </a:solidFill>
              </a:rPr>
              <a:t>return to upload page</a:t>
            </a:r>
            <a:r>
              <a:rPr lang="ja-JP" altLang="en-US">
                <a:solidFill>
                  <a:srgbClr val="CC0000"/>
                </a:solidFill>
              </a:rPr>
              <a:t>’</a:t>
            </a:r>
            <a:r>
              <a:rPr lang="en-US" altLang="ja-JP">
                <a:solidFill>
                  <a:srgbClr val="CC0000"/>
                </a:solidFill>
              </a:rPr>
              <a:t> and upload the correct file</a:t>
            </a:r>
            <a:endParaRPr lang="en-AU">
              <a:solidFill>
                <a:srgbClr val="CC0000"/>
              </a:solidFill>
            </a:endParaRPr>
          </a:p>
        </p:txBody>
      </p:sp>
      <p:sp>
        <p:nvSpPr>
          <p:cNvPr id="40964" name="Line 8"/>
          <p:cNvSpPr>
            <a:spLocks noChangeShapeType="1"/>
          </p:cNvSpPr>
          <p:nvPr/>
        </p:nvSpPr>
        <p:spPr bwMode="auto">
          <a:xfrm flipH="1">
            <a:off x="4643438" y="2071688"/>
            <a:ext cx="2000250" cy="1357312"/>
          </a:xfrm>
          <a:prstGeom prst="line">
            <a:avLst/>
          </a:prstGeom>
          <a:noFill/>
          <a:ln w="38100">
            <a:solidFill>
              <a:srgbClr val="CC0000"/>
            </a:solidFill>
            <a:round/>
            <a:headEnd/>
            <a:tailEnd type="triangle" w="lg" len="lg"/>
          </a:ln>
        </p:spPr>
        <p:txBody>
          <a:bodyPr/>
          <a:lstStyle/>
          <a:p>
            <a:endParaRPr lang="en-AU"/>
          </a:p>
        </p:txBody>
      </p:sp>
      <p:sp>
        <p:nvSpPr>
          <p:cNvPr id="40965" name="Line 8"/>
          <p:cNvSpPr>
            <a:spLocks noChangeShapeType="1"/>
          </p:cNvSpPr>
          <p:nvPr/>
        </p:nvSpPr>
        <p:spPr bwMode="auto">
          <a:xfrm flipH="1" flipV="1">
            <a:off x="2857500" y="5072063"/>
            <a:ext cx="3214688" cy="714375"/>
          </a:xfrm>
          <a:prstGeom prst="line">
            <a:avLst/>
          </a:prstGeom>
          <a:noFill/>
          <a:ln w="38100">
            <a:solidFill>
              <a:srgbClr val="CC0000"/>
            </a:solidFill>
            <a:round/>
            <a:headEnd/>
            <a:tailEnd type="triangle" w="lg" len="lg"/>
          </a:ln>
        </p:spPr>
        <p:txBody>
          <a:bodyPr/>
          <a:lstStyle/>
          <a:p>
            <a:endParaRPr lang="en-AU"/>
          </a:p>
        </p:txBody>
      </p:sp>
      <p:sp>
        <p:nvSpPr>
          <p:cNvPr id="40966" name="Text Box 7"/>
          <p:cNvSpPr txBox="1">
            <a:spLocks noChangeArrowheads="1"/>
          </p:cNvSpPr>
          <p:nvPr/>
        </p:nvSpPr>
        <p:spPr bwMode="auto">
          <a:xfrm>
            <a:off x="6000750" y="5643563"/>
            <a:ext cx="2500313" cy="369887"/>
          </a:xfrm>
          <a:prstGeom prst="rect">
            <a:avLst/>
          </a:prstGeom>
          <a:noFill/>
          <a:ln w="9525">
            <a:noFill/>
            <a:miter lim="800000"/>
            <a:headEnd/>
            <a:tailEnd/>
          </a:ln>
        </p:spPr>
        <p:txBody>
          <a:bodyPr>
            <a:spAutoFit/>
          </a:bodyPr>
          <a:lstStyle/>
          <a:p>
            <a:pPr algn="ctr">
              <a:spcBef>
                <a:spcPct val="50000"/>
              </a:spcBef>
            </a:pPr>
            <a:r>
              <a:rPr lang="en-AU">
                <a:solidFill>
                  <a:srgbClr val="CC0000"/>
                </a:solidFill>
              </a:rPr>
              <a:t>Then click </a:t>
            </a:r>
            <a:r>
              <a:rPr lang="en-AU" altLang="en-US">
                <a:solidFill>
                  <a:srgbClr val="CC0000"/>
                </a:solidFill>
              </a:rPr>
              <a:t>‘</a:t>
            </a:r>
            <a:r>
              <a:rPr lang="en-AU">
                <a:solidFill>
                  <a:srgbClr val="CC0000"/>
                </a:solidFill>
              </a:rPr>
              <a:t>submit</a:t>
            </a:r>
            <a:r>
              <a:rPr lang="en-AU" altLang="en-US">
                <a:solidFill>
                  <a:srgbClr val="CC0000"/>
                </a:solidFill>
              </a:rPr>
              <a:t>’</a:t>
            </a:r>
            <a:endParaRPr lang="en-US">
              <a:solidFill>
                <a:srgbClr val="CC0000"/>
              </a:solidFill>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blackboard8.jpg"/>
          <p:cNvPicPr>
            <a:picLocks noChangeAspect="1"/>
          </p:cNvPicPr>
          <p:nvPr/>
        </p:nvPicPr>
        <p:blipFill>
          <a:blip r:embed="rId3" cstate="print"/>
          <a:srcRect r="23846" b="51540"/>
          <a:stretch>
            <a:fillRect/>
          </a:stretch>
        </p:blipFill>
        <p:spPr bwMode="auto">
          <a:xfrm>
            <a:off x="468313" y="1628775"/>
            <a:ext cx="8177212" cy="2216150"/>
          </a:xfrm>
          <a:prstGeom prst="rect">
            <a:avLst/>
          </a:prstGeom>
          <a:noFill/>
          <a:ln w="9525">
            <a:noFill/>
            <a:miter lim="800000"/>
            <a:headEnd/>
            <a:tailEnd/>
          </a:ln>
        </p:spPr>
      </p:pic>
      <p:sp>
        <p:nvSpPr>
          <p:cNvPr id="41987" name="Rectangle 6"/>
          <p:cNvSpPr>
            <a:spLocks noGrp="1" noChangeArrowheads="1"/>
          </p:cNvSpPr>
          <p:nvPr>
            <p:ph type="title"/>
          </p:nvPr>
        </p:nvSpPr>
        <p:spPr/>
        <p:txBody>
          <a:bodyPr lIns="0" rIns="0" bIns="0"/>
          <a:lstStyle/>
          <a:p>
            <a:pPr eaLnBrk="1" hangingPunct="1"/>
            <a:r>
              <a:rPr lang="en-AU" dirty="0">
                <a:solidFill>
                  <a:srgbClr val="B89AEF"/>
                </a:solidFill>
                <a:latin typeface="Georgia" pitchFamily="18" charset="0"/>
              </a:rPr>
              <a:t>Last of all…</a:t>
            </a:r>
            <a:endParaRPr lang="en-US" dirty="0">
              <a:solidFill>
                <a:srgbClr val="B89AEF"/>
              </a:solidFill>
              <a:latin typeface="Georgia" pitchFamily="18" charset="0"/>
            </a:endParaRPr>
          </a:p>
        </p:txBody>
      </p:sp>
      <p:sp>
        <p:nvSpPr>
          <p:cNvPr id="46083" name="Rectangle 7"/>
          <p:cNvSpPr>
            <a:spLocks noGrp="1" noChangeArrowheads="1"/>
          </p:cNvSpPr>
          <p:nvPr>
            <p:ph idx="1"/>
          </p:nvPr>
        </p:nvSpPr>
        <p:spPr>
          <a:xfrm>
            <a:off x="457200" y="3501008"/>
            <a:ext cx="8229600" cy="2899792"/>
          </a:xfrm>
        </p:spPr>
        <p:txBody>
          <a:bodyPr rtlCol="0">
            <a:normAutofit/>
          </a:bodyPr>
          <a:lstStyle/>
          <a:p>
            <a:pPr algn="ctr" eaLnBrk="1" fontAlgn="auto" hangingPunct="1">
              <a:spcAft>
                <a:spcPts val="0"/>
              </a:spcAft>
              <a:buClr>
                <a:schemeClr val="tx1">
                  <a:lumMod val="75000"/>
                  <a:lumOff val="25000"/>
                </a:schemeClr>
              </a:buClr>
              <a:buFontTx/>
              <a:buNone/>
              <a:defRPr/>
            </a:pPr>
            <a:r>
              <a:rPr lang="en-US" sz="2000" dirty="0">
                <a:solidFill>
                  <a:schemeClr val="tx1">
                    <a:lumMod val="75000"/>
                    <a:lumOff val="25000"/>
                  </a:schemeClr>
                </a:solidFill>
                <a:latin typeface="Georgia" charset="0"/>
                <a:ea typeface="+mn-ea"/>
              </a:rPr>
              <a:t>	It will be displayed on the screen that your submission is successful. A copy of a submission receipt will also be sent to your student email account. </a:t>
            </a:r>
            <a:endParaRPr lang="en-US" sz="1100" dirty="0">
              <a:solidFill>
                <a:schemeClr val="tx1">
                  <a:lumMod val="75000"/>
                  <a:lumOff val="25000"/>
                </a:schemeClr>
              </a:solidFill>
              <a:latin typeface="Georgia" charset="0"/>
              <a:ea typeface="+mn-ea"/>
            </a:endParaRPr>
          </a:p>
          <a:p>
            <a:pPr algn="ctr" eaLnBrk="1" fontAlgn="auto" hangingPunct="1">
              <a:spcAft>
                <a:spcPts val="0"/>
              </a:spcAft>
              <a:buClr>
                <a:schemeClr val="tx1">
                  <a:lumMod val="75000"/>
                  <a:lumOff val="25000"/>
                </a:schemeClr>
              </a:buClr>
              <a:buFontTx/>
              <a:buNone/>
              <a:defRPr/>
            </a:pPr>
            <a:r>
              <a:rPr lang="en-US" sz="2000" b="1" dirty="0">
                <a:solidFill>
                  <a:schemeClr val="tx1">
                    <a:lumMod val="75000"/>
                    <a:lumOff val="25000"/>
                  </a:schemeClr>
                </a:solidFill>
                <a:latin typeface="Georgia" charset="0"/>
                <a:ea typeface="+mn-ea"/>
              </a:rPr>
              <a:t>Save the receipt, as this is proof of your completed submission.</a:t>
            </a:r>
          </a:p>
          <a:p>
            <a:pPr eaLnBrk="1" fontAlgn="auto" hangingPunct="1">
              <a:spcAft>
                <a:spcPts val="0"/>
              </a:spcAft>
              <a:buClr>
                <a:schemeClr val="tx1">
                  <a:lumMod val="75000"/>
                  <a:lumOff val="25000"/>
                </a:schemeClr>
              </a:buClr>
              <a:buFont typeface="Wingdings" charset="0"/>
              <a:buChar char="l"/>
              <a:defRPr/>
            </a:pPr>
            <a:endParaRPr lang="en-US" sz="2000" b="1" dirty="0">
              <a:solidFill>
                <a:schemeClr val="tx1">
                  <a:lumMod val="75000"/>
                  <a:lumOff val="25000"/>
                </a:schemeClr>
              </a:solidFill>
              <a:latin typeface="Georgia" charset="0"/>
              <a:ea typeface="+mn-ea"/>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lIns="0" rIns="0" bIns="0">
            <a:normAutofit/>
          </a:bodyPr>
          <a:lstStyle/>
          <a:p>
            <a:pPr eaLnBrk="1" hangingPunct="1"/>
            <a:r>
              <a:rPr lang="en-US" sz="5400" dirty="0">
                <a:solidFill>
                  <a:srgbClr val="B89AEF"/>
                </a:solidFill>
              </a:rPr>
              <a:t>Plagiarism and Collusion</a:t>
            </a:r>
          </a:p>
        </p:txBody>
      </p:sp>
      <p:sp>
        <p:nvSpPr>
          <p:cNvPr id="43011" name="Rectangle 3"/>
          <p:cNvSpPr>
            <a:spLocks noGrp="1" noChangeArrowheads="1"/>
          </p:cNvSpPr>
          <p:nvPr>
            <p:ph idx="1"/>
          </p:nvPr>
        </p:nvSpPr>
        <p:spPr/>
        <p:txBody>
          <a:bodyPr>
            <a:normAutofit/>
          </a:bodyPr>
          <a:lstStyle/>
          <a:p>
            <a:pPr marL="469900" indent="-469900" eaLnBrk="1" hangingPunct="1">
              <a:buFont typeface="Wingdings 2" pitchFamily="18" charset="2"/>
              <a:buChar char=""/>
            </a:pPr>
            <a:r>
              <a:rPr lang="en-AU" sz="2000" dirty="0"/>
              <a:t>DO NOT DO IT!</a:t>
            </a:r>
          </a:p>
          <a:p>
            <a:pPr marL="469900" indent="-469900" eaLnBrk="1" hangingPunct="1">
              <a:buFont typeface="Wingdings 2" pitchFamily="18" charset="2"/>
              <a:buChar char=""/>
            </a:pPr>
            <a:r>
              <a:rPr lang="en-US" sz="2000" dirty="0"/>
              <a:t>Seriously.</a:t>
            </a:r>
          </a:p>
          <a:p>
            <a:pPr marL="469900" indent="-469900" eaLnBrk="1" hangingPunct="1">
              <a:buFont typeface="Wingdings 2" pitchFamily="18" charset="2"/>
              <a:buChar char=""/>
            </a:pPr>
            <a:r>
              <a:rPr lang="en-AU" sz="2000" dirty="0" err="1"/>
              <a:t>Turnitin</a:t>
            </a:r>
            <a:r>
              <a:rPr lang="en-AU" sz="2000" dirty="0"/>
              <a:t> </a:t>
            </a:r>
            <a:r>
              <a:rPr lang="en-AU" sz="2000" b="1" dirty="0"/>
              <a:t>will </a:t>
            </a:r>
            <a:r>
              <a:rPr lang="en-AU" sz="2000" dirty="0"/>
              <a:t>detect it.</a:t>
            </a:r>
          </a:p>
          <a:p>
            <a:pPr marL="469900" indent="-469900" eaLnBrk="1" hangingPunct="1">
              <a:buFont typeface="Wingdings 2" pitchFamily="18" charset="2"/>
              <a:buChar char=""/>
            </a:pPr>
            <a:r>
              <a:rPr lang="en-US" sz="2000" dirty="0"/>
              <a:t>Very serious academic offence.</a:t>
            </a:r>
          </a:p>
          <a:p>
            <a:pPr marL="908050" lvl="1" indent="-436563" eaLnBrk="1" hangingPunct="1">
              <a:buFont typeface="Wingdings" pitchFamily="2" charset="2"/>
              <a:buChar char=""/>
            </a:pPr>
            <a:r>
              <a:rPr lang="en-AU" sz="2000" dirty="0"/>
              <a:t>When you are studying,</a:t>
            </a:r>
            <a:r>
              <a:rPr lang="en-AU" sz="2000" i="1" dirty="0"/>
              <a:t> never </a:t>
            </a:r>
            <a:r>
              <a:rPr lang="en-AU" sz="2000" dirty="0"/>
              <a:t>copy and paste without noting where you copy from.</a:t>
            </a:r>
          </a:p>
          <a:p>
            <a:pPr marL="908050" lvl="1" indent="-436563" eaLnBrk="1" hangingPunct="1">
              <a:buFont typeface="Wingdings" pitchFamily="2" charset="2"/>
              <a:buChar char=""/>
            </a:pPr>
            <a:r>
              <a:rPr lang="en-AU" sz="2000" dirty="0"/>
              <a:t>Put it into your </a:t>
            </a:r>
            <a:r>
              <a:rPr lang="en-AU" sz="2000" u="sng" dirty="0"/>
              <a:t>own words</a:t>
            </a:r>
            <a:r>
              <a:rPr lang="en-AU" sz="2000" dirty="0"/>
              <a:t> – also, if you do that it will look like you actually understand what you</a:t>
            </a:r>
            <a:r>
              <a:rPr lang="en-AU" altLang="en-US" sz="2000" dirty="0"/>
              <a:t>’</a:t>
            </a:r>
            <a:r>
              <a:rPr lang="en-AU" sz="2000" dirty="0"/>
              <a:t>re writing!</a:t>
            </a:r>
            <a:endParaRPr lang="en-AU" sz="2000" u="sng" dirty="0"/>
          </a:p>
          <a:p>
            <a:pPr marL="908050" lvl="1" indent="-436563" eaLnBrk="1" hangingPunct="1">
              <a:buFont typeface="Wingdings" pitchFamily="2" charset="2"/>
              <a:buChar char=""/>
            </a:pPr>
            <a:r>
              <a:rPr lang="en-US" sz="2000" dirty="0"/>
              <a:t>Be very careful studying with friends/emailing drafts. </a:t>
            </a:r>
            <a:endParaRPr lang="en-AU" sz="2000" dirty="0"/>
          </a:p>
          <a:p>
            <a:pPr marL="469900" indent="-469900" eaLnBrk="1" hangingPunct="1">
              <a:buFont typeface="Wingdings 2" pitchFamily="18" charset="2"/>
              <a:buChar char=""/>
            </a:pPr>
            <a:r>
              <a:rPr lang="en-US" sz="2000" dirty="0"/>
              <a:t>DO read pages 20-22 of your course outline (see “Policies &amp; guidelines” link in the ECP for full policies on plagiarism).</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fade">
                                      <p:cBhvr>
                                        <p:cTn id="12" dur="20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fade">
                                      <p:cBhvr>
                                        <p:cTn id="17" dur="20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fade">
                                      <p:cBhvr>
                                        <p:cTn id="22" dur="2000"/>
                                        <p:tgtEl>
                                          <p:spTgt spid="43011">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011">
                                            <p:txEl>
                                              <p:pRg st="4" end="4"/>
                                            </p:txEl>
                                          </p:spTgt>
                                        </p:tgtEl>
                                        <p:attrNameLst>
                                          <p:attrName>style.visibility</p:attrName>
                                        </p:attrNameLst>
                                      </p:cBhvr>
                                      <p:to>
                                        <p:strVal val="visible"/>
                                      </p:to>
                                    </p:set>
                                    <p:animEffect transition="in" filter="fade">
                                      <p:cBhvr>
                                        <p:cTn id="25" dur="2000"/>
                                        <p:tgtEl>
                                          <p:spTgt spid="43011">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3011">
                                            <p:txEl>
                                              <p:pRg st="5" end="5"/>
                                            </p:txEl>
                                          </p:spTgt>
                                        </p:tgtEl>
                                        <p:attrNameLst>
                                          <p:attrName>style.visibility</p:attrName>
                                        </p:attrNameLst>
                                      </p:cBhvr>
                                      <p:to>
                                        <p:strVal val="visible"/>
                                      </p:to>
                                    </p:set>
                                    <p:animEffect transition="in" filter="fade">
                                      <p:cBhvr>
                                        <p:cTn id="28" dur="2000"/>
                                        <p:tgtEl>
                                          <p:spTgt spid="43011">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animEffect transition="in" filter="fade">
                                      <p:cBhvr>
                                        <p:cTn id="31" dur="2000"/>
                                        <p:tgtEl>
                                          <p:spTgt spid="43011">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3011">
                                            <p:txEl>
                                              <p:pRg st="7" end="7"/>
                                            </p:txEl>
                                          </p:spTgt>
                                        </p:tgtEl>
                                        <p:attrNameLst>
                                          <p:attrName>style.visibility</p:attrName>
                                        </p:attrNameLst>
                                      </p:cBhvr>
                                      <p:to>
                                        <p:strVal val="visible"/>
                                      </p:to>
                                    </p:set>
                                    <p:animEffect transition="in" filter="fade">
                                      <p:cBhvr>
                                        <p:cTn id="36" dur="20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solidFill>
                  <a:srgbClr val="B89AEF"/>
                </a:solidFill>
              </a:rPr>
              <a:t>Deadlines</a:t>
            </a:r>
          </a:p>
        </p:txBody>
      </p:sp>
      <p:sp>
        <p:nvSpPr>
          <p:cNvPr id="6" name="Content Placeholder 5"/>
          <p:cNvSpPr>
            <a:spLocks noGrp="1"/>
          </p:cNvSpPr>
          <p:nvPr>
            <p:ph idx="1"/>
          </p:nvPr>
        </p:nvSpPr>
        <p:spPr/>
        <p:txBody>
          <a:bodyPr>
            <a:normAutofit lnSpcReduction="10000"/>
          </a:bodyPr>
          <a:lstStyle/>
          <a:p>
            <a:r>
              <a:rPr lang="en-AU" sz="3600" dirty="0"/>
              <a:t>Quiz 1	</a:t>
            </a:r>
            <a:r>
              <a:rPr lang="en-AU" sz="3600" b="1" dirty="0"/>
              <a:t>open -</a:t>
            </a:r>
            <a:r>
              <a:rPr lang="en-AU" sz="3600" dirty="0"/>
              <a:t> 9:00, 20</a:t>
            </a:r>
            <a:r>
              <a:rPr lang="en-AU" sz="3600" baseline="30000" dirty="0"/>
              <a:t>th</a:t>
            </a:r>
            <a:r>
              <a:rPr lang="en-AU" sz="3600" dirty="0"/>
              <a:t> August</a:t>
            </a:r>
            <a:endParaRPr lang="en-AU" sz="100" dirty="0"/>
          </a:p>
          <a:p>
            <a:pPr marL="118872" indent="0">
              <a:buNone/>
            </a:pPr>
            <a:r>
              <a:rPr lang="en-AU" sz="3600" dirty="0"/>
              <a:t>		</a:t>
            </a:r>
            <a:r>
              <a:rPr lang="en-AU" sz="3600" b="1" dirty="0"/>
              <a:t>close</a:t>
            </a:r>
            <a:r>
              <a:rPr lang="en-AU" sz="3600" dirty="0"/>
              <a:t> – 17:00, 23</a:t>
            </a:r>
            <a:r>
              <a:rPr lang="en-AU" sz="3600" baseline="30000" dirty="0"/>
              <a:t>rd</a:t>
            </a:r>
            <a:r>
              <a:rPr lang="en-AU" sz="3600" dirty="0"/>
              <a:t> August</a:t>
            </a:r>
          </a:p>
          <a:p>
            <a:pPr marL="118872" indent="0">
              <a:buNone/>
            </a:pPr>
            <a:endParaRPr lang="en-AU" sz="3600" dirty="0"/>
          </a:p>
          <a:p>
            <a:r>
              <a:rPr lang="en-AU" sz="3600" dirty="0"/>
              <a:t>Draft introduction due (recommended) </a:t>
            </a:r>
          </a:p>
          <a:p>
            <a:pPr marL="118872" indent="0">
              <a:buNone/>
            </a:pPr>
            <a:r>
              <a:rPr lang="en-AU" sz="3600" b="1" dirty="0"/>
              <a:t>Friday 6</a:t>
            </a:r>
            <a:r>
              <a:rPr lang="en-AU" sz="3600" b="1" baseline="30000" dirty="0"/>
              <a:t>th</a:t>
            </a:r>
            <a:r>
              <a:rPr lang="en-AU" sz="3600" b="1" dirty="0"/>
              <a:t> </a:t>
            </a:r>
            <a:r>
              <a:rPr lang="en-AU" sz="3600" b="1" dirty="0" smtClean="0"/>
              <a:t>September </a:t>
            </a:r>
            <a:r>
              <a:rPr lang="en-AU" sz="3600" b="1" dirty="0"/>
              <a:t>before 14:00 </a:t>
            </a:r>
          </a:p>
          <a:p>
            <a:pPr marL="118872" indent="0" algn="just">
              <a:buNone/>
            </a:pPr>
            <a:r>
              <a:rPr lang="en-AU" sz="2000" b="1" dirty="0">
                <a:solidFill>
                  <a:srgbClr val="000090"/>
                </a:solidFill>
              </a:rPr>
              <a:t>*This is your opportunity to get feedback from the person who will mark your final essay!</a:t>
            </a:r>
          </a:p>
          <a:p>
            <a:pPr>
              <a:buNone/>
            </a:pPr>
            <a:endParaRPr lang="en-AU" sz="2000" b="1" dirty="0">
              <a:solidFill>
                <a:srgbClr val="000090"/>
              </a:solidFill>
            </a:endParaRPr>
          </a:p>
          <a:p>
            <a:r>
              <a:rPr lang="en-AU" sz="3600" dirty="0"/>
              <a:t>Final essay due (mandatory) </a:t>
            </a:r>
          </a:p>
          <a:p>
            <a:pPr marL="118872" indent="0">
              <a:buNone/>
            </a:pPr>
            <a:r>
              <a:rPr lang="en-AU" sz="3600" b="1" dirty="0"/>
              <a:t>Friday 11</a:t>
            </a:r>
            <a:r>
              <a:rPr lang="en-AU" sz="3600" b="1" baseline="30000" dirty="0"/>
              <a:t>th</a:t>
            </a:r>
            <a:r>
              <a:rPr lang="en-AU" sz="3600" b="1" dirty="0"/>
              <a:t> October before 14:00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lIns="0" rIns="0" bIns="0">
            <a:normAutofit/>
          </a:bodyPr>
          <a:lstStyle/>
          <a:p>
            <a:pPr eaLnBrk="1" hangingPunct="1"/>
            <a:r>
              <a:rPr lang="en-AU" sz="5400" dirty="0">
                <a:solidFill>
                  <a:srgbClr val="B89AEF"/>
                </a:solidFill>
              </a:rPr>
              <a:t>Assignment assistance</a:t>
            </a:r>
            <a:endParaRPr lang="en-US" sz="5400" dirty="0">
              <a:solidFill>
                <a:srgbClr val="B89AEF"/>
              </a:solidFill>
            </a:endParaRPr>
          </a:p>
        </p:txBody>
      </p:sp>
      <p:sp>
        <p:nvSpPr>
          <p:cNvPr id="44035" name="Rectangle 3"/>
          <p:cNvSpPr>
            <a:spLocks noGrp="1" noChangeArrowheads="1"/>
          </p:cNvSpPr>
          <p:nvPr>
            <p:ph idx="1"/>
          </p:nvPr>
        </p:nvSpPr>
        <p:spPr/>
        <p:txBody>
          <a:bodyPr rtlCol="0">
            <a:normAutofit fontScale="92500" lnSpcReduction="10000"/>
          </a:bodyPr>
          <a:lstStyle/>
          <a:p>
            <a:pPr marL="469900" indent="-469900" eaLnBrk="1" fontAlgn="auto" hangingPunct="1">
              <a:spcAft>
                <a:spcPts val="0"/>
              </a:spcAft>
              <a:buClr>
                <a:schemeClr val="tx1">
                  <a:lumMod val="75000"/>
                  <a:lumOff val="25000"/>
                </a:schemeClr>
              </a:buClr>
              <a:buFont typeface="Wingdings" pitchFamily="2" charset="2"/>
              <a:buChar char="l"/>
              <a:defRPr/>
            </a:pPr>
            <a:r>
              <a:rPr lang="en-AU" sz="2800" dirty="0">
                <a:solidFill>
                  <a:schemeClr val="tx1">
                    <a:lumMod val="75000"/>
                    <a:lumOff val="25000"/>
                  </a:schemeClr>
                </a:solidFill>
                <a:ea typeface="+mn-ea"/>
              </a:rPr>
              <a:t>Student Support Services</a:t>
            </a:r>
          </a:p>
          <a:p>
            <a:pPr marL="908050" lvl="1" indent="-436563" eaLnBrk="1" fontAlgn="auto" hangingPunct="1">
              <a:spcAft>
                <a:spcPts val="0"/>
              </a:spcAft>
              <a:buClr>
                <a:schemeClr val="bg2">
                  <a:lumMod val="60000"/>
                  <a:lumOff val="40000"/>
                </a:schemeClr>
              </a:buClr>
              <a:buFont typeface="Wingdings" pitchFamily="2" charset="2"/>
              <a:buChar char="l"/>
              <a:defRPr/>
            </a:pPr>
            <a:r>
              <a:rPr lang="en-AU" sz="2400" dirty="0">
                <a:solidFill>
                  <a:schemeClr val="tx1">
                    <a:lumMod val="75000"/>
                    <a:lumOff val="25000"/>
                  </a:schemeClr>
                </a:solidFill>
                <a:ea typeface="+mn-ea"/>
              </a:rPr>
              <a:t>visit the Student Union Area</a:t>
            </a:r>
          </a:p>
          <a:p>
            <a:pPr marL="908050" lvl="1" indent="-436563" eaLnBrk="1" fontAlgn="auto" hangingPunct="1">
              <a:spcAft>
                <a:spcPts val="0"/>
              </a:spcAft>
              <a:buClr>
                <a:schemeClr val="bg2">
                  <a:lumMod val="60000"/>
                  <a:lumOff val="40000"/>
                </a:schemeClr>
              </a:buClr>
              <a:buFont typeface="Wingdings" pitchFamily="2" charset="2"/>
              <a:buChar char="l"/>
              <a:defRPr/>
            </a:pPr>
            <a:endParaRPr lang="en-AU" sz="2400" dirty="0">
              <a:solidFill>
                <a:schemeClr val="tx1">
                  <a:lumMod val="75000"/>
                  <a:lumOff val="25000"/>
                </a:schemeClr>
              </a:solidFill>
              <a:ea typeface="+mn-ea"/>
            </a:endParaRPr>
          </a:p>
          <a:p>
            <a:pPr marL="469900" indent="-469900" eaLnBrk="1" fontAlgn="auto" hangingPunct="1">
              <a:spcAft>
                <a:spcPts val="0"/>
              </a:spcAft>
              <a:buClr>
                <a:schemeClr val="tx1">
                  <a:lumMod val="75000"/>
                  <a:lumOff val="25000"/>
                </a:schemeClr>
              </a:buClr>
              <a:buFont typeface="Wingdings" pitchFamily="2" charset="2"/>
              <a:buChar char="l"/>
              <a:defRPr/>
            </a:pPr>
            <a:r>
              <a:rPr lang="en-AU" sz="2800" dirty="0">
                <a:solidFill>
                  <a:schemeClr val="tx1">
                    <a:lumMod val="75000"/>
                    <a:lumOff val="25000"/>
                  </a:schemeClr>
                </a:solidFill>
                <a:ea typeface="+mn-ea"/>
              </a:rPr>
              <a:t>School of Psychology Student Support Tutors</a:t>
            </a:r>
          </a:p>
          <a:p>
            <a:pPr marL="869950" lvl="1" indent="-469900">
              <a:buClr>
                <a:schemeClr val="bg2">
                  <a:lumMod val="60000"/>
                  <a:lumOff val="40000"/>
                </a:schemeClr>
              </a:buClr>
              <a:buFont typeface="Wingdings" pitchFamily="2" charset="2"/>
              <a:buChar char="l"/>
              <a:defRPr/>
            </a:pPr>
            <a:r>
              <a:rPr lang="en-AU" sz="2400" b="1" dirty="0">
                <a:solidFill>
                  <a:schemeClr val="tx1">
                    <a:lumMod val="75000"/>
                    <a:lumOff val="25000"/>
                  </a:schemeClr>
                </a:solidFill>
              </a:rPr>
              <a:t>Access webpage for available consultation hours and online booking</a:t>
            </a:r>
          </a:p>
          <a:p>
            <a:pPr marL="869950" lvl="1" indent="-469900">
              <a:buClr>
                <a:schemeClr val="bg2">
                  <a:lumMod val="60000"/>
                  <a:lumOff val="40000"/>
                </a:schemeClr>
              </a:buClr>
              <a:buFont typeface="Wingdings" pitchFamily="2" charset="2"/>
              <a:buChar char="l"/>
              <a:defRPr/>
            </a:pPr>
            <a:r>
              <a:rPr lang="en-AU" sz="2400" dirty="0">
                <a:solidFill>
                  <a:schemeClr val="tx1">
                    <a:lumMod val="75000"/>
                    <a:lumOff val="25000"/>
                  </a:schemeClr>
                </a:solidFill>
              </a:rPr>
              <a:t>https://psychology.uq.edu.au/current-students/psychology-student-support-tutors  </a:t>
            </a:r>
          </a:p>
          <a:p>
            <a:pPr marL="869950" lvl="1" indent="-469900" eaLnBrk="1" fontAlgn="auto" hangingPunct="1">
              <a:spcAft>
                <a:spcPts val="0"/>
              </a:spcAft>
              <a:buClr>
                <a:schemeClr val="bg2">
                  <a:lumMod val="60000"/>
                  <a:lumOff val="40000"/>
                </a:schemeClr>
              </a:buClr>
              <a:buFont typeface="Wingdings" pitchFamily="2" charset="2"/>
              <a:buChar char="l"/>
              <a:defRPr/>
            </a:pPr>
            <a:r>
              <a:rPr lang="en-AU" sz="2400" dirty="0">
                <a:solidFill>
                  <a:schemeClr val="tx1">
                    <a:lumMod val="75000"/>
                    <a:lumOff val="25000"/>
                  </a:schemeClr>
                </a:solidFill>
                <a:ea typeface="+mn-ea"/>
              </a:rPr>
              <a:t>Particularly useful for students with English as a second language</a:t>
            </a:r>
          </a:p>
          <a:p>
            <a:pPr marL="869950" lvl="1" indent="-469900" eaLnBrk="1" fontAlgn="auto" hangingPunct="1">
              <a:spcAft>
                <a:spcPts val="0"/>
              </a:spcAft>
              <a:buClr>
                <a:schemeClr val="bg2">
                  <a:lumMod val="60000"/>
                  <a:lumOff val="40000"/>
                </a:schemeClr>
              </a:buClr>
              <a:buFont typeface="Wingdings" pitchFamily="2" charset="2"/>
              <a:buChar char="l"/>
              <a:defRPr/>
            </a:pPr>
            <a:r>
              <a:rPr lang="en-AU" sz="2400" dirty="0">
                <a:solidFill>
                  <a:schemeClr val="tx1">
                    <a:lumMod val="75000"/>
                    <a:lumOff val="25000"/>
                  </a:schemeClr>
                </a:solidFill>
                <a:ea typeface="+mn-ea"/>
              </a:rPr>
              <a:t>You MUST enquire about appointments at least 10 days prior to the assignment due date</a:t>
            </a:r>
            <a:endParaRPr lang="en-US" sz="2400" dirty="0">
              <a:solidFill>
                <a:schemeClr val="tx1">
                  <a:lumMod val="75000"/>
                  <a:lumOff val="25000"/>
                </a:schemeClr>
              </a:solidFill>
              <a:ea typeface="+mn-ea"/>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lIns="0" rIns="0" bIns="0">
            <a:normAutofit/>
          </a:bodyPr>
          <a:lstStyle/>
          <a:p>
            <a:pPr eaLnBrk="1" hangingPunct="1"/>
            <a:r>
              <a:rPr lang="en-US" sz="5400" dirty="0">
                <a:solidFill>
                  <a:srgbClr val="B89AEF"/>
                </a:solidFill>
              </a:rPr>
              <a:t>Extension procedures</a:t>
            </a:r>
          </a:p>
        </p:txBody>
      </p:sp>
      <p:sp>
        <p:nvSpPr>
          <p:cNvPr id="45059" name="Rectangle 3"/>
          <p:cNvSpPr>
            <a:spLocks noGrp="1" noChangeArrowheads="1"/>
          </p:cNvSpPr>
          <p:nvPr>
            <p:ph idx="1"/>
          </p:nvPr>
        </p:nvSpPr>
        <p:spPr/>
        <p:txBody>
          <a:bodyPr/>
          <a:lstStyle/>
          <a:p>
            <a:pPr marL="469900" indent="-469900" eaLnBrk="1" hangingPunct="1"/>
            <a:r>
              <a:rPr lang="en-US" sz="2500" dirty="0">
                <a:latin typeface="Arial" charset="0"/>
              </a:rPr>
              <a:t>Applications for extensions must be submitted BEFORE the due date.</a:t>
            </a:r>
          </a:p>
          <a:p>
            <a:pPr marL="469900" indent="-469900" eaLnBrk="1" hangingPunct="1"/>
            <a:endParaRPr lang="en-US" sz="2500" dirty="0">
              <a:latin typeface="Arial" charset="0"/>
            </a:endParaRPr>
          </a:p>
          <a:p>
            <a:pPr marL="469900" indent="-469900" eaLnBrk="1" hangingPunct="1"/>
            <a:r>
              <a:rPr lang="en-US" sz="2500" dirty="0">
                <a:latin typeface="Arial" charset="0"/>
              </a:rPr>
              <a:t>Online submission link can be found in ECP access via Blackboard</a:t>
            </a:r>
          </a:p>
          <a:p>
            <a:pPr marL="469900" indent="-469900" eaLnBrk="1" hangingPunct="1"/>
            <a:endParaRPr lang="en-US" sz="2500" dirty="0">
              <a:latin typeface="Arial" charset="0"/>
            </a:endParaRPr>
          </a:p>
          <a:p>
            <a:pPr marL="469900" indent="-469900" eaLnBrk="1" hangingPunct="1"/>
            <a:r>
              <a:rPr lang="en-US" sz="2500" dirty="0">
                <a:latin typeface="Arial" charset="0"/>
              </a:rPr>
              <a:t>Applications will only be accepted after the due date in exceptional cases.</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p:txBody>
          <a:bodyPr anchor="ctr"/>
          <a:lstStyle/>
          <a:p>
            <a:pPr marL="0" indent="0" algn="ctr" eaLnBrk="1" hangingPunct="1">
              <a:spcBef>
                <a:spcPct val="0"/>
              </a:spcBef>
              <a:buFontTx/>
              <a:buNone/>
            </a:pPr>
            <a:r>
              <a:rPr lang="en-GB" sz="4400" dirty="0">
                <a:latin typeface="Arial" charset="0"/>
              </a:rPr>
              <a:t>Essay Prep 2 – </a:t>
            </a:r>
            <a:r>
              <a:rPr lang="en-GB" sz="3600" dirty="0">
                <a:latin typeface="Arial" charset="0"/>
              </a:rPr>
              <a:t>selecting, reporting and interpreting the evidence</a:t>
            </a:r>
          </a:p>
          <a:p>
            <a:pPr marL="0" indent="0" algn="ctr" eaLnBrk="1" hangingPunct="1">
              <a:spcBef>
                <a:spcPct val="0"/>
              </a:spcBef>
              <a:buFontTx/>
              <a:buNone/>
            </a:pPr>
            <a:endParaRPr lang="en-GB" sz="4400" dirty="0">
              <a:latin typeface="Arial" charset="0"/>
            </a:endParaRPr>
          </a:p>
          <a:p>
            <a:pPr marL="0" indent="0" algn="ctr">
              <a:spcBef>
                <a:spcPct val="0"/>
              </a:spcBef>
              <a:buNone/>
            </a:pPr>
            <a:r>
              <a:rPr lang="en-AU" sz="3600" dirty="0">
                <a:solidFill>
                  <a:srgbClr val="B89AEF"/>
                </a:solidFill>
              </a:rPr>
              <a:t>Don’t forget to take your Essay Criteria! </a:t>
            </a:r>
            <a:r>
              <a:rPr lang="en-GB" sz="3600" dirty="0">
                <a:latin typeface="Arial" charset="0"/>
              </a:rPr>
              <a:t> </a:t>
            </a:r>
          </a:p>
        </p:txBody>
      </p:sp>
      <p:sp>
        <p:nvSpPr>
          <p:cNvPr id="4" name="Title 3"/>
          <p:cNvSpPr>
            <a:spLocks noGrp="1"/>
          </p:cNvSpPr>
          <p:nvPr>
            <p:ph type="title"/>
          </p:nvPr>
        </p:nvSpPr>
        <p:spPr/>
        <p:txBody>
          <a:bodyPr>
            <a:normAutofit/>
          </a:bodyPr>
          <a:lstStyle/>
          <a:p>
            <a:r>
              <a:rPr lang="en-AU" sz="5400" dirty="0">
                <a:solidFill>
                  <a:srgbClr val="B89AEF"/>
                </a:solidFill>
              </a:rPr>
              <a:t>Next week… </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B89AEF"/>
                </a:solidFill>
              </a:rPr>
              <a:t>Essay topic</a:t>
            </a:r>
          </a:p>
        </p:txBody>
      </p:sp>
      <p:sp>
        <p:nvSpPr>
          <p:cNvPr id="3" name="Content Placeholder 2"/>
          <p:cNvSpPr>
            <a:spLocks noGrp="1"/>
          </p:cNvSpPr>
          <p:nvPr>
            <p:ph idx="1"/>
          </p:nvPr>
        </p:nvSpPr>
        <p:spPr/>
        <p:txBody>
          <a:bodyPr>
            <a:normAutofit/>
          </a:bodyPr>
          <a:lstStyle/>
          <a:p>
            <a:pPr marL="118872" indent="0" algn="ctr">
              <a:buNone/>
            </a:pPr>
            <a:endParaRPr lang="en-AU" b="1" dirty="0"/>
          </a:p>
          <a:p>
            <a:r>
              <a:rPr lang="en-AU" b="1" dirty="0"/>
              <a:t>Does brain training positively impact a variety of cognitive abilities?</a:t>
            </a:r>
            <a:endParaRPr lang="en-AU" dirty="0"/>
          </a:p>
          <a:p>
            <a:endParaRPr lang="en-AU" dirty="0"/>
          </a:p>
          <a:p>
            <a:pPr marL="118872" indent="0">
              <a:buNone/>
            </a:pPr>
            <a:r>
              <a:rPr lang="en-AU" sz="2600" dirty="0"/>
              <a:t>Further essay topic information can be found under the Assessment Section on Blackboard. This includes important background information, essay topic and a required list of readings. </a:t>
            </a:r>
          </a:p>
          <a:p>
            <a:endParaRPr lang="en-AU" dirty="0"/>
          </a:p>
        </p:txBody>
      </p:sp>
    </p:spTree>
    <p:extLst>
      <p:ext uri="{BB962C8B-B14F-4D97-AF65-F5344CB8AC3E}">
        <p14:creationId xmlns:p14="http://schemas.microsoft.com/office/powerpoint/2010/main" val="3236526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B89AEF"/>
                </a:solidFill>
              </a:rPr>
              <a:t>Essay topics</a:t>
            </a:r>
          </a:p>
        </p:txBody>
      </p:sp>
      <p:sp>
        <p:nvSpPr>
          <p:cNvPr id="3" name="Content Placeholder 2"/>
          <p:cNvSpPr>
            <a:spLocks noGrp="1"/>
          </p:cNvSpPr>
          <p:nvPr>
            <p:ph idx="1"/>
          </p:nvPr>
        </p:nvSpPr>
        <p:spPr>
          <a:xfrm>
            <a:off x="107504" y="1775191"/>
            <a:ext cx="8928992" cy="4625609"/>
          </a:xfrm>
        </p:spPr>
        <p:txBody>
          <a:bodyPr>
            <a:normAutofit fontScale="92500" lnSpcReduction="10000"/>
          </a:bodyPr>
          <a:lstStyle/>
          <a:p>
            <a:r>
              <a:rPr lang="en-AU" dirty="0"/>
              <a:t>This is an </a:t>
            </a:r>
            <a:r>
              <a:rPr lang="en-AU" i="1" dirty="0"/>
              <a:t>argumentative</a:t>
            </a:r>
            <a:r>
              <a:rPr lang="en-AU" dirty="0"/>
              <a:t> essay.</a:t>
            </a:r>
          </a:p>
          <a:p>
            <a:pPr marL="118872" indent="0">
              <a:buNone/>
            </a:pPr>
            <a:endParaRPr lang="en-AU" dirty="0"/>
          </a:p>
          <a:p>
            <a:pPr>
              <a:buNone/>
            </a:pPr>
            <a:r>
              <a:rPr lang="en-AU" dirty="0"/>
              <a:t>You will: </a:t>
            </a:r>
          </a:p>
          <a:p>
            <a:r>
              <a:rPr lang="en-AU" dirty="0"/>
              <a:t>Argue </a:t>
            </a:r>
            <a:r>
              <a:rPr lang="en-AU" b="1" dirty="0">
                <a:solidFill>
                  <a:srgbClr val="3366FF"/>
                </a:solidFill>
              </a:rPr>
              <a:t>for</a:t>
            </a:r>
            <a:r>
              <a:rPr lang="en-AU" b="1" dirty="0"/>
              <a:t> </a:t>
            </a:r>
            <a:r>
              <a:rPr lang="en-AU" b="1" u="sng" dirty="0"/>
              <a:t>or</a:t>
            </a:r>
            <a:r>
              <a:rPr lang="en-AU" b="1" dirty="0"/>
              <a:t> </a:t>
            </a:r>
            <a:r>
              <a:rPr lang="en-AU" b="1" dirty="0">
                <a:solidFill>
                  <a:srgbClr val="FF0000"/>
                </a:solidFill>
              </a:rPr>
              <a:t>against</a:t>
            </a:r>
            <a:r>
              <a:rPr lang="en-AU" b="1" dirty="0"/>
              <a:t> </a:t>
            </a:r>
            <a:r>
              <a:rPr lang="en-AU" dirty="0"/>
              <a:t>a position using your evidence</a:t>
            </a:r>
          </a:p>
          <a:p>
            <a:pPr lvl="1"/>
            <a:r>
              <a:rPr lang="en-AU" dirty="0"/>
              <a:t>NO fence sitting </a:t>
            </a:r>
          </a:p>
          <a:p>
            <a:r>
              <a:rPr lang="en-AU" dirty="0"/>
              <a:t>Use </a:t>
            </a:r>
            <a:r>
              <a:rPr lang="en-AU" b="1" dirty="0"/>
              <a:t>empirical evidence </a:t>
            </a:r>
            <a:r>
              <a:rPr lang="en-AU" dirty="0"/>
              <a:t>to support the argument </a:t>
            </a:r>
          </a:p>
          <a:p>
            <a:pPr lvl="1"/>
            <a:r>
              <a:rPr lang="en-AU" dirty="0"/>
              <a:t>Peer reviewed journal articles: specifically, ‘original research article’ or ‘experimental reports’.</a:t>
            </a:r>
          </a:p>
          <a:p>
            <a:pPr lvl="1"/>
            <a:r>
              <a:rPr lang="en-AU" dirty="0"/>
              <a:t>In this assignment, the reading list is provided for you (all of which are experimental reports).</a:t>
            </a:r>
          </a:p>
        </p:txBody>
      </p:sp>
    </p:spTree>
    <p:extLst>
      <p:ext uri="{BB962C8B-B14F-4D97-AF65-F5344CB8AC3E}">
        <p14:creationId xmlns:p14="http://schemas.microsoft.com/office/powerpoint/2010/main" val="56692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B89AEF"/>
                </a:solidFill>
              </a:rPr>
              <a:t>What empirical evidence </a:t>
            </a:r>
            <a:r>
              <a:rPr lang="en-AU" i="1" dirty="0">
                <a:solidFill>
                  <a:srgbClr val="B89AEF"/>
                </a:solidFill>
              </a:rPr>
              <a:t>is not!</a:t>
            </a:r>
          </a:p>
        </p:txBody>
      </p:sp>
      <p:sp>
        <p:nvSpPr>
          <p:cNvPr id="3" name="Content Placeholder 2"/>
          <p:cNvSpPr>
            <a:spLocks noGrp="1"/>
          </p:cNvSpPr>
          <p:nvPr>
            <p:ph idx="1"/>
          </p:nvPr>
        </p:nvSpPr>
        <p:spPr/>
        <p:txBody>
          <a:bodyPr>
            <a:normAutofit/>
          </a:bodyPr>
          <a:lstStyle/>
          <a:p>
            <a:pPr>
              <a:buNone/>
            </a:pPr>
            <a:r>
              <a:rPr lang="en-AU" dirty="0"/>
              <a:t>These are </a:t>
            </a:r>
            <a:r>
              <a:rPr lang="en-AU" b="1" dirty="0"/>
              <a:t>not</a:t>
            </a:r>
            <a:r>
              <a:rPr lang="en-AU" dirty="0"/>
              <a:t> considered empirical evidence. </a:t>
            </a:r>
          </a:p>
          <a:p>
            <a:r>
              <a:rPr lang="en-AU" sz="2800" dirty="0"/>
              <a:t>Anecdotes: e.g. ‘all my male friends are doing engineering and all my female friends are doing arts…’ </a:t>
            </a:r>
          </a:p>
          <a:p>
            <a:pPr>
              <a:buNone/>
            </a:pPr>
            <a:endParaRPr lang="en-AU" sz="2800" dirty="0"/>
          </a:p>
          <a:p>
            <a:r>
              <a:rPr lang="en-AU" sz="2800" dirty="0"/>
              <a:t>Opinions: e.g. ‘smokers are lazy people therefore exercise will not help their sleep..’ </a:t>
            </a:r>
          </a:p>
          <a:p>
            <a:pPr>
              <a:buNone/>
            </a:pPr>
            <a:endParaRPr lang="en-AU" sz="2800" dirty="0"/>
          </a:p>
          <a:p>
            <a:r>
              <a:rPr lang="en-AU" sz="2800" dirty="0"/>
              <a:t>Bare facts without the support of studies: e.g. ‘95% of mathematics students at UQ are male..’ </a:t>
            </a:r>
          </a:p>
          <a:p>
            <a:pPr>
              <a:buNone/>
            </a:pP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B89AEF"/>
                </a:solidFill>
              </a:rPr>
              <a:t>Finding full-text article</a:t>
            </a:r>
          </a:p>
        </p:txBody>
      </p:sp>
      <p:sp>
        <p:nvSpPr>
          <p:cNvPr id="3" name="Content Placeholder 2"/>
          <p:cNvSpPr>
            <a:spLocks noGrp="1"/>
          </p:cNvSpPr>
          <p:nvPr>
            <p:ph idx="1"/>
          </p:nvPr>
        </p:nvSpPr>
        <p:spPr/>
        <p:txBody>
          <a:bodyPr>
            <a:normAutofit/>
          </a:bodyPr>
          <a:lstStyle/>
          <a:p>
            <a:pPr>
              <a:buNone/>
            </a:pPr>
            <a:r>
              <a:rPr lang="en-AU" dirty="0"/>
              <a:t>Where to look: </a:t>
            </a:r>
          </a:p>
          <a:p>
            <a:r>
              <a:rPr lang="en-AU" sz="2400" dirty="0"/>
              <a:t>Reference list of key articles on the topic</a:t>
            </a:r>
          </a:p>
          <a:p>
            <a:r>
              <a:rPr lang="en-AU" sz="2400" dirty="0"/>
              <a:t>Library catalogues and/ or databases, use a keyword search</a:t>
            </a:r>
          </a:p>
          <a:p>
            <a:pPr lvl="1"/>
            <a:r>
              <a:rPr lang="en-AU" sz="2000" dirty="0"/>
              <a:t>Library website: </a:t>
            </a:r>
            <a:r>
              <a:rPr lang="en-AU" sz="2000" dirty="0">
                <a:hlinkClick r:id="rId3"/>
              </a:rPr>
              <a:t>www.library.uq.edu.au</a:t>
            </a:r>
            <a:r>
              <a:rPr lang="en-AU" sz="2000" dirty="0"/>
              <a:t>  </a:t>
            </a:r>
          </a:p>
          <a:p>
            <a:pPr lvl="1"/>
            <a:r>
              <a:rPr lang="en-AU" sz="2000" dirty="0"/>
              <a:t>Google Scholar: </a:t>
            </a:r>
            <a:r>
              <a:rPr lang="en-AU" sz="2000" dirty="0">
                <a:hlinkClick r:id="rId4"/>
              </a:rPr>
              <a:t>http://scholar.google.com.au/</a:t>
            </a:r>
            <a:r>
              <a:rPr lang="en-AU" sz="2000" dirty="0"/>
              <a:t> </a:t>
            </a:r>
          </a:p>
          <a:p>
            <a:r>
              <a:rPr lang="en-AU" sz="2400" dirty="0"/>
              <a:t>Make sure you are </a:t>
            </a:r>
            <a:r>
              <a:rPr lang="en-AU" sz="2400" b="1" dirty="0"/>
              <a:t>logged in </a:t>
            </a:r>
            <a:r>
              <a:rPr lang="en-AU" sz="2400" dirty="0"/>
              <a:t>to the library website to access full text articles</a:t>
            </a:r>
          </a:p>
          <a:p>
            <a:r>
              <a:rPr lang="en-AU" sz="2400" b="1" dirty="0"/>
              <a:t>DO NOT </a:t>
            </a:r>
            <a:r>
              <a:rPr lang="en-AU" sz="2400" dirty="0"/>
              <a:t>use internet references </a:t>
            </a:r>
          </a:p>
          <a:p>
            <a:r>
              <a:rPr lang="en-AU" sz="2400" dirty="0"/>
              <a:t>SS&amp;H library provides workshops on finding information – ask at the Library Help Desk for workshop times. </a:t>
            </a:r>
          </a:p>
          <a:p>
            <a:pPr>
              <a:buNone/>
            </a:pP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B89AEF"/>
                </a:solidFill>
              </a:rPr>
              <a:t>Essay Structure and marks</a:t>
            </a:r>
          </a:p>
        </p:txBody>
      </p:sp>
      <p:sp>
        <p:nvSpPr>
          <p:cNvPr id="3" name="Content Placeholder 2"/>
          <p:cNvSpPr>
            <a:spLocks noGrp="1"/>
          </p:cNvSpPr>
          <p:nvPr>
            <p:ph idx="1"/>
          </p:nvPr>
        </p:nvSpPr>
        <p:spPr/>
        <p:txBody>
          <a:bodyPr>
            <a:normAutofit lnSpcReduction="10000"/>
          </a:bodyPr>
          <a:lstStyle/>
          <a:p>
            <a:pPr>
              <a:buNone/>
            </a:pPr>
            <a:r>
              <a:rPr lang="en-AU" sz="3400" dirty="0"/>
              <a:t>Main sections of an essay (30 total marks): </a:t>
            </a:r>
          </a:p>
          <a:p>
            <a:pPr marL="633222" indent="-514350">
              <a:buFont typeface="+mj-lt"/>
              <a:buAutoNum type="arabicPeriod"/>
            </a:pPr>
            <a:r>
              <a:rPr lang="en-AU" sz="3400" dirty="0"/>
              <a:t>Introduction (4/30) </a:t>
            </a:r>
          </a:p>
          <a:p>
            <a:pPr marL="633222" indent="-514350">
              <a:buFont typeface="+mj-lt"/>
              <a:buAutoNum type="arabicPeriod"/>
            </a:pPr>
            <a:r>
              <a:rPr lang="en-AU" sz="3400" dirty="0"/>
              <a:t>Body (20/30) </a:t>
            </a:r>
          </a:p>
          <a:p>
            <a:pPr marL="925830" lvl="1" indent="-514350"/>
            <a:r>
              <a:rPr lang="en-AU" dirty="0"/>
              <a:t>Evidence (</a:t>
            </a:r>
            <a:r>
              <a:rPr lang="en-AU" b="1" dirty="0"/>
              <a:t>2 empirical studies) </a:t>
            </a:r>
          </a:p>
          <a:p>
            <a:pPr marL="925830" lvl="1" indent="-514350"/>
            <a:r>
              <a:rPr lang="en-AU" dirty="0"/>
              <a:t>Interpretation (of the above </a:t>
            </a:r>
            <a:r>
              <a:rPr lang="en-AU" b="1" dirty="0"/>
              <a:t>2 empirical studies) </a:t>
            </a:r>
          </a:p>
          <a:p>
            <a:pPr marL="633222" indent="-514350">
              <a:buFont typeface="+mj-lt"/>
              <a:buAutoNum type="arabicPeriod"/>
            </a:pPr>
            <a:r>
              <a:rPr lang="en-AU" sz="3400" dirty="0"/>
              <a:t>Conclusion (3/30) </a:t>
            </a:r>
          </a:p>
          <a:p>
            <a:pPr marL="633222" indent="-514350">
              <a:buFont typeface="+mj-lt"/>
              <a:buAutoNum type="arabicPeriod"/>
            </a:pPr>
            <a:r>
              <a:rPr lang="en-AU" sz="3400" dirty="0"/>
              <a:t>Presentation (3/30) </a:t>
            </a:r>
          </a:p>
          <a:p>
            <a:pPr marL="633222" indent="-514350">
              <a:buFont typeface="+mj-lt"/>
              <a:buAutoNum type="arabicPeriod"/>
            </a:pPr>
            <a:endParaRPr lang="en-AU" sz="3400" dirty="0"/>
          </a:p>
          <a:p>
            <a:pPr marL="118872" indent="0">
              <a:buNone/>
            </a:pPr>
            <a:r>
              <a:rPr lang="en-GB" sz="3600" dirty="0"/>
              <a:t>Length = max 1500 words (+10% leeway)</a:t>
            </a:r>
          </a:p>
          <a:p>
            <a:pPr marL="118872" indent="0">
              <a:buNone/>
            </a:pPr>
            <a:endParaRPr lang="en-AU" sz="3400" dirty="0"/>
          </a:p>
          <a:p>
            <a:pPr>
              <a:buNone/>
            </a:pP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Essay Basics</a:t>
            </a:r>
          </a:p>
        </p:txBody>
      </p:sp>
      <p:sp>
        <p:nvSpPr>
          <p:cNvPr id="4" name="Trapezoid 3"/>
          <p:cNvSpPr/>
          <p:nvPr/>
        </p:nvSpPr>
        <p:spPr>
          <a:xfrm>
            <a:off x="2915816" y="5805264"/>
            <a:ext cx="3528392" cy="648072"/>
          </a:xfrm>
          <a:prstGeom prst="trapezoid">
            <a:avLst>
              <a:gd name="adj" fmla="val 9179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Conclusion</a:t>
            </a:r>
          </a:p>
        </p:txBody>
      </p:sp>
      <p:sp>
        <p:nvSpPr>
          <p:cNvPr id="9" name="Rectangle 8"/>
          <p:cNvSpPr/>
          <p:nvPr/>
        </p:nvSpPr>
        <p:spPr>
          <a:xfrm>
            <a:off x="3491880" y="3284984"/>
            <a:ext cx="2376264"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Evidence 1</a:t>
            </a:r>
          </a:p>
        </p:txBody>
      </p:sp>
      <p:sp>
        <p:nvSpPr>
          <p:cNvPr id="11" name="Rectangle 10"/>
          <p:cNvSpPr/>
          <p:nvPr/>
        </p:nvSpPr>
        <p:spPr>
          <a:xfrm>
            <a:off x="3491880" y="3933056"/>
            <a:ext cx="2376264"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Interpretation 1</a:t>
            </a:r>
          </a:p>
        </p:txBody>
      </p:sp>
      <p:sp>
        <p:nvSpPr>
          <p:cNvPr id="12" name="Rectangle 11"/>
          <p:cNvSpPr/>
          <p:nvPr/>
        </p:nvSpPr>
        <p:spPr>
          <a:xfrm>
            <a:off x="3491880" y="4581128"/>
            <a:ext cx="2376264"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Evidence 2</a:t>
            </a:r>
          </a:p>
        </p:txBody>
      </p:sp>
      <p:sp>
        <p:nvSpPr>
          <p:cNvPr id="13" name="Rectangle 12"/>
          <p:cNvSpPr/>
          <p:nvPr/>
        </p:nvSpPr>
        <p:spPr>
          <a:xfrm>
            <a:off x="3491880" y="5229200"/>
            <a:ext cx="2376264"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Interpretation 2</a:t>
            </a:r>
          </a:p>
        </p:txBody>
      </p:sp>
      <p:sp>
        <p:nvSpPr>
          <p:cNvPr id="14" name="Manual Operation 13"/>
          <p:cNvSpPr/>
          <p:nvPr/>
        </p:nvSpPr>
        <p:spPr>
          <a:xfrm>
            <a:off x="2843808" y="2492896"/>
            <a:ext cx="3744416" cy="612648"/>
          </a:xfrm>
          <a:prstGeom prst="flowChartManualOpe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Introduction</a:t>
            </a:r>
          </a:p>
        </p:txBody>
      </p:sp>
      <p:sp>
        <p:nvSpPr>
          <p:cNvPr id="16" name="Rectangle 15"/>
          <p:cNvSpPr/>
          <p:nvPr/>
        </p:nvSpPr>
        <p:spPr>
          <a:xfrm>
            <a:off x="2843808" y="1916832"/>
            <a:ext cx="3744416" cy="4320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Essay Title</a:t>
            </a:r>
          </a:p>
        </p:txBody>
      </p:sp>
    </p:spTree>
    <p:extLst>
      <p:ext uri="{BB962C8B-B14F-4D97-AF65-F5344CB8AC3E}">
        <p14:creationId xmlns:p14="http://schemas.microsoft.com/office/powerpoint/2010/main" val="2192487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2849</TotalTime>
  <Words>2822</Words>
  <Application>Microsoft Macintosh PowerPoint</Application>
  <PresentationFormat>On-screen Show (4:3)</PresentationFormat>
  <Paragraphs>320</Paragraphs>
  <Slides>32</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Arial</vt:lpstr>
      <vt:lpstr>Calibri</vt:lpstr>
      <vt:lpstr>Corbel</vt:lpstr>
      <vt:lpstr>Georgia</vt:lpstr>
      <vt:lpstr>HGｺﾞｼｯｸM</vt:lpstr>
      <vt:lpstr>MS Mincho</vt:lpstr>
      <vt:lpstr>MS PGothic</vt:lpstr>
      <vt:lpstr>Times New Roman</vt:lpstr>
      <vt:lpstr>Wingdings</vt:lpstr>
      <vt:lpstr>Wingdings 2</vt:lpstr>
      <vt:lpstr>Wingdings 3</vt:lpstr>
      <vt:lpstr>Module</vt:lpstr>
      <vt:lpstr>Essay Prep 1 Tutorial</vt:lpstr>
      <vt:lpstr>Next 3 tutorials: Essay tutorials</vt:lpstr>
      <vt:lpstr>Deadlines</vt:lpstr>
      <vt:lpstr>Essay topic</vt:lpstr>
      <vt:lpstr>Essay topics</vt:lpstr>
      <vt:lpstr>What empirical evidence is not!</vt:lpstr>
      <vt:lpstr>Finding full-text article</vt:lpstr>
      <vt:lpstr>Essay Structure and marks</vt:lpstr>
      <vt:lpstr>Essay Basics</vt:lpstr>
      <vt:lpstr>Introduction (4/30)</vt:lpstr>
      <vt:lpstr>Hypothesis vs Thesis</vt:lpstr>
      <vt:lpstr>Body - Evidence (10/30)</vt:lpstr>
      <vt:lpstr>Body - Evidence (10/30)</vt:lpstr>
      <vt:lpstr>Body - Interpretation (10/30)</vt:lpstr>
      <vt:lpstr>Body - Interpretation (10/30)</vt:lpstr>
      <vt:lpstr>Conclusion (3/30)</vt:lpstr>
      <vt:lpstr>Presentation &amp; Writing (3/30)</vt:lpstr>
      <vt:lpstr>APA referencing</vt:lpstr>
      <vt:lpstr>Before 6th September…</vt:lpstr>
      <vt:lpstr>More example of an Introduction paragraph…</vt:lpstr>
      <vt:lpstr>Tips for the Draft Introduction </vt:lpstr>
      <vt:lpstr>PowerPoint Presentation</vt:lpstr>
      <vt:lpstr>PowerPoint Presentation</vt:lpstr>
      <vt:lpstr>PowerPoint Presentation</vt:lpstr>
      <vt:lpstr>PowerPoint Presentation</vt:lpstr>
      <vt:lpstr>PowerPoint Presentation</vt:lpstr>
      <vt:lpstr>PowerPoint Presentation</vt:lpstr>
      <vt:lpstr>Last of all…</vt:lpstr>
      <vt:lpstr>Plagiarism and Collusion</vt:lpstr>
      <vt:lpstr>Assignment assistance</vt:lpstr>
      <vt:lpstr>Extension procedures</vt:lpstr>
      <vt:lpstr>Next week… </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Prep 1 Tutorial</dc:title>
  <dc:creator>s4191063;Amand Williams</dc:creator>
  <cp:lastModifiedBy>Microsoft Office User</cp:lastModifiedBy>
  <cp:revision>152</cp:revision>
  <cp:lastPrinted>2019-03-24T23:09:42Z</cp:lastPrinted>
  <dcterms:created xsi:type="dcterms:W3CDTF">2012-08-23T06:13:45Z</dcterms:created>
  <dcterms:modified xsi:type="dcterms:W3CDTF">2019-10-07T09:39:00Z</dcterms:modified>
</cp:coreProperties>
</file>