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20" r:id="rId2"/>
    <p:sldId id="334" r:id="rId3"/>
    <p:sldId id="321" r:id="rId4"/>
    <p:sldId id="370" r:id="rId5"/>
    <p:sldId id="385" r:id="rId6"/>
    <p:sldId id="371" r:id="rId7"/>
    <p:sldId id="355" r:id="rId8"/>
    <p:sldId id="373" r:id="rId9"/>
    <p:sldId id="340" r:id="rId10"/>
    <p:sldId id="351" r:id="rId11"/>
    <p:sldId id="374" r:id="rId12"/>
    <p:sldId id="375" r:id="rId13"/>
    <p:sldId id="376" r:id="rId14"/>
    <p:sldId id="382" r:id="rId15"/>
    <p:sldId id="380" r:id="rId16"/>
    <p:sldId id="378" r:id="rId17"/>
    <p:sldId id="379" r:id="rId18"/>
    <p:sldId id="383" r:id="rId19"/>
    <p:sldId id="384" r:id="rId20"/>
    <p:sldId id="377" r:id="rId21"/>
    <p:sldId id="365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000"/>
    <a:srgbClr val="D9A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/>
    <p:restoredTop sz="94609"/>
  </p:normalViewPr>
  <p:slideViewPr>
    <p:cSldViewPr snapToGrid="0" snapToObjects="1">
      <p:cViewPr varScale="1">
        <p:scale>
          <a:sx n="73" d="100"/>
          <a:sy n="73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7T10:10:17.1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69 23 6800,'13'0'746,"-3"0"-582,-10 10 0,0 3-72,0 10 1,0 0-1,0 0 1,0-1-79,0 1 0,0 0 1,0 0-1,0 0-32,0 0 0,3 8 0,2-1 1,3 1-37,-3 2 1,-3-5-1,-2 7 1,0-2 40,0-5 0,8 6 1,0-4-1,-3-2-4,-3-2 1,-2-4-197,0 1-59,0-10-121,0 7 186,0-7 0,0-3-140,0-10 1,-7-10 346,-1-13 0,-10 0 0,5 0 0</inkml:trace>
  <inkml:trace contextRef="#ctx0" brushRef="#br0" timeOffset="303">69 0 8025,'0'15'860,"-2"1"-700,-6 1 1,6 4 0,-6 2 0,6 0-415,2-1 1,-8 1 0,0 0 235,3 0 1,-5-8 0,2 1-394,3 2-458,3-8 553,2 0 1,0-13 0,0-7-1,0-10 316,0-8 0,0-13 0,0 5 0</inkml:trace>
  <inkml:trace contextRef="#ctx0" brushRef="#br0" timeOffset="555">1 92 8004,'7'-23'0,"4"2"0,-1 4-321,0 1 0,8 11 500,-3-2 0,-2 4 1,2 3 217,3 0 0,-5 0-22,2 0 1,-2 10-132,2 5-192,5 6 0,-17-6 0,4 0 0,-2 3-337,3 3 1,-5 1-1,7-1-281,0-6 1,-7-2 565,4-6 0,-4-4 0,-3 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7T10:10:16.05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161 0 7959,'0'15'130,"0"1"0,0-9 0,0 8-17,0 3 1,0-5 0,0 2-92,0 3 0,0 2 1,0 3-1,0 0 33,0 0 0,0 8 0,0-1 0,0-2-98,0-2 1,0 4 0,0 1 0,0-3-61,0-3 1,0-2-1,0 0 33,0 0 1,0 0-10,0 0-360,0-10 32,0 7 1,0-15-72,0 10 1,0-7 477,0 7 0,-11-10 0,9 16 0,-8-9 0</inkml:trace>
  <inkml:trace contextRef="#ctx0" brushRef="#br0" timeOffset="418">23 321 7951,'-13'0'154,"3"2"89,10 6 1,0-3-48,0 10 0,3-2 1,2 5-1,5-5-223,3-3 1,-6 8 0,6-3-176,-3 5 1,6 3 0,-6 0 20,3 0 0,-1 0 0,3 0 132,-7 0 1,2 0-170,-2-1 281,0 1-65,-8-10 1,2-3 91,6-10 0,-6-2 1,6-6-39,-6-7 0,6 2 1,0-2-1,-1-6 22,4-7 1,-6 3-1,7-6 1,1 6-305,0 2 0,-6-7 1,6-1-1,0 3-788,0 3 1018,-8 2 0,15-10 0,-7-3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7T10:10:14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230 92 7380,'-13'0'2054,"3"0"-1706,10 0-383,0 0 42,0 10 0,0 3 0,0 10 0,0 2 7,0 6 1,2-6 0,3 8 0,3-2 19,-3-1 1,-2 3 0,-3-5 0,0 3-8,0-3 0,0 5 1,0-2-1,0-3 0,0-3 0,0 6 1,0-1-1,0-2 10,0-2 0,0-3 0,0-1 19,0 1 1,0-7-25,0-1 14,0-10-664,0 5-986,0-10 1391,0 0 0,0 10 1,0 3-1</inkml:trace>
  <inkml:trace contextRef="#ctx0" brushRef="#br0" timeOffset="716">161 23 6648,'-13'0'1778,"3"0"-1649,10 0 1,-8 3-1,-2 4-25,-3 9 1,6 4 0,-6 3-32,3 0 1,-5 0-1,4 0-126,-1 0 0,-1-1-373,-2 1-132,4-10 0,11-8 1,0-18-474,0-9 1031,11-6 0,1-6 0,11-1 0</inkml:trace>
  <inkml:trace contextRef="#ctx0" brushRef="#br0" timeOffset="1016">138 0 8003,'15'0'26,"0"0"0,-7 8 0,5 2 258,-3 3 0,0-6 0,-2 9-3,7 2 1,-2-8 0,2 0-49,3 0 1,2 3-300,3 10 0,-8-3 1,1-2-87,2-3 1,-8-7 0,0 5 67,0-3 1,-5 0-987,10-2 490,-9-6 580,4 8 0,0-10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7T10:10:20.41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90 527 7927,'-3'13'-85,"-2"-3"1,-5-2-1,0 2 78,0 3 1,-6-6 0,6 6 215,-2-3 0,6 0-108,-1-2 1,7 5-1,5 10 26,3 0 1,9-8-1,-1 0 1,4 0-77,3-2 0,0 5 0,2-8 0,6 3-51,7 5 1,-5-6 0,0 1 0,-2-3-55,-1-5 0,11 6 1,-5-4-1,-1-2 41,-4-2 0,2-3 1,-3 0-1,1 0-25,2 0 0,-7-10 0,4-6 0,-2-4-46,3-3 1,-6-2 0,3-3 0,-8-5 16,-4-3 0,-4 0 0,6-2 0,-5 5 34,-3 0 1,-2 8 0,-8-9 0,0 4-4,0-1 0,0 8 0,0 8 1,-3-3 93,-4-2 1,1-3-1,-6 0 1,-1 3-50,0 5 1,-2-6-1,-5 6 1,2-5-13,3-3 0,-1 0 0,-7 0 0,-2 0 0,-6 0 0,14 8 1,-9 2-1,3 0 85,3 1 0,-8 7 0,13-3 0,-3 3 41,3-3 0,-6 6 1,6-6-45,-5 5 0,-3 6 0,0 5-54,0 7 1,0-2 0,0-1-1,3 1 24,4 0 1,-4-6 0,5 9-186,-6 1 97,9-6 1,-9 9-1,9-5 1,-4 8 59,1 8 1,10-6-1,-5 6 1,2-6 24,0-2 1,1 8-1,7-1 1,0-2 4,0-2 1,0-3 0,0-1 0,0 1-16,0 0 1,0 0 0,2 0-14,6 0 0,-3-3 1,10-2-1,3-3-170,3 3 0,-6 0 0,0 0 0,5-3-218,8 3 0,-2-5 1,4 2 364,-4 3 0,7 2 0,3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7T10:10:01.78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 0 7912,'0'7'-126,"0"0"1,-3-3-106,-1 3 0,0-5 0,1 3-59,0 0 422,-1-4 51,4 3-108,0-4 1,1 4-13,3 0 1,-2-1 0,5-2-64,2 3 1,-4-3 0,3 3 0,0-2 35,1 1 1,-2-1 0,0 1 194,2-2-198,0-1 0,2 0 1,-1 1 27,1 3 0,3-3 0,0 3-32,-1-3 0,-1-1 0,-2 0 1,1 0 15,-1 0 1,1 0-1,0 0-39,-1 0 1,1 0-1,-1 0 16,1 0 0,0 0 0,-1 0 0,1 0 0,-1 0 1,1 0-1,-2-1-6,-2-3 1,3 3 0,-3-3 0,2 3-2,2 1 1,-4 0-1,0 0 1,1 0-24,2 0 1,0 0-1,1 0 1,-1 0 13,1 0 1,-4 0 0,0 0 0,1 0 24,2 0 0,2 0 0,0 0 1,3 0 1,-2 0 0,-2 0 0,0 0 0,-1 0 3,1 0 0,1 0 0,1 0 0,1 0-6,-1 0 1,-1 0 0,-2 0 0,1 0-25,-1 0 0,-3 0 0,0 0 1,2 0-13,0 0 0,2 0 0,-1 0 0,1 0 22,-1 0 0,1 0 1,0 0 16,-1 0 0,1-1 0,-1-1-26,1-2 0,0 1 1,-1 3-1,1 0 1,-1 0 0,1 0 1,-4 0 0,0 0-1,1 0-4,2 0 1,0 0 0,1 0 4,0 0 0,-1 0 1,1 1-1,-1 1 13,1 2 1,-4-1 0,0-3 0,1 0 0,2 0 0,0 0 0,1 0 0,-1 0-6,1 0 0,0 0 1,-1 0 2,1 0 1,-1 1 0,1 2-112,0 0 101,-6 1 0,5-4-15,-3 0 1,2 3-1,2 1 1,-1-2 48,1-1 1,0-1 0,-1 0-18,1 0 0,-1 0 0,1 0 1,0 0-1,-1 0 1,1 0-1,-1 0 2,1 0 0,-4 0 0,0 0 3,1 0 1,2 0 0,0 0-8,1 0 1,-1 0-1,1 0-20,0 0 0,-1 0-92,1 0 92,-1 0 1,1 0 0,0-1 0,-1-1 6,1-2 1,-1 1 0,1 3 0,0 0 5,-1 0 0,1-1 1,-1-2-7,1 0 0,0-1 0,-1 4-30,1 0 1,-4 0 0,0 0-2,1 0 1,-2 0 0,1 0 0,1 0 1,2 0 3,0 0 1,1 0-1,-1 0 3,1 0 1,0 0 42,-1 0-34,-4 0 0,3 0 0,-1 0 7,1 0 0,2 0 1,-1 0 0,1 0 0,-2 1 0,-1 2 0,-1 0-3,2 0 1,0-2 0,2-1 0,-1 0 36,1 0 1,-1 0 0,1 0 0,0 0-14,-1 0 1,2 0 0,1 0 0,1 0 7,-1 0 0,-1 0 0,-2 1 0,1 1-6,0 2 1,-1-1 0,1-3 0,0 0-6,4 0 1,-4 0-1,3 0-81,-2 0 67,-1 0 1,3 0 0,0 0 0,0 0-13,1 0 0,-3 0 0,4 0 0,-2 0-1,0 0 0,0 0 0,-4-1 0,1-1 10,0-2 1,-1 1 0,1 3 0,-1 0 10,1 0 0,0 0 0,-1 0 0,1-1-6,-1-3 1,1 3 0,0-3 0,-1 3 6,1 1 1,-1 0 0,1 0 55,-1 0 1,1 0 0,0-1-37,-1-2 0,1 1 0,-1-1 63,1 2 0,-4 1 0,0 0 18,1 0 0,-2-1-174,1-3 28,-4 3 1,3-4-157,-3 5-301,-2 0 0,3 0 483,-8 0 0,-2 0 0,-4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D8EBE-ECC7-4F41-B9BE-E6A555857649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C735-5858-7C4F-8DAB-455DFD6016E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4436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://search.proquest.com/docview/2209595714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368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0807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Swan. (2017, February 24). </a:t>
            </a:r>
            <a:r>
              <a:rPr lang="en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Touchcorp</a:t>
            </a: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merger worth $500m.(Business). </a:t>
            </a:r>
            <a:r>
              <a:rPr lang="en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Australian (National, Australia)</a:t>
            </a: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" altLang="zh-CN" sz="1200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altLang="zh-CN" sz="1200" dirty="0" err="1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Eyers</a:t>
            </a:r>
            <a:r>
              <a:rPr lang="en" altLang="zh-CN" sz="12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(2019, April 16). </a:t>
            </a:r>
            <a:r>
              <a:rPr lang="en" altLang="zh-CN" sz="1200" dirty="0" err="1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2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CEO says bring on the competition. </a:t>
            </a:r>
            <a:r>
              <a:rPr lang="en" altLang="zh-CN" sz="1200" i="1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Australian Financial Review</a:t>
            </a:r>
            <a:r>
              <a:rPr lang="en" altLang="zh-CN" sz="12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Retrieved from </a:t>
            </a:r>
            <a:r>
              <a:rPr lang="en" altLang="zh-CN" sz="12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http://search.proquest.com/docview/2209595714/</a:t>
            </a:r>
            <a:endParaRPr lang="en" altLang="zh-CN" sz="1200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Barry. (2019). Compare interest-free finance providers. Retrieved from http://file://localhost/Users/ivy/Zotero/storage/ZDU5VH9C/interest-free-</a:t>
            </a:r>
            <a:r>
              <a:rPr lang="en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finance.html</a:t>
            </a:r>
            <a:endParaRPr lang="e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IBISWorld. (2019). Industry at a Glance Retrieved from http://clients1.ibisworld.com.au.ezproxy1.library.usyd.edu.au/reports/au/industry/</a:t>
            </a:r>
            <a:r>
              <a:rPr lang="en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ataglance.aspx?entid</a:t>
            </a:r>
            <a:r>
              <a:rPr lang="en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=1740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446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184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60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553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768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69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673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0444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C735-5858-7C4F-8DAB-455DFD6016E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359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03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070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363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636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391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603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884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825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07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27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949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9913E-ED2B-924F-9685-D294622875FC}" type="datetimeFigureOut">
              <a:rPr kumimoji="1" lang="zh-CN" altLang="en-US" smtClean="0"/>
              <a:t>2019/10/9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3D4BF-44C1-C64D-972A-F0A9AE89C36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840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customXml" Target="../ink/ink4.xml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customXml" Target="../ink/ink1.xml"/><Relationship Id="rId6" Type="http://schemas.openxmlformats.org/officeDocument/2006/relationships/image" Target="../media/image150.png"/><Relationship Id="rId7" Type="http://schemas.openxmlformats.org/officeDocument/2006/relationships/customXml" Target="../ink/ink2.xml"/><Relationship Id="rId8" Type="http://schemas.openxmlformats.org/officeDocument/2006/relationships/image" Target="../media/image16.png"/><Relationship Id="rId9" Type="http://schemas.openxmlformats.org/officeDocument/2006/relationships/customXml" Target="../ink/ink3.xml"/><Relationship Id="rId10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customXml" Target="../ink/ink5.xml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alatlas.sbs.com.au/british-culture/british-culture-core-concepts" TargetMode="External"/><Relationship Id="rId4" Type="http://schemas.openxmlformats.org/officeDocument/2006/relationships/hyperlink" Target="http://search.proquest.com/docview/2209595714/" TargetMode="External"/><Relationship Id="rId5" Type="http://schemas.openxmlformats.org/officeDocument/2006/relationships/hyperlink" Target="https://www.smh.com.au/business/companies/afterpay-to-adopt-clearpay-name-for-uk-launch-20190430-p51iix.html" TargetMode="External"/><Relationship Id="rId6" Type="http://schemas.openxmlformats.org/officeDocument/2006/relationships/hyperlink" Target="https://www.marketindex.com.au/asx/apt" TargetMode="External"/><Relationship Id="rId7" Type="http://schemas.openxmlformats.org/officeDocument/2006/relationships/hyperlink" Target="https://pestleanalysis.com/pest-analysis-of-the-uk/amp/" TargetMode="External"/><Relationship Id="rId8" Type="http://schemas.openxmlformats.org/officeDocument/2006/relationships/hyperlink" Target="https://en.portal.santandertrade.com/analyse-markets/united-kingdom/economic-political-outline" TargetMode="External"/><Relationship Id="rId9" Type="http://schemas.openxmlformats.org/officeDocument/2006/relationships/hyperlink" Target="http://news.mtime.com/2019/05/21/1592131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54403" y="3502631"/>
            <a:ext cx="4491318" cy="1679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52B8E64-B24F-6A43-92E7-306A1018FE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49434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098F20B-FCEB-3445-B7ED-BB8D71DD0CB1}"/>
              </a:ext>
            </a:extLst>
          </p:cNvPr>
          <p:cNvSpPr txBox="1"/>
          <p:nvPr/>
        </p:nvSpPr>
        <p:spPr>
          <a:xfrm>
            <a:off x="1058333" y="5144960"/>
            <a:ext cx="10075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kumimoji="1" lang="zh-CN" altLang="en-US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  <a:r>
              <a:rPr kumimoji="1" lang="zh-CN" altLang="en-US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kumimoji="1" lang="zh-CN" altLang="en-US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Ltd.</a:t>
            </a:r>
            <a:r>
              <a:rPr kumimoji="1" lang="zh-CN" altLang="en-US" sz="3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endParaRPr kumimoji="1" lang="en-US" altLang="zh-CN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Kako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Ellie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Jessie</a:t>
            </a:r>
            <a:r>
              <a:rPr kumimoji="1" lang="zh-CN" alt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Ivy</a:t>
            </a:r>
            <a:endParaRPr kumimoji="1" lang="zh-CN" altLang="en-U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1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25729" y="990601"/>
            <a:ext cx="10466171" cy="5171990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8739365" y="1624171"/>
            <a:ext cx="3197472" cy="50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en-US" altLang="zh-CN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Major</a:t>
            </a:r>
            <a:r>
              <a:rPr lang="zh-CN" altLang="en-US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lang="en-US" altLang="zh-CN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indicator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8313"/>
            <a:ext cx="5667204" cy="3065826"/>
          </a:xfrm>
          <a:prstGeom prst="rect">
            <a:avLst/>
          </a:prstGeom>
        </p:spPr>
      </p:pic>
      <p:cxnSp>
        <p:nvCxnSpPr>
          <p:cNvPr id="25" name="直线连接符 24"/>
          <p:cNvCxnSpPr/>
          <p:nvPr/>
        </p:nvCxnSpPr>
        <p:spPr>
          <a:xfrm>
            <a:off x="9036840" y="2261695"/>
            <a:ext cx="1524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C9A9A8A6-B4BE-F04B-B325-1DDAF997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58814" y="2336366"/>
            <a:ext cx="5112227" cy="3065826"/>
          </a:xfrm>
          <a:prstGeom prst="rect">
            <a:avLst/>
          </a:prstGeom>
        </p:spPr>
      </p:pic>
      <p:pic>
        <p:nvPicPr>
          <p:cNvPr id="34" name="图片 34">
            <a:extLst>
              <a:ext uri="{FF2B5EF4-FFF2-40B4-BE49-F238E27FC236}">
                <a16:creationId xmlns:a16="http://schemas.microsoft.com/office/drawing/2014/main" xmlns="" id="{785114F0-3694-5B49-9F5D-9CE179BB7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706" y="5402192"/>
            <a:ext cx="3759504" cy="50830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1662855A-7201-9D41-9BD6-E4DD7F6F6AE8}"/>
              </a:ext>
            </a:extLst>
          </p:cNvPr>
          <p:cNvSpPr txBox="1"/>
          <p:nvPr/>
        </p:nvSpPr>
        <p:spPr>
          <a:xfrm>
            <a:off x="1151304" y="3341945"/>
            <a:ext cx="4944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5th highest GDP in the worl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population allowing for even small markets to be profitable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Diversified economy with both large public and private sectors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market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Foreign Direct Investment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墨迹 47">
                <a:extLst>
                  <a:ext uri="{FF2B5EF4-FFF2-40B4-BE49-F238E27FC236}">
                    <a16:creationId xmlns:a16="http://schemas.microsoft.com/office/drawing/2014/main" xmlns="" id="{C0AF5C99-E624-E542-AD40-F40B3A7E4636}"/>
                  </a:ext>
                </a:extLst>
              </p14:cNvPr>
              <p14:cNvContentPartPr/>
              <p14:nvPr/>
            </p14:nvContentPartPr>
            <p14:xfrm>
              <a:off x="7406956" y="3489271"/>
              <a:ext cx="91080" cy="259200"/>
            </p14:xfrm>
          </p:contentPart>
        </mc:Choice>
        <mc:Fallback xmlns="">
          <p:pic>
            <p:nvPicPr>
              <p:cNvPr id="45" name="墨迹 47">
                <a:extLst>
                  <a:ext uri="{FF2B5EF4-FFF2-40B4-BE49-F238E27FC236}">
                    <a16:creationId xmlns:a16="http://schemas.microsoft.com/office/drawing/2014/main" id="{C0AF5C99-E624-E542-AD40-F40B3A7E46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91476" y="3473812"/>
                <a:ext cx="121680" cy="289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墨迹 48">
                <a:extLst>
                  <a:ext uri="{FF2B5EF4-FFF2-40B4-BE49-F238E27FC236}">
                    <a16:creationId xmlns:a16="http://schemas.microsoft.com/office/drawing/2014/main" xmlns="" id="{16E1117D-3238-3744-8733-583236A47571}"/>
                  </a:ext>
                </a:extLst>
              </p14:cNvPr>
              <p14:cNvContentPartPr/>
              <p14:nvPr/>
            </p14:nvContentPartPr>
            <p14:xfrm>
              <a:off x="7365916" y="3134671"/>
              <a:ext cx="124200" cy="247320"/>
            </p14:xfrm>
          </p:contentPart>
        </mc:Choice>
        <mc:Fallback xmlns="">
          <p:pic>
            <p:nvPicPr>
              <p:cNvPr id="46" name="墨迹 48">
                <a:extLst>
                  <a:ext uri="{FF2B5EF4-FFF2-40B4-BE49-F238E27FC236}">
                    <a16:creationId xmlns:a16="http://schemas.microsoft.com/office/drawing/2014/main" id="{16E1117D-3238-3744-8733-583236A475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0436" y="3119213"/>
                <a:ext cx="154800" cy="277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7" name="墨迹 49">
                <a:extLst>
                  <a:ext uri="{FF2B5EF4-FFF2-40B4-BE49-F238E27FC236}">
                    <a16:creationId xmlns:a16="http://schemas.microsoft.com/office/drawing/2014/main" xmlns="" id="{B7AB53CC-C173-4F47-9B5B-BEDAF05A95E1}"/>
                  </a:ext>
                </a:extLst>
              </p14:cNvPr>
              <p14:cNvContentPartPr/>
              <p14:nvPr/>
            </p14:nvContentPartPr>
            <p14:xfrm>
              <a:off x="7167916" y="2664511"/>
              <a:ext cx="165240" cy="288720"/>
            </p14:xfrm>
          </p:contentPart>
        </mc:Choice>
        <mc:Fallback xmlns="">
          <p:pic>
            <p:nvPicPr>
              <p:cNvPr id="47" name="墨迹 49">
                <a:extLst>
                  <a:ext uri="{FF2B5EF4-FFF2-40B4-BE49-F238E27FC236}">
                    <a16:creationId xmlns:a16="http://schemas.microsoft.com/office/drawing/2014/main" id="{B7AB53CC-C173-4F47-9B5B-BEDAF05A95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52470" y="2649050"/>
                <a:ext cx="195773" cy="3192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1" name="墨迹 50">
                <a:extLst>
                  <a:ext uri="{FF2B5EF4-FFF2-40B4-BE49-F238E27FC236}">
                    <a16:creationId xmlns:a16="http://schemas.microsoft.com/office/drawing/2014/main" xmlns="" id="{EA861BD8-A241-7A41-92A8-028F7D6ACB53}"/>
                  </a:ext>
                </a:extLst>
              </p14:cNvPr>
              <p14:cNvContentPartPr/>
              <p14:nvPr/>
            </p14:nvContentPartPr>
            <p14:xfrm>
              <a:off x="9238636" y="4973551"/>
              <a:ext cx="312840" cy="313560"/>
            </p14:xfrm>
          </p:contentPart>
        </mc:Choice>
        <mc:Fallback xmlns="">
          <p:pic>
            <p:nvPicPr>
              <p:cNvPr id="51" name="墨迹 50">
                <a:extLst>
                  <a:ext uri="{FF2B5EF4-FFF2-40B4-BE49-F238E27FC236}">
                    <a16:creationId xmlns:a16="http://schemas.microsoft.com/office/drawing/2014/main" id="{EA861BD8-A241-7A41-92A8-028F7D6ACB5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23156" y="4958089"/>
                <a:ext cx="343440" cy="344125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1C3CC5DE-6D52-E74F-920F-B51F05811281}"/>
              </a:ext>
            </a:extLst>
          </p:cNvPr>
          <p:cNvSpPr/>
          <p:nvPr/>
        </p:nvSpPr>
        <p:spPr>
          <a:xfrm>
            <a:off x="5847700" y="1175702"/>
            <a:ext cx="2970911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UK—Economic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2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554" y="1316102"/>
            <a:ext cx="12192000" cy="166647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1412" y="1304407"/>
            <a:ext cx="12192000" cy="1666470"/>
          </a:xfrm>
          <a:prstGeom prst="rect">
            <a:avLst/>
          </a:prstGeom>
          <a:solidFill>
            <a:schemeClr val="accent5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147" y="-904122"/>
            <a:ext cx="7818153" cy="751370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45964" y="3222172"/>
            <a:ext cx="2628238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Index</a:t>
            </a:r>
            <a:r>
              <a:rPr lang="zh-CN" altLang="en-US" sz="1400" b="1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of Economic Freedom </a:t>
            </a:r>
          </a:p>
        </p:txBody>
      </p:sp>
      <p:sp>
        <p:nvSpPr>
          <p:cNvPr id="31" name="矩形 30"/>
          <p:cNvSpPr/>
          <p:nvPr/>
        </p:nvSpPr>
        <p:spPr>
          <a:xfrm>
            <a:off x="4301020" y="3222172"/>
            <a:ext cx="2351288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Ease of doing business</a:t>
            </a:r>
            <a:endParaRPr lang="zh-CN" altLang="en-US" sz="1400" b="1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584063" y="3164202"/>
            <a:ext cx="2871739" cy="315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Microsoft YaHei UI Light" panose="020B0502040204020203" pitchFamily="34" charset="-122"/>
                <a:cs typeface="Times New Roman" panose="02020603050405020304" pitchFamily="18" charset="0"/>
              </a:rPr>
              <a:t>Corruption perceptions index</a:t>
            </a:r>
            <a:endParaRPr lang="zh-CN" altLang="en-US" sz="1400" b="1" dirty="0">
              <a:latin typeface="Times New Roman" panose="02020603050405020304" pitchFamily="18" charset="0"/>
              <a:ea typeface="Microsoft YaHei UI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136" y="1264681"/>
            <a:ext cx="304800" cy="40233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F6DC7160-CCB6-6643-9CD1-53AB297BC59E}"/>
              </a:ext>
            </a:extLst>
          </p:cNvPr>
          <p:cNvSpPr txBox="1"/>
          <p:nvPr/>
        </p:nvSpPr>
        <p:spPr>
          <a:xfrm>
            <a:off x="3325706" y="1264681"/>
            <a:ext cx="433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522854E9-3045-5246-85A6-841507155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32" y="3635684"/>
            <a:ext cx="2070736" cy="2642816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xmlns="" id="{A8A2BE06-C2A2-FF46-A431-ABE854D84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487" y="3635684"/>
            <a:ext cx="2628900" cy="2667325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xmlns="" id="{63BD60FC-2C8A-4C42-86C3-E95F45EC9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1355" y="3538091"/>
            <a:ext cx="3653802" cy="2740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墨迹 18">
                <a:extLst>
                  <a:ext uri="{FF2B5EF4-FFF2-40B4-BE49-F238E27FC236}">
                    <a16:creationId xmlns:a16="http://schemas.microsoft.com/office/drawing/2014/main" xmlns="" id="{353FA1BF-D532-B941-AE5D-BFA90249274E}"/>
                  </a:ext>
                </a:extLst>
              </p14:cNvPr>
              <p14:cNvContentPartPr/>
              <p14:nvPr/>
            </p14:nvContentPartPr>
            <p14:xfrm>
              <a:off x="8078406" y="6196567"/>
              <a:ext cx="884520" cy="34560"/>
            </p14:xfrm>
          </p:contentPart>
        </mc:Choice>
        <mc:Fallback xmlns="">
          <p:pic>
            <p:nvPicPr>
              <p:cNvPr id="19" name="墨迹 18">
                <a:extLst>
                  <a:ext uri="{FF2B5EF4-FFF2-40B4-BE49-F238E27FC236}">
                    <a16:creationId xmlns:a16="http://schemas.microsoft.com/office/drawing/2014/main" id="{353FA1BF-D532-B941-AE5D-BFA9024927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62926" y="6181087"/>
                <a:ext cx="91512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5254106-57FC-2C42-AAB0-11A61EBAC5D2}"/>
              </a:ext>
            </a:extLst>
          </p:cNvPr>
          <p:cNvSpPr/>
          <p:nvPr/>
        </p:nvSpPr>
        <p:spPr>
          <a:xfrm>
            <a:off x="445964" y="334192"/>
            <a:ext cx="3248972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UK—Economic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5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554" y="1316102"/>
            <a:ext cx="12192000" cy="166647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498" y="1316102"/>
            <a:ext cx="12192000" cy="1666470"/>
          </a:xfrm>
          <a:prstGeom prst="rect">
            <a:avLst/>
          </a:prstGeom>
          <a:solidFill>
            <a:schemeClr val="accent5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92" y="-1256666"/>
            <a:ext cx="7818153" cy="751370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45964" y="334192"/>
            <a:ext cx="2209769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UK—Social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cxnSp>
        <p:nvCxnSpPr>
          <p:cNvPr id="35" name="直线连接符 34"/>
          <p:cNvCxnSpPr/>
          <p:nvPr/>
        </p:nvCxnSpPr>
        <p:spPr>
          <a:xfrm>
            <a:off x="981300" y="3987251"/>
            <a:ext cx="0" cy="737414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>
            <a:off x="981300" y="5519629"/>
            <a:ext cx="0" cy="737414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726" y="1254647"/>
            <a:ext cx="304800" cy="40233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D259CEB-978C-0943-89D5-6C6B583D4DFB}"/>
              </a:ext>
            </a:extLst>
          </p:cNvPr>
          <p:cNvSpPr txBox="1"/>
          <p:nvPr/>
        </p:nvSpPr>
        <p:spPr>
          <a:xfrm>
            <a:off x="1185459" y="3755794"/>
            <a:ext cx="10632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Demographic</a:t>
            </a:r>
          </a:p>
          <a:p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82.9 % of the population is urban</a:t>
            </a:r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Population: 25-54 years 39.8% (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“U.K. Population”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2019)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class with comfortable life and a secondary or tertiary education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("British Culture - Core Concepts", 2019)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7990BE7-74EF-2942-87C9-D5A071914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67" y="1128920"/>
            <a:ext cx="6383711" cy="52537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95B8FF60-6F62-AA4A-B040-9A48C0B6B42C}"/>
              </a:ext>
            </a:extLst>
          </p:cNvPr>
          <p:cNvSpPr txBox="1"/>
          <p:nvPr/>
        </p:nvSpPr>
        <p:spPr>
          <a:xfrm>
            <a:off x="1185459" y="5374014"/>
            <a:ext cx="8218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delicate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high-quality culture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97792DB-418F-034F-BDB9-151D93552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003" y="540172"/>
            <a:ext cx="3930406" cy="5842495"/>
          </a:xfrm>
          <a:prstGeom prst="rect">
            <a:avLst/>
          </a:prstGeom>
        </p:spPr>
      </p:pic>
      <p:sp>
        <p:nvSpPr>
          <p:cNvPr id="13" name="文本框 2">
            <a:extLst>
              <a:ext uri="{FF2B5EF4-FFF2-40B4-BE49-F238E27FC236}">
                <a16:creationId xmlns:a16="http://schemas.microsoft.com/office/drawing/2014/main" xmlns="" id="{F6DC7160-CCB6-6643-9CD1-53AB297BC59E}"/>
              </a:ext>
            </a:extLst>
          </p:cNvPr>
          <p:cNvSpPr txBox="1"/>
          <p:nvPr/>
        </p:nvSpPr>
        <p:spPr>
          <a:xfrm>
            <a:off x="3337296" y="1272866"/>
            <a:ext cx="433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33585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554" y="1316102"/>
            <a:ext cx="12192000" cy="166647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5498" y="1316102"/>
            <a:ext cx="12192000" cy="1666470"/>
          </a:xfrm>
          <a:prstGeom prst="rect">
            <a:avLst/>
          </a:prstGeom>
          <a:solidFill>
            <a:schemeClr val="accent5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92" y="-1256666"/>
            <a:ext cx="7818153" cy="751370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45964" y="334192"/>
            <a:ext cx="3093103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UK—Technology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cxnSp>
        <p:nvCxnSpPr>
          <p:cNvPr id="35" name="直线连接符 34"/>
          <p:cNvCxnSpPr>
            <a:cxnSpLocks/>
          </p:cNvCxnSpPr>
          <p:nvPr/>
        </p:nvCxnSpPr>
        <p:spPr>
          <a:xfrm>
            <a:off x="963012" y="4484955"/>
            <a:ext cx="0" cy="1464219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67" y="1264681"/>
            <a:ext cx="304800" cy="40233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CF04DE4-FAB1-674B-96EB-900F6698E430}"/>
              </a:ext>
            </a:extLst>
          </p:cNvPr>
          <p:cNvSpPr txBox="1"/>
          <p:nvPr/>
        </p:nvSpPr>
        <p:spPr>
          <a:xfrm>
            <a:off x="1383103" y="4616901"/>
            <a:ext cx="1016979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Alan Turing Institute to drive</a:t>
            </a:r>
            <a:r>
              <a:rPr kumimoji="1" lang="zh-CN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"big data" education</a:t>
            </a:r>
          </a:p>
          <a:p>
            <a:endParaRPr kumimoji="1" lang="en" altLang="zh-C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——</a:t>
            </a:r>
            <a:r>
              <a:rPr lang="en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"Turing institute to cash in on UK’s big data bonanza”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2014)</a:t>
            </a:r>
            <a:endParaRPr kumimoji="1" lang="zh-CN" alt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0F9BF65-04D5-774A-919A-E385172AF551}"/>
              </a:ext>
            </a:extLst>
          </p:cNvPr>
          <p:cNvSpPr txBox="1"/>
          <p:nvPr/>
        </p:nvSpPr>
        <p:spPr>
          <a:xfrm>
            <a:off x="3325706" y="1264681"/>
            <a:ext cx="4336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397152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5AEC654-912F-A64E-BBCC-9CCD94D9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515892" y="0"/>
            <a:ext cx="7160217" cy="6857999"/>
          </a:xfrm>
          <a:prstGeom prst="parallelogram">
            <a:avLst/>
          </a:prstGeom>
          <a:solidFill>
            <a:schemeClr val="accent5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43443" y="2376142"/>
            <a:ext cx="2220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PART</a:t>
            </a:r>
            <a:endParaRPr kumimoji="1" lang="zh-CN" altLang="en-US" sz="6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295" y="2036713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04</a:t>
            </a:r>
            <a:endParaRPr kumimoji="1" lang="zh-CN" altLang="en-US" sz="88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14308" y="3700675"/>
            <a:ext cx="6585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Porter’s Five </a:t>
            </a:r>
          </a:p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Forces Analysis</a:t>
            </a:r>
            <a:endParaRPr kumimoji="1" lang="zh-CN" altLang="en-US" sz="4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3914308" y="3422801"/>
            <a:ext cx="42394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3140372" y="249811"/>
            <a:ext cx="1285946" cy="765852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3905435" y="0"/>
            <a:ext cx="841594" cy="544111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687311" y="5539073"/>
            <a:ext cx="831838" cy="1332586"/>
          </a:xfrm>
          <a:custGeom>
            <a:avLst/>
            <a:gdLst>
              <a:gd name="connsiteX0" fmla="*/ 0 w 420608"/>
              <a:gd name="connsiteY0" fmla="*/ 1195693 h 1195693"/>
              <a:gd name="connsiteX1" fmla="*/ 105152 w 420608"/>
              <a:gd name="connsiteY1" fmla="*/ 0 h 1195693"/>
              <a:gd name="connsiteX2" fmla="*/ 420608 w 420608"/>
              <a:gd name="connsiteY2" fmla="*/ 0 h 1195693"/>
              <a:gd name="connsiteX3" fmla="*/ 315456 w 420608"/>
              <a:gd name="connsiteY3" fmla="*/ 1195693 h 1195693"/>
              <a:gd name="connsiteX4" fmla="*/ 0 w 420608"/>
              <a:gd name="connsiteY4" fmla="*/ 1195693 h 1195693"/>
              <a:gd name="connsiteX0" fmla="*/ 0 w 606588"/>
              <a:gd name="connsiteY0" fmla="*/ 1195693 h 1195693"/>
              <a:gd name="connsiteX1" fmla="*/ 105152 w 606588"/>
              <a:gd name="connsiteY1" fmla="*/ 0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322129 w 606588"/>
              <a:gd name="connsiteY1" fmla="*/ 30997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279316 w 606588"/>
              <a:gd name="connsiteY1" fmla="*/ 17292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15456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36503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79" h="1178401">
                <a:moveTo>
                  <a:pt x="0" y="1178401"/>
                </a:moveTo>
                <a:lnTo>
                  <a:pt x="236503" y="0"/>
                </a:lnTo>
                <a:lnTo>
                  <a:pt x="574479" y="10119"/>
                </a:lnTo>
                <a:lnTo>
                  <a:pt x="358269" y="1178401"/>
                </a:lnTo>
                <a:lnTo>
                  <a:pt x="0" y="1178401"/>
                </a:ln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6"/>
          <p:cNvSpPr/>
          <p:nvPr/>
        </p:nvSpPr>
        <p:spPr>
          <a:xfrm>
            <a:off x="10303358" y="3867570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881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91"/>
          <p:cNvSpPr>
            <a:spLocks noEditPoints="1"/>
          </p:cNvSpPr>
          <p:nvPr/>
        </p:nvSpPr>
        <p:spPr bwMode="auto">
          <a:xfrm>
            <a:off x="903463" y="3816681"/>
            <a:ext cx="318387" cy="318388"/>
          </a:xfrm>
          <a:custGeom>
            <a:avLst/>
            <a:gdLst>
              <a:gd name="T0" fmla="*/ 67 w 67"/>
              <a:gd name="T1" fmla="*/ 31 h 67"/>
              <a:gd name="T2" fmla="*/ 52 w 67"/>
              <a:gd name="T3" fmla="*/ 14 h 67"/>
              <a:gd name="T4" fmla="*/ 35 w 67"/>
              <a:gd name="T5" fmla="*/ 50 h 67"/>
              <a:gd name="T6" fmla="*/ 53 w 67"/>
              <a:gd name="T7" fmla="*/ 35 h 67"/>
              <a:gd name="T8" fmla="*/ 35 w 67"/>
              <a:gd name="T9" fmla="*/ 50 h 67"/>
              <a:gd name="T10" fmla="*/ 35 w 67"/>
              <a:gd name="T11" fmla="*/ 0 h 67"/>
              <a:gd name="T12" fmla="*/ 47 w 67"/>
              <a:gd name="T13" fmla="*/ 12 h 67"/>
              <a:gd name="T14" fmla="*/ 47 w 67"/>
              <a:gd name="T15" fmla="*/ 55 h 67"/>
              <a:gd name="T16" fmla="*/ 35 w 67"/>
              <a:gd name="T17" fmla="*/ 67 h 67"/>
              <a:gd name="T18" fmla="*/ 47 w 67"/>
              <a:gd name="T19" fmla="*/ 55 h 67"/>
              <a:gd name="T20" fmla="*/ 52 w 67"/>
              <a:gd name="T21" fmla="*/ 53 h 67"/>
              <a:gd name="T22" fmla="*/ 67 w 67"/>
              <a:gd name="T23" fmla="*/ 35 h 67"/>
              <a:gd name="T24" fmla="*/ 46 w 67"/>
              <a:gd name="T25" fmla="*/ 62 h 67"/>
              <a:gd name="T26" fmla="*/ 42 w 67"/>
              <a:gd name="T27" fmla="*/ 66 h 67"/>
              <a:gd name="T28" fmla="*/ 51 w 67"/>
              <a:gd name="T29" fmla="*/ 56 h 67"/>
              <a:gd name="T30" fmla="*/ 46 w 67"/>
              <a:gd name="T31" fmla="*/ 5 h 67"/>
              <a:gd name="T32" fmla="*/ 51 w 67"/>
              <a:gd name="T33" fmla="*/ 11 h 67"/>
              <a:gd name="T34" fmla="*/ 42 w 67"/>
              <a:gd name="T35" fmla="*/ 1 h 67"/>
              <a:gd name="T36" fmla="*/ 49 w 67"/>
              <a:gd name="T37" fmla="*/ 15 h 67"/>
              <a:gd name="T38" fmla="*/ 35 w 67"/>
              <a:gd name="T39" fmla="*/ 31 h 67"/>
              <a:gd name="T40" fmla="*/ 49 w 67"/>
              <a:gd name="T41" fmla="*/ 15 h 67"/>
              <a:gd name="T42" fmla="*/ 20 w 67"/>
              <a:gd name="T43" fmla="*/ 12 h 67"/>
              <a:gd name="T44" fmla="*/ 32 w 67"/>
              <a:gd name="T45" fmla="*/ 0 h 67"/>
              <a:gd name="T46" fmla="*/ 14 w 67"/>
              <a:gd name="T47" fmla="*/ 31 h 67"/>
              <a:gd name="T48" fmla="*/ 32 w 67"/>
              <a:gd name="T49" fmla="*/ 17 h 67"/>
              <a:gd name="T50" fmla="*/ 14 w 67"/>
              <a:gd name="T51" fmla="*/ 31 h 67"/>
              <a:gd name="T52" fmla="*/ 8 w 67"/>
              <a:gd name="T53" fmla="*/ 12 h 67"/>
              <a:gd name="T54" fmla="*/ 11 w 67"/>
              <a:gd name="T55" fmla="*/ 31 h 67"/>
              <a:gd name="T56" fmla="*/ 21 w 67"/>
              <a:gd name="T57" fmla="*/ 5 h 67"/>
              <a:gd name="T58" fmla="*/ 10 w 67"/>
              <a:gd name="T59" fmla="*/ 9 h 67"/>
              <a:gd name="T60" fmla="*/ 21 w 67"/>
              <a:gd name="T61" fmla="*/ 5 h 67"/>
              <a:gd name="T62" fmla="*/ 0 w 67"/>
              <a:gd name="T63" fmla="*/ 35 h 67"/>
              <a:gd name="T64" fmla="*/ 15 w 67"/>
              <a:gd name="T65" fmla="*/ 53 h 67"/>
              <a:gd name="T66" fmla="*/ 21 w 67"/>
              <a:gd name="T67" fmla="*/ 62 h 67"/>
              <a:gd name="T68" fmla="*/ 10 w 67"/>
              <a:gd name="T69" fmla="*/ 58 h 67"/>
              <a:gd name="T70" fmla="*/ 21 w 67"/>
              <a:gd name="T71" fmla="*/ 62 h 67"/>
              <a:gd name="T72" fmla="*/ 32 w 67"/>
              <a:gd name="T73" fmla="*/ 50 h 67"/>
              <a:gd name="T74" fmla="*/ 14 w 67"/>
              <a:gd name="T75" fmla="*/ 35 h 67"/>
              <a:gd name="T76" fmla="*/ 23 w 67"/>
              <a:gd name="T77" fmla="*/ 60 h 67"/>
              <a:gd name="T78" fmla="*/ 32 w 67"/>
              <a:gd name="T79" fmla="*/ 53 h 67"/>
              <a:gd name="T80" fmla="*/ 23 w 67"/>
              <a:gd name="T81" fmla="*/ 6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" h="67">
                <a:moveTo>
                  <a:pt x="57" y="31"/>
                </a:moveTo>
                <a:cubicBezTo>
                  <a:pt x="67" y="31"/>
                  <a:pt x="67" y="31"/>
                  <a:pt x="67" y="31"/>
                </a:cubicBezTo>
                <a:cubicBezTo>
                  <a:pt x="67" y="24"/>
                  <a:pt x="64" y="17"/>
                  <a:pt x="59" y="12"/>
                </a:cubicBezTo>
                <a:cubicBezTo>
                  <a:pt x="57" y="13"/>
                  <a:pt x="55" y="13"/>
                  <a:pt x="52" y="14"/>
                </a:cubicBezTo>
                <a:cubicBezTo>
                  <a:pt x="55" y="19"/>
                  <a:pt x="56" y="25"/>
                  <a:pt x="57" y="31"/>
                </a:cubicBezTo>
                <a:close/>
                <a:moveTo>
                  <a:pt x="35" y="50"/>
                </a:moveTo>
                <a:cubicBezTo>
                  <a:pt x="40" y="50"/>
                  <a:pt x="45" y="51"/>
                  <a:pt x="49" y="52"/>
                </a:cubicBezTo>
                <a:cubicBezTo>
                  <a:pt x="52" y="47"/>
                  <a:pt x="53" y="41"/>
                  <a:pt x="53" y="35"/>
                </a:cubicBezTo>
                <a:cubicBezTo>
                  <a:pt x="35" y="35"/>
                  <a:pt x="35" y="35"/>
                  <a:pt x="35" y="35"/>
                </a:cubicBezTo>
                <a:lnTo>
                  <a:pt x="35" y="50"/>
                </a:lnTo>
                <a:close/>
                <a:moveTo>
                  <a:pt x="44" y="7"/>
                </a:moveTo>
                <a:cubicBezTo>
                  <a:pt x="41" y="4"/>
                  <a:pt x="38" y="2"/>
                  <a:pt x="35" y="0"/>
                </a:cubicBezTo>
                <a:cubicBezTo>
                  <a:pt x="35" y="13"/>
                  <a:pt x="35" y="13"/>
                  <a:pt x="35" y="13"/>
                </a:cubicBezTo>
                <a:cubicBezTo>
                  <a:pt x="39" y="13"/>
                  <a:pt x="43" y="13"/>
                  <a:pt x="47" y="12"/>
                </a:cubicBezTo>
                <a:cubicBezTo>
                  <a:pt x="46" y="10"/>
                  <a:pt x="45" y="9"/>
                  <a:pt x="44" y="7"/>
                </a:cubicBezTo>
                <a:close/>
                <a:moveTo>
                  <a:pt x="47" y="55"/>
                </a:moveTo>
                <a:cubicBezTo>
                  <a:pt x="43" y="54"/>
                  <a:pt x="39" y="53"/>
                  <a:pt x="35" y="53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5"/>
                  <a:pt x="41" y="63"/>
                  <a:pt x="44" y="60"/>
                </a:cubicBezTo>
                <a:cubicBezTo>
                  <a:pt x="45" y="58"/>
                  <a:pt x="46" y="57"/>
                  <a:pt x="47" y="55"/>
                </a:cubicBezTo>
                <a:close/>
                <a:moveTo>
                  <a:pt x="57" y="35"/>
                </a:moveTo>
                <a:cubicBezTo>
                  <a:pt x="56" y="41"/>
                  <a:pt x="55" y="47"/>
                  <a:pt x="52" y="53"/>
                </a:cubicBezTo>
                <a:cubicBezTo>
                  <a:pt x="55" y="53"/>
                  <a:pt x="57" y="54"/>
                  <a:pt x="59" y="55"/>
                </a:cubicBezTo>
                <a:cubicBezTo>
                  <a:pt x="64" y="50"/>
                  <a:pt x="67" y="42"/>
                  <a:pt x="67" y="35"/>
                </a:cubicBezTo>
                <a:lnTo>
                  <a:pt x="57" y="35"/>
                </a:ln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3"/>
                  <a:pt x="44" y="65"/>
                  <a:pt x="42" y="66"/>
                </a:cubicBezTo>
                <a:cubicBezTo>
                  <a:pt x="48" y="64"/>
                  <a:pt x="53" y="62"/>
                  <a:pt x="57" y="58"/>
                </a:cubicBezTo>
                <a:cubicBezTo>
                  <a:pt x="55" y="57"/>
                  <a:pt x="53" y="56"/>
                  <a:pt x="51" y="56"/>
                </a:cubicBezTo>
                <a:cubicBezTo>
                  <a:pt x="49" y="58"/>
                  <a:pt x="48" y="60"/>
                  <a:pt x="46" y="62"/>
                </a:cubicBezTo>
                <a:close/>
                <a:moveTo>
                  <a:pt x="46" y="5"/>
                </a:move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49" y="9"/>
                  <a:pt x="51" y="11"/>
                </a:cubicBezTo>
                <a:cubicBezTo>
                  <a:pt x="53" y="11"/>
                  <a:pt x="55" y="10"/>
                  <a:pt x="57" y="9"/>
                </a:cubicBezTo>
                <a:cubicBezTo>
                  <a:pt x="53" y="5"/>
                  <a:pt x="48" y="2"/>
                  <a:pt x="42" y="1"/>
                </a:cubicBezTo>
                <a:cubicBezTo>
                  <a:pt x="44" y="2"/>
                  <a:pt x="45" y="3"/>
                  <a:pt x="46" y="5"/>
                </a:cubicBezTo>
                <a:close/>
                <a:moveTo>
                  <a:pt x="49" y="15"/>
                </a:moveTo>
                <a:cubicBezTo>
                  <a:pt x="45" y="16"/>
                  <a:pt x="40" y="17"/>
                  <a:pt x="35" y="17"/>
                </a:cubicBezTo>
                <a:cubicBezTo>
                  <a:pt x="35" y="31"/>
                  <a:pt x="35" y="31"/>
                  <a:pt x="35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25"/>
                  <a:pt x="51" y="20"/>
                  <a:pt x="49" y="15"/>
                </a:cubicBezTo>
                <a:close/>
                <a:moveTo>
                  <a:pt x="23" y="7"/>
                </a:moveTo>
                <a:cubicBezTo>
                  <a:pt x="22" y="9"/>
                  <a:pt x="21" y="10"/>
                  <a:pt x="20" y="12"/>
                </a:cubicBezTo>
                <a:cubicBezTo>
                  <a:pt x="24" y="13"/>
                  <a:pt x="28" y="13"/>
                  <a:pt x="32" y="13"/>
                </a:cubicBezTo>
                <a:cubicBezTo>
                  <a:pt x="32" y="0"/>
                  <a:pt x="32" y="0"/>
                  <a:pt x="32" y="0"/>
                </a:cubicBezTo>
                <a:cubicBezTo>
                  <a:pt x="29" y="2"/>
                  <a:pt x="26" y="4"/>
                  <a:pt x="23" y="7"/>
                </a:cubicBezTo>
                <a:close/>
                <a:moveTo>
                  <a:pt x="14" y="31"/>
                </a:moveTo>
                <a:cubicBezTo>
                  <a:pt x="32" y="31"/>
                  <a:pt x="32" y="31"/>
                  <a:pt x="32" y="31"/>
                </a:cubicBezTo>
                <a:cubicBezTo>
                  <a:pt x="32" y="17"/>
                  <a:pt x="32" y="17"/>
                  <a:pt x="32" y="17"/>
                </a:cubicBezTo>
                <a:cubicBezTo>
                  <a:pt x="27" y="17"/>
                  <a:pt x="23" y="16"/>
                  <a:pt x="18" y="15"/>
                </a:cubicBezTo>
                <a:cubicBezTo>
                  <a:pt x="16" y="20"/>
                  <a:pt x="14" y="25"/>
                  <a:pt x="14" y="31"/>
                </a:cubicBezTo>
                <a:close/>
                <a:moveTo>
                  <a:pt x="15" y="14"/>
                </a:moveTo>
                <a:cubicBezTo>
                  <a:pt x="12" y="13"/>
                  <a:pt x="10" y="13"/>
                  <a:pt x="8" y="12"/>
                </a:cubicBezTo>
                <a:cubicBezTo>
                  <a:pt x="3" y="17"/>
                  <a:pt x="0" y="24"/>
                  <a:pt x="0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25"/>
                  <a:pt x="12" y="19"/>
                  <a:pt x="15" y="14"/>
                </a:cubicBezTo>
                <a:close/>
                <a:moveTo>
                  <a:pt x="21" y="5"/>
                </a:moveTo>
                <a:cubicBezTo>
                  <a:pt x="22" y="3"/>
                  <a:pt x="24" y="2"/>
                  <a:pt x="25" y="1"/>
                </a:cubicBezTo>
                <a:cubicBezTo>
                  <a:pt x="19" y="2"/>
                  <a:pt x="14" y="5"/>
                  <a:pt x="10" y="9"/>
                </a:cubicBezTo>
                <a:cubicBezTo>
                  <a:pt x="12" y="10"/>
                  <a:pt x="14" y="11"/>
                  <a:pt x="16" y="11"/>
                </a:cubicBezTo>
                <a:cubicBezTo>
                  <a:pt x="18" y="9"/>
                  <a:pt x="19" y="7"/>
                  <a:pt x="21" y="5"/>
                </a:cubicBezTo>
                <a:close/>
                <a:moveTo>
                  <a:pt x="1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42"/>
                  <a:pt x="3" y="50"/>
                  <a:pt x="8" y="55"/>
                </a:cubicBezTo>
                <a:cubicBezTo>
                  <a:pt x="10" y="54"/>
                  <a:pt x="12" y="53"/>
                  <a:pt x="15" y="53"/>
                </a:cubicBezTo>
                <a:cubicBezTo>
                  <a:pt x="12" y="47"/>
                  <a:pt x="11" y="41"/>
                  <a:pt x="10" y="35"/>
                </a:cubicBezTo>
                <a:close/>
                <a:moveTo>
                  <a:pt x="21" y="62"/>
                </a:moveTo>
                <a:cubicBezTo>
                  <a:pt x="19" y="60"/>
                  <a:pt x="18" y="58"/>
                  <a:pt x="16" y="56"/>
                </a:cubicBezTo>
                <a:cubicBezTo>
                  <a:pt x="14" y="56"/>
                  <a:pt x="12" y="57"/>
                  <a:pt x="10" y="58"/>
                </a:cubicBezTo>
                <a:cubicBezTo>
                  <a:pt x="14" y="62"/>
                  <a:pt x="19" y="64"/>
                  <a:pt x="25" y="66"/>
                </a:cubicBezTo>
                <a:cubicBezTo>
                  <a:pt x="24" y="65"/>
                  <a:pt x="22" y="63"/>
                  <a:pt x="21" y="62"/>
                </a:cubicBezTo>
                <a:close/>
                <a:moveTo>
                  <a:pt x="18" y="52"/>
                </a:moveTo>
                <a:cubicBezTo>
                  <a:pt x="23" y="51"/>
                  <a:pt x="27" y="50"/>
                  <a:pt x="32" y="50"/>
                </a:cubicBezTo>
                <a:cubicBezTo>
                  <a:pt x="32" y="35"/>
                  <a:pt x="32" y="35"/>
                  <a:pt x="32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41"/>
                  <a:pt x="16" y="47"/>
                  <a:pt x="18" y="52"/>
                </a:cubicBezTo>
                <a:close/>
                <a:moveTo>
                  <a:pt x="23" y="60"/>
                </a:moveTo>
                <a:cubicBezTo>
                  <a:pt x="26" y="63"/>
                  <a:pt x="29" y="65"/>
                  <a:pt x="32" y="67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53"/>
                  <a:pt x="24" y="54"/>
                  <a:pt x="20" y="55"/>
                </a:cubicBezTo>
                <a:cubicBezTo>
                  <a:pt x="21" y="57"/>
                  <a:pt x="22" y="58"/>
                  <a:pt x="23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37" name="任意多边形 9"/>
          <p:cNvSpPr/>
          <p:nvPr/>
        </p:nvSpPr>
        <p:spPr>
          <a:xfrm rot="18825554">
            <a:off x="8359844" y="3846499"/>
            <a:ext cx="189898" cy="367863"/>
          </a:xfrm>
          <a:custGeom>
            <a:avLst/>
            <a:gdLst>
              <a:gd name="connsiteX0" fmla="*/ 235173 w 469026"/>
              <a:gd name="connsiteY0" fmla="*/ 732025 h 908580"/>
              <a:gd name="connsiteX1" fmla="*/ 181173 w 469026"/>
              <a:gd name="connsiteY1" fmla="*/ 786025 h 908580"/>
              <a:gd name="connsiteX2" fmla="*/ 235173 w 469026"/>
              <a:gd name="connsiteY2" fmla="*/ 840025 h 908580"/>
              <a:gd name="connsiteX3" fmla="*/ 289173 w 469026"/>
              <a:gd name="connsiteY3" fmla="*/ 786025 h 908580"/>
              <a:gd name="connsiteX4" fmla="*/ 235173 w 469026"/>
              <a:gd name="connsiteY4" fmla="*/ 732025 h 908580"/>
              <a:gd name="connsiteX5" fmla="*/ 350586 w 469026"/>
              <a:gd name="connsiteY5" fmla="*/ 0 h 908580"/>
              <a:gd name="connsiteX6" fmla="*/ 400339 w 469026"/>
              <a:gd name="connsiteY6" fmla="*/ 33544 h 908580"/>
              <a:gd name="connsiteX7" fmla="*/ 469026 w 469026"/>
              <a:gd name="connsiteY7" fmla="*/ 199370 h 908580"/>
              <a:gd name="connsiteX8" fmla="*/ 400339 w 469026"/>
              <a:gd name="connsiteY8" fmla="*/ 365196 h 908580"/>
              <a:gd name="connsiteX9" fmla="*/ 350984 w 469026"/>
              <a:gd name="connsiteY9" fmla="*/ 398472 h 908580"/>
              <a:gd name="connsiteX10" fmla="*/ 350984 w 469026"/>
              <a:gd name="connsiteY10" fmla="*/ 792110 h 908580"/>
              <a:gd name="connsiteX11" fmla="*/ 234514 w 469026"/>
              <a:gd name="connsiteY11" fmla="*/ 908580 h 908580"/>
              <a:gd name="connsiteX12" fmla="*/ 234514 w 469026"/>
              <a:gd name="connsiteY12" fmla="*/ 908579 h 908580"/>
              <a:gd name="connsiteX13" fmla="*/ 118044 w 469026"/>
              <a:gd name="connsiteY13" fmla="*/ 792109 h 908580"/>
              <a:gd name="connsiteX14" fmla="*/ 118044 w 469026"/>
              <a:gd name="connsiteY14" fmla="*/ 398473 h 908580"/>
              <a:gd name="connsiteX15" fmla="*/ 68687 w 469026"/>
              <a:gd name="connsiteY15" fmla="*/ 365196 h 908580"/>
              <a:gd name="connsiteX16" fmla="*/ 0 w 469026"/>
              <a:gd name="connsiteY16" fmla="*/ 199370 h 908580"/>
              <a:gd name="connsiteX17" fmla="*/ 68687 w 469026"/>
              <a:gd name="connsiteY17" fmla="*/ 33544 h 908580"/>
              <a:gd name="connsiteX18" fmla="*/ 118438 w 469026"/>
              <a:gd name="connsiteY18" fmla="*/ 1 h 908580"/>
              <a:gd name="connsiteX19" fmla="*/ 158312 w 469026"/>
              <a:gd name="connsiteY19" fmla="*/ 199369 h 908580"/>
              <a:gd name="connsiteX20" fmla="*/ 310712 w 469026"/>
              <a:gd name="connsiteY20" fmla="*/ 199369 h 9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026" h="908580">
                <a:moveTo>
                  <a:pt x="235173" y="732025"/>
                </a:moveTo>
                <a:cubicBezTo>
                  <a:pt x="205350" y="732025"/>
                  <a:pt x="181173" y="756202"/>
                  <a:pt x="181173" y="786025"/>
                </a:cubicBezTo>
                <a:cubicBezTo>
                  <a:pt x="181173" y="815848"/>
                  <a:pt x="205350" y="840025"/>
                  <a:pt x="235173" y="840025"/>
                </a:cubicBezTo>
                <a:cubicBezTo>
                  <a:pt x="264996" y="840025"/>
                  <a:pt x="289173" y="815848"/>
                  <a:pt x="289173" y="786025"/>
                </a:cubicBezTo>
                <a:cubicBezTo>
                  <a:pt x="289173" y="756202"/>
                  <a:pt x="264996" y="732025"/>
                  <a:pt x="235173" y="732025"/>
                </a:cubicBezTo>
                <a:close/>
                <a:moveTo>
                  <a:pt x="350586" y="0"/>
                </a:moveTo>
                <a:lnTo>
                  <a:pt x="400339" y="33544"/>
                </a:lnTo>
                <a:cubicBezTo>
                  <a:pt x="442777" y="75983"/>
                  <a:pt x="469026" y="134611"/>
                  <a:pt x="469026" y="199370"/>
                </a:cubicBezTo>
                <a:cubicBezTo>
                  <a:pt x="469026" y="264129"/>
                  <a:pt x="442777" y="322757"/>
                  <a:pt x="400339" y="365196"/>
                </a:cubicBezTo>
                <a:lnTo>
                  <a:pt x="350984" y="398472"/>
                </a:lnTo>
                <a:lnTo>
                  <a:pt x="350984" y="792110"/>
                </a:lnTo>
                <a:cubicBezTo>
                  <a:pt x="350984" y="856435"/>
                  <a:pt x="298839" y="908580"/>
                  <a:pt x="234514" y="908580"/>
                </a:cubicBezTo>
                <a:lnTo>
                  <a:pt x="234514" y="908579"/>
                </a:lnTo>
                <a:cubicBezTo>
                  <a:pt x="170189" y="908579"/>
                  <a:pt x="118044" y="856434"/>
                  <a:pt x="118044" y="792109"/>
                </a:cubicBezTo>
                <a:lnTo>
                  <a:pt x="118044" y="398473"/>
                </a:lnTo>
                <a:lnTo>
                  <a:pt x="68687" y="365196"/>
                </a:lnTo>
                <a:cubicBezTo>
                  <a:pt x="26249" y="322757"/>
                  <a:pt x="0" y="264129"/>
                  <a:pt x="0" y="199370"/>
                </a:cubicBezTo>
                <a:cubicBezTo>
                  <a:pt x="0" y="134611"/>
                  <a:pt x="26249" y="75983"/>
                  <a:pt x="68687" y="33544"/>
                </a:cubicBezTo>
                <a:lnTo>
                  <a:pt x="118438" y="1"/>
                </a:lnTo>
                <a:lnTo>
                  <a:pt x="158312" y="199369"/>
                </a:lnTo>
                <a:lnTo>
                  <a:pt x="310712" y="199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38" name="Freeform 9"/>
          <p:cNvSpPr>
            <a:spLocks noEditPoints="1"/>
          </p:cNvSpPr>
          <p:nvPr/>
        </p:nvSpPr>
        <p:spPr bwMode="auto">
          <a:xfrm>
            <a:off x="903453" y="2266540"/>
            <a:ext cx="318405" cy="305842"/>
          </a:xfrm>
          <a:custGeom>
            <a:avLst/>
            <a:gdLst>
              <a:gd name="T0" fmla="*/ 186 w 200"/>
              <a:gd name="T1" fmla="*/ 114 h 192"/>
              <a:gd name="T2" fmla="*/ 182 w 200"/>
              <a:gd name="T3" fmla="*/ 154 h 192"/>
              <a:gd name="T4" fmla="*/ 149 w 200"/>
              <a:gd name="T5" fmla="*/ 191 h 192"/>
              <a:gd name="T6" fmla="*/ 68 w 200"/>
              <a:gd name="T7" fmla="*/ 172 h 192"/>
              <a:gd name="T8" fmla="*/ 68 w 200"/>
              <a:gd name="T9" fmla="*/ 171 h 192"/>
              <a:gd name="T10" fmla="*/ 68 w 200"/>
              <a:gd name="T11" fmla="*/ 191 h 192"/>
              <a:gd name="T12" fmla="*/ 48 w 200"/>
              <a:gd name="T13" fmla="*/ 191 h 192"/>
              <a:gd name="T14" fmla="*/ 28 w 200"/>
              <a:gd name="T15" fmla="*/ 191 h 192"/>
              <a:gd name="T16" fmla="*/ 20 w 200"/>
              <a:gd name="T17" fmla="*/ 191 h 192"/>
              <a:gd name="T18" fmla="*/ 0 w 200"/>
              <a:gd name="T19" fmla="*/ 171 h 192"/>
              <a:gd name="T20" fmla="*/ 0 w 200"/>
              <a:gd name="T21" fmla="*/ 79 h 192"/>
              <a:gd name="T22" fmla="*/ 20 w 200"/>
              <a:gd name="T23" fmla="*/ 59 h 192"/>
              <a:gd name="T24" fmla="*/ 28 w 200"/>
              <a:gd name="T25" fmla="*/ 59 h 192"/>
              <a:gd name="T26" fmla="*/ 48 w 200"/>
              <a:gd name="T27" fmla="*/ 59 h 192"/>
              <a:gd name="T28" fmla="*/ 68 w 200"/>
              <a:gd name="T29" fmla="*/ 59 h 192"/>
              <a:gd name="T30" fmla="*/ 68 w 200"/>
              <a:gd name="T31" fmla="*/ 79 h 192"/>
              <a:gd name="T32" fmla="*/ 68 w 200"/>
              <a:gd name="T33" fmla="*/ 79 h 192"/>
              <a:gd name="T34" fmla="*/ 125 w 200"/>
              <a:gd name="T35" fmla="*/ 1 h 192"/>
              <a:gd name="T36" fmla="*/ 153 w 200"/>
              <a:gd name="T37" fmla="*/ 67 h 192"/>
              <a:gd name="T38" fmla="*/ 197 w 200"/>
              <a:gd name="T39" fmla="*/ 89 h 192"/>
              <a:gd name="T40" fmla="*/ 186 w 200"/>
              <a:gd name="T41" fmla="*/ 114 h 192"/>
              <a:gd name="T42" fmla="*/ 138 w 200"/>
              <a:gd name="T43" fmla="*/ 78 h 192"/>
              <a:gd name="T44" fmla="*/ 132 w 200"/>
              <a:gd name="T45" fmla="*/ 13 h 192"/>
              <a:gd name="T46" fmla="*/ 68 w 200"/>
              <a:gd name="T47" fmla="*/ 94 h 192"/>
              <a:gd name="T48" fmla="*/ 68 w 200"/>
              <a:gd name="T49" fmla="*/ 101 h 192"/>
              <a:gd name="T50" fmla="*/ 68 w 200"/>
              <a:gd name="T51" fmla="*/ 157 h 192"/>
              <a:gd name="T52" fmla="*/ 148 w 200"/>
              <a:gd name="T53" fmla="*/ 179 h 192"/>
              <a:gd name="T54" fmla="*/ 165 w 200"/>
              <a:gd name="T55" fmla="*/ 150 h 192"/>
              <a:gd name="T56" fmla="*/ 170 w 200"/>
              <a:gd name="T57" fmla="*/ 113 h 192"/>
              <a:gd name="T58" fmla="*/ 182 w 200"/>
              <a:gd name="T59" fmla="*/ 92 h 192"/>
              <a:gd name="T60" fmla="*/ 138 w 200"/>
              <a:gd name="T61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92">
                <a:moveTo>
                  <a:pt x="186" y="114"/>
                </a:moveTo>
                <a:cubicBezTo>
                  <a:pt x="200" y="118"/>
                  <a:pt x="196" y="152"/>
                  <a:pt x="182" y="154"/>
                </a:cubicBezTo>
                <a:cubicBezTo>
                  <a:pt x="185" y="163"/>
                  <a:pt x="186" y="192"/>
                  <a:pt x="149" y="191"/>
                </a:cubicBezTo>
                <a:cubicBezTo>
                  <a:pt x="105" y="191"/>
                  <a:pt x="97" y="172"/>
                  <a:pt x="68" y="17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91"/>
                  <a:pt x="68" y="191"/>
                  <a:pt x="68" y="191"/>
                </a:cubicBezTo>
                <a:cubicBezTo>
                  <a:pt x="48" y="191"/>
                  <a:pt x="48" y="191"/>
                  <a:pt x="48" y="191"/>
                </a:cubicBezTo>
                <a:cubicBezTo>
                  <a:pt x="28" y="191"/>
                  <a:pt x="28" y="191"/>
                  <a:pt x="28" y="191"/>
                </a:cubicBezTo>
                <a:cubicBezTo>
                  <a:pt x="20" y="191"/>
                  <a:pt x="20" y="191"/>
                  <a:pt x="20" y="191"/>
                </a:cubicBezTo>
                <a:cubicBezTo>
                  <a:pt x="9" y="191"/>
                  <a:pt x="0" y="182"/>
                  <a:pt x="0" y="171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8"/>
                  <a:pt x="9" y="59"/>
                  <a:pt x="20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48" y="59"/>
                  <a:pt x="48" y="59"/>
                  <a:pt x="48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115" y="60"/>
                  <a:pt x="113" y="2"/>
                  <a:pt x="125" y="1"/>
                </a:cubicBezTo>
                <a:cubicBezTo>
                  <a:pt x="196" y="0"/>
                  <a:pt x="153" y="67"/>
                  <a:pt x="153" y="67"/>
                </a:cubicBezTo>
                <a:cubicBezTo>
                  <a:pt x="153" y="67"/>
                  <a:pt x="193" y="54"/>
                  <a:pt x="197" y="89"/>
                </a:cubicBezTo>
                <a:cubicBezTo>
                  <a:pt x="196" y="99"/>
                  <a:pt x="197" y="105"/>
                  <a:pt x="186" y="114"/>
                </a:cubicBezTo>
                <a:close/>
                <a:moveTo>
                  <a:pt x="138" y="78"/>
                </a:moveTo>
                <a:cubicBezTo>
                  <a:pt x="138" y="78"/>
                  <a:pt x="171" y="12"/>
                  <a:pt x="132" y="13"/>
                </a:cubicBezTo>
                <a:cubicBezTo>
                  <a:pt x="125" y="13"/>
                  <a:pt x="128" y="74"/>
                  <a:pt x="68" y="94"/>
                </a:cubicBezTo>
                <a:cubicBezTo>
                  <a:pt x="68" y="93"/>
                  <a:pt x="68" y="96"/>
                  <a:pt x="68" y="101"/>
                </a:cubicBezTo>
                <a:cubicBezTo>
                  <a:pt x="68" y="157"/>
                  <a:pt x="68" y="157"/>
                  <a:pt x="68" y="157"/>
                </a:cubicBezTo>
                <a:cubicBezTo>
                  <a:pt x="91" y="157"/>
                  <a:pt x="118" y="179"/>
                  <a:pt x="148" y="179"/>
                </a:cubicBezTo>
                <a:cubicBezTo>
                  <a:pt x="173" y="179"/>
                  <a:pt x="170" y="158"/>
                  <a:pt x="165" y="150"/>
                </a:cubicBezTo>
                <a:cubicBezTo>
                  <a:pt x="185" y="144"/>
                  <a:pt x="180" y="116"/>
                  <a:pt x="170" y="113"/>
                </a:cubicBezTo>
                <a:cubicBezTo>
                  <a:pt x="179" y="102"/>
                  <a:pt x="181" y="99"/>
                  <a:pt x="182" y="92"/>
                </a:cubicBezTo>
                <a:cubicBezTo>
                  <a:pt x="179" y="68"/>
                  <a:pt x="138" y="78"/>
                  <a:pt x="138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8314133" y="2317141"/>
            <a:ext cx="281320" cy="319512"/>
          </a:xfrm>
          <a:custGeom>
            <a:avLst/>
            <a:gdLst>
              <a:gd name="T0" fmla="*/ 154 w 158"/>
              <a:gd name="T1" fmla="*/ 160 h 180"/>
              <a:gd name="T2" fmla="*/ 110 w 158"/>
              <a:gd name="T3" fmla="*/ 102 h 180"/>
              <a:gd name="T4" fmla="*/ 107 w 158"/>
              <a:gd name="T5" fmla="*/ 102 h 180"/>
              <a:gd name="T6" fmla="*/ 104 w 158"/>
              <a:gd name="T7" fmla="*/ 105 h 180"/>
              <a:gd name="T8" fmla="*/ 99 w 158"/>
              <a:gd name="T9" fmla="*/ 99 h 180"/>
              <a:gd name="T10" fmla="*/ 116 w 158"/>
              <a:gd name="T11" fmla="*/ 58 h 180"/>
              <a:gd name="T12" fmla="*/ 58 w 158"/>
              <a:gd name="T13" fmla="*/ 0 h 180"/>
              <a:gd name="T14" fmla="*/ 0 w 158"/>
              <a:gd name="T15" fmla="*/ 58 h 180"/>
              <a:gd name="T16" fmla="*/ 58 w 158"/>
              <a:gd name="T17" fmla="*/ 116 h 180"/>
              <a:gd name="T18" fmla="*/ 84 w 158"/>
              <a:gd name="T19" fmla="*/ 109 h 180"/>
              <a:gd name="T20" fmla="*/ 90 w 158"/>
              <a:gd name="T21" fmla="*/ 116 h 180"/>
              <a:gd name="T22" fmla="*/ 87 w 158"/>
              <a:gd name="T23" fmla="*/ 120 h 180"/>
              <a:gd name="T24" fmla="*/ 87 w 158"/>
              <a:gd name="T25" fmla="*/ 121 h 180"/>
              <a:gd name="T26" fmla="*/ 132 w 158"/>
              <a:gd name="T27" fmla="*/ 178 h 180"/>
              <a:gd name="T28" fmla="*/ 141 w 158"/>
              <a:gd name="T29" fmla="*/ 179 h 180"/>
              <a:gd name="T30" fmla="*/ 154 w 158"/>
              <a:gd name="T31" fmla="*/ 170 h 180"/>
              <a:gd name="T32" fmla="*/ 154 w 158"/>
              <a:gd name="T33" fmla="*/ 160 h 180"/>
              <a:gd name="T34" fmla="*/ 21 w 158"/>
              <a:gd name="T35" fmla="*/ 58 h 180"/>
              <a:gd name="T36" fmla="*/ 58 w 158"/>
              <a:gd name="T37" fmla="*/ 21 h 180"/>
              <a:gd name="T38" fmla="*/ 96 w 158"/>
              <a:gd name="T39" fmla="*/ 58 h 180"/>
              <a:gd name="T40" fmla="*/ 58 w 158"/>
              <a:gd name="T41" fmla="*/ 95 h 180"/>
              <a:gd name="T42" fmla="*/ 21 w 158"/>
              <a:gd name="T43" fmla="*/ 5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8" h="180">
                <a:moveTo>
                  <a:pt x="154" y="160"/>
                </a:moveTo>
                <a:cubicBezTo>
                  <a:pt x="110" y="102"/>
                  <a:pt x="110" y="102"/>
                  <a:pt x="110" y="102"/>
                </a:cubicBezTo>
                <a:cubicBezTo>
                  <a:pt x="107" y="102"/>
                  <a:pt x="107" y="102"/>
                  <a:pt x="107" y="102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99"/>
                  <a:pt x="99" y="99"/>
                  <a:pt x="99" y="99"/>
                </a:cubicBezTo>
                <a:cubicBezTo>
                  <a:pt x="110" y="88"/>
                  <a:pt x="116" y="74"/>
                  <a:pt x="116" y="58"/>
                </a:cubicBezTo>
                <a:cubicBezTo>
                  <a:pt x="116" y="26"/>
                  <a:pt x="90" y="0"/>
                  <a:pt x="58" y="0"/>
                </a:cubicBezTo>
                <a:cubicBezTo>
                  <a:pt x="26" y="0"/>
                  <a:pt x="0" y="26"/>
                  <a:pt x="0" y="58"/>
                </a:cubicBezTo>
                <a:cubicBezTo>
                  <a:pt x="0" y="90"/>
                  <a:pt x="26" y="116"/>
                  <a:pt x="58" y="116"/>
                </a:cubicBezTo>
                <a:cubicBezTo>
                  <a:pt x="68" y="116"/>
                  <a:pt x="77" y="114"/>
                  <a:pt x="84" y="109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7" y="121"/>
                  <a:pt x="87" y="121"/>
                  <a:pt x="87" y="121"/>
                </a:cubicBezTo>
                <a:cubicBezTo>
                  <a:pt x="87" y="121"/>
                  <a:pt x="130" y="175"/>
                  <a:pt x="132" y="178"/>
                </a:cubicBezTo>
                <a:cubicBezTo>
                  <a:pt x="135" y="180"/>
                  <a:pt x="141" y="179"/>
                  <a:pt x="141" y="179"/>
                </a:cubicBezTo>
                <a:cubicBezTo>
                  <a:pt x="141" y="179"/>
                  <a:pt x="149" y="174"/>
                  <a:pt x="154" y="170"/>
                </a:cubicBezTo>
                <a:cubicBezTo>
                  <a:pt x="158" y="166"/>
                  <a:pt x="154" y="160"/>
                  <a:pt x="154" y="160"/>
                </a:cubicBezTo>
                <a:close/>
                <a:moveTo>
                  <a:pt x="21" y="58"/>
                </a:moveTo>
                <a:cubicBezTo>
                  <a:pt x="21" y="37"/>
                  <a:pt x="38" y="21"/>
                  <a:pt x="58" y="21"/>
                </a:cubicBezTo>
                <a:cubicBezTo>
                  <a:pt x="79" y="21"/>
                  <a:pt x="96" y="37"/>
                  <a:pt x="96" y="58"/>
                </a:cubicBezTo>
                <a:cubicBezTo>
                  <a:pt x="96" y="79"/>
                  <a:pt x="79" y="95"/>
                  <a:pt x="58" y="95"/>
                </a:cubicBezTo>
                <a:cubicBezTo>
                  <a:pt x="38" y="95"/>
                  <a:pt x="21" y="79"/>
                  <a:pt x="21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2DC30E46-29C6-A54B-A8EC-C2F65F41FC8B}"/>
              </a:ext>
            </a:extLst>
          </p:cNvPr>
          <p:cNvGrpSpPr/>
          <p:nvPr/>
        </p:nvGrpSpPr>
        <p:grpSpPr>
          <a:xfrm>
            <a:off x="4785999" y="2366556"/>
            <a:ext cx="2284979" cy="2176170"/>
            <a:chOff x="4265954" y="1958899"/>
            <a:chExt cx="2284979" cy="2176170"/>
          </a:xfrm>
        </p:grpSpPr>
        <p:sp>
          <p:nvSpPr>
            <p:cNvPr id="25" name="正五边形 24">
              <a:extLst>
                <a:ext uri="{FF2B5EF4-FFF2-40B4-BE49-F238E27FC236}">
                  <a16:creationId xmlns:a16="http://schemas.microsoft.com/office/drawing/2014/main" xmlns="" id="{FF494720-2F08-5347-8CB5-8D9A0AA50864}"/>
                </a:ext>
              </a:extLst>
            </p:cNvPr>
            <p:cNvSpPr/>
            <p:nvPr/>
          </p:nvSpPr>
          <p:spPr>
            <a:xfrm>
              <a:off x="4265954" y="1958899"/>
              <a:ext cx="2284979" cy="2176170"/>
            </a:xfrm>
            <a:prstGeom prst="pentagon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正五边形 23">
              <a:extLst>
                <a:ext uri="{FF2B5EF4-FFF2-40B4-BE49-F238E27FC236}">
                  <a16:creationId xmlns:a16="http://schemas.microsoft.com/office/drawing/2014/main" xmlns="" id="{E1492105-F61C-1E4A-8990-1E8AA99C2155}"/>
                </a:ext>
              </a:extLst>
            </p:cNvPr>
            <p:cNvSpPr/>
            <p:nvPr/>
          </p:nvSpPr>
          <p:spPr>
            <a:xfrm>
              <a:off x="4484282" y="2194012"/>
              <a:ext cx="1873563" cy="1784345"/>
            </a:xfrm>
            <a:prstGeom prst="pentagon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正五边形 22">
              <a:extLst>
                <a:ext uri="{FF2B5EF4-FFF2-40B4-BE49-F238E27FC236}">
                  <a16:creationId xmlns:a16="http://schemas.microsoft.com/office/drawing/2014/main" xmlns="" id="{B98CC527-7F03-E141-8777-B6B0A339989F}"/>
                </a:ext>
              </a:extLst>
            </p:cNvPr>
            <p:cNvSpPr/>
            <p:nvPr/>
          </p:nvSpPr>
          <p:spPr>
            <a:xfrm>
              <a:off x="4705876" y="2492754"/>
              <a:ext cx="1390124" cy="1323927"/>
            </a:xfrm>
            <a:prstGeom prst="pentagon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正五边形 21">
              <a:extLst>
                <a:ext uri="{FF2B5EF4-FFF2-40B4-BE49-F238E27FC236}">
                  <a16:creationId xmlns:a16="http://schemas.microsoft.com/office/drawing/2014/main" xmlns="" id="{FC3F0B5E-32C6-DA4B-B122-41E964BCCAFE}"/>
                </a:ext>
              </a:extLst>
            </p:cNvPr>
            <p:cNvSpPr/>
            <p:nvPr/>
          </p:nvSpPr>
          <p:spPr>
            <a:xfrm>
              <a:off x="4935141" y="2705473"/>
              <a:ext cx="991597" cy="944378"/>
            </a:xfrm>
            <a:prstGeom prst="pentagon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正五边形 3">
              <a:extLst>
                <a:ext uri="{FF2B5EF4-FFF2-40B4-BE49-F238E27FC236}">
                  <a16:creationId xmlns:a16="http://schemas.microsoft.com/office/drawing/2014/main" xmlns="" id="{3DE688CF-9B51-E14C-BB2C-3AB106B93D5A}"/>
                </a:ext>
              </a:extLst>
            </p:cNvPr>
            <p:cNvSpPr/>
            <p:nvPr/>
          </p:nvSpPr>
          <p:spPr>
            <a:xfrm>
              <a:off x="5114879" y="2892513"/>
              <a:ext cx="632120" cy="602019"/>
            </a:xfrm>
            <a:prstGeom prst="pentagon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AF1689A-8D62-6B45-B479-C09D7B4C438C}"/>
              </a:ext>
            </a:extLst>
          </p:cNvPr>
          <p:cNvSpPr txBox="1"/>
          <p:nvPr/>
        </p:nvSpPr>
        <p:spPr>
          <a:xfrm>
            <a:off x="3958848" y="1704646"/>
            <a:ext cx="407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Rivalry among existing competitors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946368A-5F25-0846-90D2-7CC578580859}"/>
              </a:ext>
            </a:extLst>
          </p:cNvPr>
          <p:cNvSpPr txBox="1"/>
          <p:nvPr/>
        </p:nvSpPr>
        <p:spPr>
          <a:xfrm>
            <a:off x="7443816" y="2913910"/>
            <a:ext cx="336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Bargaining power of suppliers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FDDD1BD-1748-8F4C-8666-E946E26B9280}"/>
              </a:ext>
            </a:extLst>
          </p:cNvPr>
          <p:cNvSpPr/>
          <p:nvPr/>
        </p:nvSpPr>
        <p:spPr>
          <a:xfrm>
            <a:off x="1772807" y="4308778"/>
            <a:ext cx="3348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Bargaining power of buyers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6DF6EA1-0507-794D-AB70-ECB0B5599A97}"/>
              </a:ext>
            </a:extLst>
          </p:cNvPr>
          <p:cNvSpPr txBox="1"/>
          <p:nvPr/>
        </p:nvSpPr>
        <p:spPr>
          <a:xfrm>
            <a:off x="1634536" y="2845883"/>
            <a:ext cx="244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 of new entrants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8952B88-CAA4-0246-84A5-1AF5EF0CAD91}"/>
              </a:ext>
            </a:extLst>
          </p:cNvPr>
          <p:cNvSpPr txBox="1"/>
          <p:nvPr/>
        </p:nvSpPr>
        <p:spPr>
          <a:xfrm>
            <a:off x="7575406" y="4308778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Threat of substitutes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xmlns="" id="{EE7B5F56-78E2-B24E-B89C-76326B12325E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5941109" y="2601669"/>
            <a:ext cx="325935" cy="927347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xmlns="" id="{4096CD13-5B2D-8F44-8522-5304A3CF3C23}"/>
              </a:ext>
            </a:extLst>
          </p:cNvPr>
          <p:cNvCxnSpPr>
            <a:cxnSpLocks/>
            <a:stCxn id="4" idx="5"/>
            <a:endCxn id="23" idx="4"/>
          </p:cNvCxnSpPr>
          <p:nvPr/>
        </p:nvCxnSpPr>
        <p:spPr>
          <a:xfrm>
            <a:off x="6267043" y="3530120"/>
            <a:ext cx="83511" cy="694215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xmlns="" id="{CC4BD14C-756D-B54F-BD7C-13EA2F6DE98F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5644565" y="4057506"/>
            <a:ext cx="705554" cy="118466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xmlns="" id="{46AB954C-9FBD-E041-B363-1C67B3DC1FBB}"/>
              </a:ext>
            </a:extLst>
          </p:cNvPr>
          <p:cNvCxnSpPr>
            <a:cxnSpLocks/>
            <a:endCxn id="22" idx="1"/>
          </p:cNvCxnSpPr>
          <p:nvPr/>
        </p:nvCxnSpPr>
        <p:spPr>
          <a:xfrm flipH="1" flipV="1">
            <a:off x="5455187" y="3473849"/>
            <a:ext cx="188944" cy="602042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线连接符 47">
            <a:extLst>
              <a:ext uri="{FF2B5EF4-FFF2-40B4-BE49-F238E27FC236}">
                <a16:creationId xmlns:a16="http://schemas.microsoft.com/office/drawing/2014/main" xmlns="" id="{C2A5DBBF-B1AB-3746-A552-612D7D23BE0B}"/>
              </a:ext>
            </a:extLst>
          </p:cNvPr>
          <p:cNvCxnSpPr>
            <a:cxnSpLocks/>
            <a:endCxn id="24" idx="0"/>
          </p:cNvCxnSpPr>
          <p:nvPr/>
        </p:nvCxnSpPr>
        <p:spPr>
          <a:xfrm flipV="1">
            <a:off x="5472718" y="2601669"/>
            <a:ext cx="468391" cy="891054"/>
          </a:xfrm>
          <a:prstGeom prst="line">
            <a:avLst/>
          </a:prstGeom>
          <a:ln w="222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9972B4EA-D693-BC49-9875-81DA2A7E8FBE}"/>
              </a:ext>
            </a:extLst>
          </p:cNvPr>
          <p:cNvSpPr txBox="1"/>
          <p:nvPr/>
        </p:nvSpPr>
        <p:spPr>
          <a:xfrm>
            <a:off x="2767931" y="5363757"/>
            <a:ext cx="6458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industry in new market is attractive.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EF00D352-FDEA-1A48-8905-7576A59DBBE2}"/>
              </a:ext>
            </a:extLst>
          </p:cNvPr>
          <p:cNvSpPr txBox="1"/>
          <p:nvPr/>
        </p:nvSpPr>
        <p:spPr>
          <a:xfrm>
            <a:off x="5609840" y="131283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08815720-022E-5947-8387-4BF3288B95A7}"/>
              </a:ext>
            </a:extLst>
          </p:cNvPr>
          <p:cNvSpPr txBox="1"/>
          <p:nvPr/>
        </p:nvSpPr>
        <p:spPr>
          <a:xfrm>
            <a:off x="2513568" y="244209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B84FC1C5-254F-4A43-A6BB-25DBD3FFF719}"/>
              </a:ext>
            </a:extLst>
          </p:cNvPr>
          <p:cNvSpPr txBox="1"/>
          <p:nvPr/>
        </p:nvSpPr>
        <p:spPr>
          <a:xfrm>
            <a:off x="2602287" y="397642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2082E3A7-3E11-1449-B404-A8C9A3D93BE9}"/>
              </a:ext>
            </a:extLst>
          </p:cNvPr>
          <p:cNvSpPr txBox="1"/>
          <p:nvPr/>
        </p:nvSpPr>
        <p:spPr>
          <a:xfrm>
            <a:off x="8015288" y="391477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A0417020-4252-4E41-BE8E-0B681A1FF751}"/>
              </a:ext>
            </a:extLst>
          </p:cNvPr>
          <p:cNvSpPr txBox="1"/>
          <p:nvPr/>
        </p:nvSpPr>
        <p:spPr>
          <a:xfrm>
            <a:off x="8281579" y="23685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6AFA81F6-9D10-5B48-8A84-A797C6C7F7D9}"/>
              </a:ext>
            </a:extLst>
          </p:cNvPr>
          <p:cNvSpPr/>
          <p:nvPr/>
        </p:nvSpPr>
        <p:spPr>
          <a:xfrm>
            <a:off x="717898" y="1088859"/>
            <a:ext cx="10466171" cy="5171990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644301" y="248927"/>
            <a:ext cx="4725723" cy="52322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Porter’s Five Forces analysis</a:t>
            </a:r>
            <a:endParaRPr kumimoji="1"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7646427-B72C-FA4B-94E0-BFE87DB5F95F}"/>
              </a:ext>
            </a:extLst>
          </p:cNvPr>
          <p:cNvSpPr txBox="1"/>
          <p:nvPr/>
        </p:nvSpPr>
        <p:spPr>
          <a:xfrm>
            <a:off x="6067448" y="376783"/>
            <a:ext cx="696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cycle stage is mature</a:t>
            </a:r>
            <a:r>
              <a:rPr kumimoji="1" lang="e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(IBISWorld, 2019)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9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40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08" y="1034655"/>
            <a:ext cx="5533993" cy="5101008"/>
          </a:xfrm>
          <a:prstGeom prst="rect">
            <a:avLst/>
          </a:prstGeom>
        </p:spPr>
      </p:pic>
      <p:sp>
        <p:nvSpPr>
          <p:cNvPr id="37" name="任意多边形 9"/>
          <p:cNvSpPr/>
          <p:nvPr/>
        </p:nvSpPr>
        <p:spPr>
          <a:xfrm rot="18825554">
            <a:off x="8359844" y="5448510"/>
            <a:ext cx="189898" cy="367863"/>
          </a:xfrm>
          <a:custGeom>
            <a:avLst/>
            <a:gdLst>
              <a:gd name="connsiteX0" fmla="*/ 235173 w 469026"/>
              <a:gd name="connsiteY0" fmla="*/ 732025 h 908580"/>
              <a:gd name="connsiteX1" fmla="*/ 181173 w 469026"/>
              <a:gd name="connsiteY1" fmla="*/ 786025 h 908580"/>
              <a:gd name="connsiteX2" fmla="*/ 235173 w 469026"/>
              <a:gd name="connsiteY2" fmla="*/ 840025 h 908580"/>
              <a:gd name="connsiteX3" fmla="*/ 289173 w 469026"/>
              <a:gd name="connsiteY3" fmla="*/ 786025 h 908580"/>
              <a:gd name="connsiteX4" fmla="*/ 235173 w 469026"/>
              <a:gd name="connsiteY4" fmla="*/ 732025 h 908580"/>
              <a:gd name="connsiteX5" fmla="*/ 350586 w 469026"/>
              <a:gd name="connsiteY5" fmla="*/ 0 h 908580"/>
              <a:gd name="connsiteX6" fmla="*/ 400339 w 469026"/>
              <a:gd name="connsiteY6" fmla="*/ 33544 h 908580"/>
              <a:gd name="connsiteX7" fmla="*/ 469026 w 469026"/>
              <a:gd name="connsiteY7" fmla="*/ 199370 h 908580"/>
              <a:gd name="connsiteX8" fmla="*/ 400339 w 469026"/>
              <a:gd name="connsiteY8" fmla="*/ 365196 h 908580"/>
              <a:gd name="connsiteX9" fmla="*/ 350984 w 469026"/>
              <a:gd name="connsiteY9" fmla="*/ 398472 h 908580"/>
              <a:gd name="connsiteX10" fmla="*/ 350984 w 469026"/>
              <a:gd name="connsiteY10" fmla="*/ 792110 h 908580"/>
              <a:gd name="connsiteX11" fmla="*/ 234514 w 469026"/>
              <a:gd name="connsiteY11" fmla="*/ 908580 h 908580"/>
              <a:gd name="connsiteX12" fmla="*/ 234514 w 469026"/>
              <a:gd name="connsiteY12" fmla="*/ 908579 h 908580"/>
              <a:gd name="connsiteX13" fmla="*/ 118044 w 469026"/>
              <a:gd name="connsiteY13" fmla="*/ 792109 h 908580"/>
              <a:gd name="connsiteX14" fmla="*/ 118044 w 469026"/>
              <a:gd name="connsiteY14" fmla="*/ 398473 h 908580"/>
              <a:gd name="connsiteX15" fmla="*/ 68687 w 469026"/>
              <a:gd name="connsiteY15" fmla="*/ 365196 h 908580"/>
              <a:gd name="connsiteX16" fmla="*/ 0 w 469026"/>
              <a:gd name="connsiteY16" fmla="*/ 199370 h 908580"/>
              <a:gd name="connsiteX17" fmla="*/ 68687 w 469026"/>
              <a:gd name="connsiteY17" fmla="*/ 33544 h 908580"/>
              <a:gd name="connsiteX18" fmla="*/ 118438 w 469026"/>
              <a:gd name="connsiteY18" fmla="*/ 1 h 908580"/>
              <a:gd name="connsiteX19" fmla="*/ 158312 w 469026"/>
              <a:gd name="connsiteY19" fmla="*/ 199369 h 908580"/>
              <a:gd name="connsiteX20" fmla="*/ 310712 w 469026"/>
              <a:gd name="connsiteY20" fmla="*/ 199369 h 9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026" h="908580">
                <a:moveTo>
                  <a:pt x="235173" y="732025"/>
                </a:moveTo>
                <a:cubicBezTo>
                  <a:pt x="205350" y="732025"/>
                  <a:pt x="181173" y="756202"/>
                  <a:pt x="181173" y="786025"/>
                </a:cubicBezTo>
                <a:cubicBezTo>
                  <a:pt x="181173" y="815848"/>
                  <a:pt x="205350" y="840025"/>
                  <a:pt x="235173" y="840025"/>
                </a:cubicBezTo>
                <a:cubicBezTo>
                  <a:pt x="264996" y="840025"/>
                  <a:pt x="289173" y="815848"/>
                  <a:pt x="289173" y="786025"/>
                </a:cubicBezTo>
                <a:cubicBezTo>
                  <a:pt x="289173" y="756202"/>
                  <a:pt x="264996" y="732025"/>
                  <a:pt x="235173" y="732025"/>
                </a:cubicBezTo>
                <a:close/>
                <a:moveTo>
                  <a:pt x="350586" y="0"/>
                </a:moveTo>
                <a:lnTo>
                  <a:pt x="400339" y="33544"/>
                </a:lnTo>
                <a:cubicBezTo>
                  <a:pt x="442777" y="75983"/>
                  <a:pt x="469026" y="134611"/>
                  <a:pt x="469026" y="199370"/>
                </a:cubicBezTo>
                <a:cubicBezTo>
                  <a:pt x="469026" y="264129"/>
                  <a:pt x="442777" y="322757"/>
                  <a:pt x="400339" y="365196"/>
                </a:cubicBezTo>
                <a:lnTo>
                  <a:pt x="350984" y="398472"/>
                </a:lnTo>
                <a:lnTo>
                  <a:pt x="350984" y="792110"/>
                </a:lnTo>
                <a:cubicBezTo>
                  <a:pt x="350984" y="856435"/>
                  <a:pt x="298839" y="908580"/>
                  <a:pt x="234514" y="908580"/>
                </a:cubicBezTo>
                <a:lnTo>
                  <a:pt x="234514" y="908579"/>
                </a:lnTo>
                <a:cubicBezTo>
                  <a:pt x="170189" y="908579"/>
                  <a:pt x="118044" y="856434"/>
                  <a:pt x="118044" y="792109"/>
                </a:cubicBezTo>
                <a:lnTo>
                  <a:pt x="118044" y="398473"/>
                </a:lnTo>
                <a:lnTo>
                  <a:pt x="68687" y="365196"/>
                </a:lnTo>
                <a:cubicBezTo>
                  <a:pt x="26249" y="322757"/>
                  <a:pt x="0" y="264129"/>
                  <a:pt x="0" y="199370"/>
                </a:cubicBezTo>
                <a:cubicBezTo>
                  <a:pt x="0" y="134611"/>
                  <a:pt x="26249" y="75983"/>
                  <a:pt x="68687" y="33544"/>
                </a:cubicBezTo>
                <a:lnTo>
                  <a:pt x="118438" y="1"/>
                </a:lnTo>
                <a:lnTo>
                  <a:pt x="158312" y="199369"/>
                </a:lnTo>
                <a:lnTo>
                  <a:pt x="310712" y="199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87910" y="1918293"/>
            <a:ext cx="4478114" cy="2057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The financial industry requires economic of scales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Initial capital investment is high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Strict government policy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New entrants are easy to access distribution network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77578" y="4357950"/>
            <a:ext cx="3778791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Bargaining power of suppliers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722004" y="1642332"/>
            <a:ext cx="3057246" cy="79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Bargaining power of Buyers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8519615" y="2805051"/>
            <a:ext cx="3541890" cy="205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Buyer have less number of firms can choose.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 differentiation in this industry is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of buyers is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cost is low.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1CF648D-9614-124E-B7A6-C14F51F21877}"/>
              </a:ext>
            </a:extLst>
          </p:cNvPr>
          <p:cNvSpPr/>
          <p:nvPr/>
        </p:nvSpPr>
        <p:spPr>
          <a:xfrm>
            <a:off x="991148" y="1393354"/>
            <a:ext cx="2982099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Threat of new entrants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1013585-4A2C-8440-8F65-507FF9DD4512}"/>
              </a:ext>
            </a:extLst>
          </p:cNvPr>
          <p:cNvSpPr txBox="1"/>
          <p:nvPr/>
        </p:nvSpPr>
        <p:spPr>
          <a:xfrm>
            <a:off x="587910" y="4966689"/>
            <a:ext cx="4772807" cy="106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Afterpay</a:t>
            </a:r>
            <a:r>
              <a:rPr lang="e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announced a proposed merger with a software company called </a:t>
            </a:r>
            <a:r>
              <a:rPr lang="en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Touchcorp</a:t>
            </a:r>
            <a:r>
              <a:rPr lang="e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(Swan,2017).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08666F2-DDF1-7B46-AB59-FDB5631CAAD2}"/>
              </a:ext>
            </a:extLst>
          </p:cNvPr>
          <p:cNvSpPr/>
          <p:nvPr/>
        </p:nvSpPr>
        <p:spPr>
          <a:xfrm>
            <a:off x="634994" y="399563"/>
            <a:ext cx="4725723" cy="52322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Porter’s Five Forces analysis</a:t>
            </a:r>
            <a:endParaRPr kumimoji="1"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45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879" y="1032233"/>
            <a:ext cx="5533993" cy="5101008"/>
          </a:xfrm>
          <a:prstGeom prst="rect">
            <a:avLst/>
          </a:prstGeom>
        </p:spPr>
      </p:pic>
      <p:sp>
        <p:nvSpPr>
          <p:cNvPr id="37" name="任意多边形 9"/>
          <p:cNvSpPr/>
          <p:nvPr/>
        </p:nvSpPr>
        <p:spPr>
          <a:xfrm rot="18825554">
            <a:off x="8359844" y="5448510"/>
            <a:ext cx="189898" cy="367863"/>
          </a:xfrm>
          <a:custGeom>
            <a:avLst/>
            <a:gdLst>
              <a:gd name="connsiteX0" fmla="*/ 235173 w 469026"/>
              <a:gd name="connsiteY0" fmla="*/ 732025 h 908580"/>
              <a:gd name="connsiteX1" fmla="*/ 181173 w 469026"/>
              <a:gd name="connsiteY1" fmla="*/ 786025 h 908580"/>
              <a:gd name="connsiteX2" fmla="*/ 235173 w 469026"/>
              <a:gd name="connsiteY2" fmla="*/ 840025 h 908580"/>
              <a:gd name="connsiteX3" fmla="*/ 289173 w 469026"/>
              <a:gd name="connsiteY3" fmla="*/ 786025 h 908580"/>
              <a:gd name="connsiteX4" fmla="*/ 235173 w 469026"/>
              <a:gd name="connsiteY4" fmla="*/ 732025 h 908580"/>
              <a:gd name="connsiteX5" fmla="*/ 350586 w 469026"/>
              <a:gd name="connsiteY5" fmla="*/ 0 h 908580"/>
              <a:gd name="connsiteX6" fmla="*/ 400339 w 469026"/>
              <a:gd name="connsiteY6" fmla="*/ 33544 h 908580"/>
              <a:gd name="connsiteX7" fmla="*/ 469026 w 469026"/>
              <a:gd name="connsiteY7" fmla="*/ 199370 h 908580"/>
              <a:gd name="connsiteX8" fmla="*/ 400339 w 469026"/>
              <a:gd name="connsiteY8" fmla="*/ 365196 h 908580"/>
              <a:gd name="connsiteX9" fmla="*/ 350984 w 469026"/>
              <a:gd name="connsiteY9" fmla="*/ 398472 h 908580"/>
              <a:gd name="connsiteX10" fmla="*/ 350984 w 469026"/>
              <a:gd name="connsiteY10" fmla="*/ 792110 h 908580"/>
              <a:gd name="connsiteX11" fmla="*/ 234514 w 469026"/>
              <a:gd name="connsiteY11" fmla="*/ 908580 h 908580"/>
              <a:gd name="connsiteX12" fmla="*/ 234514 w 469026"/>
              <a:gd name="connsiteY12" fmla="*/ 908579 h 908580"/>
              <a:gd name="connsiteX13" fmla="*/ 118044 w 469026"/>
              <a:gd name="connsiteY13" fmla="*/ 792109 h 908580"/>
              <a:gd name="connsiteX14" fmla="*/ 118044 w 469026"/>
              <a:gd name="connsiteY14" fmla="*/ 398473 h 908580"/>
              <a:gd name="connsiteX15" fmla="*/ 68687 w 469026"/>
              <a:gd name="connsiteY15" fmla="*/ 365196 h 908580"/>
              <a:gd name="connsiteX16" fmla="*/ 0 w 469026"/>
              <a:gd name="connsiteY16" fmla="*/ 199370 h 908580"/>
              <a:gd name="connsiteX17" fmla="*/ 68687 w 469026"/>
              <a:gd name="connsiteY17" fmla="*/ 33544 h 908580"/>
              <a:gd name="connsiteX18" fmla="*/ 118438 w 469026"/>
              <a:gd name="connsiteY18" fmla="*/ 1 h 908580"/>
              <a:gd name="connsiteX19" fmla="*/ 158312 w 469026"/>
              <a:gd name="connsiteY19" fmla="*/ 199369 h 908580"/>
              <a:gd name="connsiteX20" fmla="*/ 310712 w 469026"/>
              <a:gd name="connsiteY20" fmla="*/ 199369 h 9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026" h="908580">
                <a:moveTo>
                  <a:pt x="235173" y="732025"/>
                </a:moveTo>
                <a:cubicBezTo>
                  <a:pt x="205350" y="732025"/>
                  <a:pt x="181173" y="756202"/>
                  <a:pt x="181173" y="786025"/>
                </a:cubicBezTo>
                <a:cubicBezTo>
                  <a:pt x="181173" y="815848"/>
                  <a:pt x="205350" y="840025"/>
                  <a:pt x="235173" y="840025"/>
                </a:cubicBezTo>
                <a:cubicBezTo>
                  <a:pt x="264996" y="840025"/>
                  <a:pt x="289173" y="815848"/>
                  <a:pt x="289173" y="786025"/>
                </a:cubicBezTo>
                <a:cubicBezTo>
                  <a:pt x="289173" y="756202"/>
                  <a:pt x="264996" y="732025"/>
                  <a:pt x="235173" y="732025"/>
                </a:cubicBezTo>
                <a:close/>
                <a:moveTo>
                  <a:pt x="350586" y="0"/>
                </a:moveTo>
                <a:lnTo>
                  <a:pt x="400339" y="33544"/>
                </a:lnTo>
                <a:cubicBezTo>
                  <a:pt x="442777" y="75983"/>
                  <a:pt x="469026" y="134611"/>
                  <a:pt x="469026" y="199370"/>
                </a:cubicBezTo>
                <a:cubicBezTo>
                  <a:pt x="469026" y="264129"/>
                  <a:pt x="442777" y="322757"/>
                  <a:pt x="400339" y="365196"/>
                </a:cubicBezTo>
                <a:lnTo>
                  <a:pt x="350984" y="398472"/>
                </a:lnTo>
                <a:lnTo>
                  <a:pt x="350984" y="792110"/>
                </a:lnTo>
                <a:cubicBezTo>
                  <a:pt x="350984" y="856435"/>
                  <a:pt x="298839" y="908580"/>
                  <a:pt x="234514" y="908580"/>
                </a:cubicBezTo>
                <a:lnTo>
                  <a:pt x="234514" y="908579"/>
                </a:lnTo>
                <a:cubicBezTo>
                  <a:pt x="170189" y="908579"/>
                  <a:pt x="118044" y="856434"/>
                  <a:pt x="118044" y="792109"/>
                </a:cubicBezTo>
                <a:lnTo>
                  <a:pt x="118044" y="398473"/>
                </a:lnTo>
                <a:lnTo>
                  <a:pt x="68687" y="365196"/>
                </a:lnTo>
                <a:cubicBezTo>
                  <a:pt x="26249" y="322757"/>
                  <a:pt x="0" y="264129"/>
                  <a:pt x="0" y="199370"/>
                </a:cubicBezTo>
                <a:cubicBezTo>
                  <a:pt x="0" y="134611"/>
                  <a:pt x="26249" y="75983"/>
                  <a:pt x="68687" y="33544"/>
                </a:cubicBezTo>
                <a:lnTo>
                  <a:pt x="118438" y="1"/>
                </a:lnTo>
                <a:lnTo>
                  <a:pt x="158312" y="199369"/>
                </a:lnTo>
                <a:lnTo>
                  <a:pt x="310712" y="199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862447" y="1391325"/>
            <a:ext cx="354189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Competitive rivalry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907182" y="2023923"/>
            <a:ext cx="4121006" cy="338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cost is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hard to get out of this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cost is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financial industry is growing.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firm’s products is highly differentiate.</a:t>
            </a:r>
          </a:p>
          <a:p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competitors: zip pay/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humm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openpay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Brighte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criditLine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/Once/</a:t>
            </a:r>
            <a:r>
              <a:rPr lang="en-US" altLang="zh-CN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Paypal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1CF648D-9614-124E-B7A6-C14F51F21877}"/>
              </a:ext>
            </a:extLst>
          </p:cNvPr>
          <p:cNvSpPr/>
          <p:nvPr/>
        </p:nvSpPr>
        <p:spPr>
          <a:xfrm>
            <a:off x="648324" y="2435654"/>
            <a:ext cx="3187924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Threat of substitutes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0DE1747-D6F5-144D-915C-5DADB0ED832B}"/>
              </a:ext>
            </a:extLst>
          </p:cNvPr>
          <p:cNvSpPr txBox="1"/>
          <p:nvPr/>
        </p:nvSpPr>
        <p:spPr>
          <a:xfrm>
            <a:off x="587910" y="3201804"/>
            <a:ext cx="3696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 substitutes available. Credit card (Barry,2019).</a:t>
            </a:r>
          </a:p>
          <a:p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substitutes with higher price (Barry,2019)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648324" y="374372"/>
            <a:ext cx="4725723" cy="52322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Porter’s Five Forces analysis</a:t>
            </a:r>
            <a:endParaRPr kumimoji="1"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5AEC654-912F-A64E-BBCC-9CCD94D9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515892" y="0"/>
            <a:ext cx="7160217" cy="6857999"/>
          </a:xfrm>
          <a:prstGeom prst="parallelogram">
            <a:avLst/>
          </a:prstGeom>
          <a:solidFill>
            <a:schemeClr val="accent5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43443" y="2376142"/>
            <a:ext cx="2220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PART</a:t>
            </a:r>
            <a:endParaRPr kumimoji="1" lang="zh-CN" altLang="en-US" sz="6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295" y="2036713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05</a:t>
            </a:r>
            <a:endParaRPr kumimoji="1" lang="zh-CN" altLang="en-US" sz="88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14308" y="3700675"/>
            <a:ext cx="658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Conclusion</a:t>
            </a:r>
            <a:endParaRPr kumimoji="1" lang="zh-CN" altLang="en-US" sz="4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3914308" y="3422801"/>
            <a:ext cx="42394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3140372" y="249811"/>
            <a:ext cx="1285946" cy="765852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3905435" y="0"/>
            <a:ext cx="841594" cy="544111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687311" y="5539073"/>
            <a:ext cx="831838" cy="1332586"/>
          </a:xfrm>
          <a:custGeom>
            <a:avLst/>
            <a:gdLst>
              <a:gd name="connsiteX0" fmla="*/ 0 w 420608"/>
              <a:gd name="connsiteY0" fmla="*/ 1195693 h 1195693"/>
              <a:gd name="connsiteX1" fmla="*/ 105152 w 420608"/>
              <a:gd name="connsiteY1" fmla="*/ 0 h 1195693"/>
              <a:gd name="connsiteX2" fmla="*/ 420608 w 420608"/>
              <a:gd name="connsiteY2" fmla="*/ 0 h 1195693"/>
              <a:gd name="connsiteX3" fmla="*/ 315456 w 420608"/>
              <a:gd name="connsiteY3" fmla="*/ 1195693 h 1195693"/>
              <a:gd name="connsiteX4" fmla="*/ 0 w 420608"/>
              <a:gd name="connsiteY4" fmla="*/ 1195693 h 1195693"/>
              <a:gd name="connsiteX0" fmla="*/ 0 w 606588"/>
              <a:gd name="connsiteY0" fmla="*/ 1195693 h 1195693"/>
              <a:gd name="connsiteX1" fmla="*/ 105152 w 606588"/>
              <a:gd name="connsiteY1" fmla="*/ 0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322129 w 606588"/>
              <a:gd name="connsiteY1" fmla="*/ 30997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279316 w 606588"/>
              <a:gd name="connsiteY1" fmla="*/ 17292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15456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36503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79" h="1178401">
                <a:moveTo>
                  <a:pt x="0" y="1178401"/>
                </a:moveTo>
                <a:lnTo>
                  <a:pt x="236503" y="0"/>
                </a:lnTo>
                <a:lnTo>
                  <a:pt x="574479" y="10119"/>
                </a:lnTo>
                <a:lnTo>
                  <a:pt x="358269" y="1178401"/>
                </a:lnTo>
                <a:lnTo>
                  <a:pt x="0" y="1178401"/>
                </a:ln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6"/>
          <p:cNvSpPr/>
          <p:nvPr/>
        </p:nvSpPr>
        <p:spPr>
          <a:xfrm>
            <a:off x="10303358" y="3867570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3016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285" y="1032233"/>
            <a:ext cx="5533993" cy="5101008"/>
          </a:xfrm>
          <a:prstGeom prst="rect">
            <a:avLst/>
          </a:prstGeom>
        </p:spPr>
      </p:pic>
      <p:sp>
        <p:nvSpPr>
          <p:cNvPr id="37" name="任意多边形 9"/>
          <p:cNvSpPr/>
          <p:nvPr/>
        </p:nvSpPr>
        <p:spPr>
          <a:xfrm rot="18825554">
            <a:off x="8359844" y="5448510"/>
            <a:ext cx="189898" cy="367863"/>
          </a:xfrm>
          <a:custGeom>
            <a:avLst/>
            <a:gdLst>
              <a:gd name="connsiteX0" fmla="*/ 235173 w 469026"/>
              <a:gd name="connsiteY0" fmla="*/ 732025 h 908580"/>
              <a:gd name="connsiteX1" fmla="*/ 181173 w 469026"/>
              <a:gd name="connsiteY1" fmla="*/ 786025 h 908580"/>
              <a:gd name="connsiteX2" fmla="*/ 235173 w 469026"/>
              <a:gd name="connsiteY2" fmla="*/ 840025 h 908580"/>
              <a:gd name="connsiteX3" fmla="*/ 289173 w 469026"/>
              <a:gd name="connsiteY3" fmla="*/ 786025 h 908580"/>
              <a:gd name="connsiteX4" fmla="*/ 235173 w 469026"/>
              <a:gd name="connsiteY4" fmla="*/ 732025 h 908580"/>
              <a:gd name="connsiteX5" fmla="*/ 350586 w 469026"/>
              <a:gd name="connsiteY5" fmla="*/ 0 h 908580"/>
              <a:gd name="connsiteX6" fmla="*/ 400339 w 469026"/>
              <a:gd name="connsiteY6" fmla="*/ 33544 h 908580"/>
              <a:gd name="connsiteX7" fmla="*/ 469026 w 469026"/>
              <a:gd name="connsiteY7" fmla="*/ 199370 h 908580"/>
              <a:gd name="connsiteX8" fmla="*/ 400339 w 469026"/>
              <a:gd name="connsiteY8" fmla="*/ 365196 h 908580"/>
              <a:gd name="connsiteX9" fmla="*/ 350984 w 469026"/>
              <a:gd name="connsiteY9" fmla="*/ 398472 h 908580"/>
              <a:gd name="connsiteX10" fmla="*/ 350984 w 469026"/>
              <a:gd name="connsiteY10" fmla="*/ 792110 h 908580"/>
              <a:gd name="connsiteX11" fmla="*/ 234514 w 469026"/>
              <a:gd name="connsiteY11" fmla="*/ 908580 h 908580"/>
              <a:gd name="connsiteX12" fmla="*/ 234514 w 469026"/>
              <a:gd name="connsiteY12" fmla="*/ 908579 h 908580"/>
              <a:gd name="connsiteX13" fmla="*/ 118044 w 469026"/>
              <a:gd name="connsiteY13" fmla="*/ 792109 h 908580"/>
              <a:gd name="connsiteX14" fmla="*/ 118044 w 469026"/>
              <a:gd name="connsiteY14" fmla="*/ 398473 h 908580"/>
              <a:gd name="connsiteX15" fmla="*/ 68687 w 469026"/>
              <a:gd name="connsiteY15" fmla="*/ 365196 h 908580"/>
              <a:gd name="connsiteX16" fmla="*/ 0 w 469026"/>
              <a:gd name="connsiteY16" fmla="*/ 199370 h 908580"/>
              <a:gd name="connsiteX17" fmla="*/ 68687 w 469026"/>
              <a:gd name="connsiteY17" fmla="*/ 33544 h 908580"/>
              <a:gd name="connsiteX18" fmla="*/ 118438 w 469026"/>
              <a:gd name="connsiteY18" fmla="*/ 1 h 908580"/>
              <a:gd name="connsiteX19" fmla="*/ 158312 w 469026"/>
              <a:gd name="connsiteY19" fmla="*/ 199369 h 908580"/>
              <a:gd name="connsiteX20" fmla="*/ 310712 w 469026"/>
              <a:gd name="connsiteY20" fmla="*/ 199369 h 9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026" h="908580">
                <a:moveTo>
                  <a:pt x="235173" y="732025"/>
                </a:moveTo>
                <a:cubicBezTo>
                  <a:pt x="205350" y="732025"/>
                  <a:pt x="181173" y="756202"/>
                  <a:pt x="181173" y="786025"/>
                </a:cubicBezTo>
                <a:cubicBezTo>
                  <a:pt x="181173" y="815848"/>
                  <a:pt x="205350" y="840025"/>
                  <a:pt x="235173" y="840025"/>
                </a:cubicBezTo>
                <a:cubicBezTo>
                  <a:pt x="264996" y="840025"/>
                  <a:pt x="289173" y="815848"/>
                  <a:pt x="289173" y="786025"/>
                </a:cubicBezTo>
                <a:cubicBezTo>
                  <a:pt x="289173" y="756202"/>
                  <a:pt x="264996" y="732025"/>
                  <a:pt x="235173" y="732025"/>
                </a:cubicBezTo>
                <a:close/>
                <a:moveTo>
                  <a:pt x="350586" y="0"/>
                </a:moveTo>
                <a:lnTo>
                  <a:pt x="400339" y="33544"/>
                </a:lnTo>
                <a:cubicBezTo>
                  <a:pt x="442777" y="75983"/>
                  <a:pt x="469026" y="134611"/>
                  <a:pt x="469026" y="199370"/>
                </a:cubicBezTo>
                <a:cubicBezTo>
                  <a:pt x="469026" y="264129"/>
                  <a:pt x="442777" y="322757"/>
                  <a:pt x="400339" y="365196"/>
                </a:cubicBezTo>
                <a:lnTo>
                  <a:pt x="350984" y="398472"/>
                </a:lnTo>
                <a:lnTo>
                  <a:pt x="350984" y="792110"/>
                </a:lnTo>
                <a:cubicBezTo>
                  <a:pt x="350984" y="856435"/>
                  <a:pt x="298839" y="908580"/>
                  <a:pt x="234514" y="908580"/>
                </a:cubicBezTo>
                <a:lnTo>
                  <a:pt x="234514" y="908579"/>
                </a:lnTo>
                <a:cubicBezTo>
                  <a:pt x="170189" y="908579"/>
                  <a:pt x="118044" y="856434"/>
                  <a:pt x="118044" y="792109"/>
                </a:cubicBezTo>
                <a:lnTo>
                  <a:pt x="118044" y="398473"/>
                </a:lnTo>
                <a:lnTo>
                  <a:pt x="68687" y="365196"/>
                </a:lnTo>
                <a:cubicBezTo>
                  <a:pt x="26249" y="322757"/>
                  <a:pt x="0" y="264129"/>
                  <a:pt x="0" y="199370"/>
                </a:cubicBezTo>
                <a:cubicBezTo>
                  <a:pt x="0" y="134611"/>
                  <a:pt x="26249" y="75983"/>
                  <a:pt x="68687" y="33544"/>
                </a:cubicBezTo>
                <a:lnTo>
                  <a:pt x="118438" y="1"/>
                </a:lnTo>
                <a:lnTo>
                  <a:pt x="158312" y="199369"/>
                </a:lnTo>
                <a:lnTo>
                  <a:pt x="310712" y="199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026259" y="2473228"/>
            <a:ext cx="354189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Competitor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8070994" y="3105826"/>
            <a:ext cx="412100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its own competitive advantages.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multi-currency services.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1CF648D-9614-124E-B7A6-C14F51F21877}"/>
              </a:ext>
            </a:extLst>
          </p:cNvPr>
          <p:cNvSpPr/>
          <p:nvPr/>
        </p:nvSpPr>
        <p:spPr>
          <a:xfrm>
            <a:off x="889128" y="2435654"/>
            <a:ext cx="270631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Various Cultures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0DE1747-D6F5-144D-915C-5DADB0ED832B}"/>
              </a:ext>
            </a:extLst>
          </p:cNvPr>
          <p:cNvSpPr txBox="1"/>
          <p:nvPr/>
        </p:nvSpPr>
        <p:spPr>
          <a:xfrm>
            <a:off x="587910" y="3201804"/>
            <a:ext cx="369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Putting different ads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648325" y="374372"/>
            <a:ext cx="2042122" cy="52322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Conclusion</a:t>
            </a:r>
            <a:endParaRPr kumimoji="1"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972B4EA-D693-BC49-9875-81DA2A7E8FBE}"/>
              </a:ext>
            </a:extLst>
          </p:cNvPr>
          <p:cNvSpPr txBox="1"/>
          <p:nvPr/>
        </p:nvSpPr>
        <p:spPr>
          <a:xfrm>
            <a:off x="3073815" y="331489"/>
            <a:ext cx="799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 has a positive prospect in the UK market.</a:t>
            </a:r>
          </a:p>
        </p:txBody>
      </p:sp>
    </p:spTree>
    <p:extLst>
      <p:ext uri="{BB962C8B-B14F-4D97-AF65-F5344CB8AC3E}">
        <p14:creationId xmlns:p14="http://schemas.microsoft.com/office/powerpoint/2010/main" val="1032066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0554" y="2333731"/>
            <a:ext cx="12192000" cy="166647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5498" y="2344802"/>
            <a:ext cx="12192000" cy="1666470"/>
          </a:xfrm>
          <a:prstGeom prst="rect">
            <a:avLst/>
          </a:prstGeom>
          <a:solidFill>
            <a:schemeClr val="accent5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506" y="254417"/>
            <a:ext cx="7818153" cy="751370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503075" y="1508270"/>
            <a:ext cx="3246957" cy="553998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About</a:t>
            </a:r>
            <a:r>
              <a:rPr kumimoji="1" lang="zh-CN" altLang="en-US" sz="2000" b="1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the</a:t>
            </a:r>
            <a:r>
              <a:rPr kumimoji="1" lang="zh-CN" altLang="en-US" sz="2000" b="1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News</a:t>
            </a:r>
            <a:r>
              <a:rPr kumimoji="1" lang="zh-CN" altLang="en-US" sz="2000" b="1" dirty="0"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Story</a:t>
            </a:r>
            <a:endParaRPr kumimoji="1" lang="zh-CN" altLang="en-US" sz="20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9" y="2602435"/>
            <a:ext cx="2470595" cy="5553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68" y="4106830"/>
            <a:ext cx="2450830" cy="1225415"/>
          </a:xfrm>
          <a:prstGeom prst="rect">
            <a:avLst/>
          </a:prstGeom>
        </p:spPr>
      </p:pic>
      <p:sp>
        <p:nvSpPr>
          <p:cNvPr id="9" name="上箭头 8"/>
          <p:cNvSpPr/>
          <p:nvPr/>
        </p:nvSpPr>
        <p:spPr>
          <a:xfrm rot="18583739">
            <a:off x="4135339" y="3051799"/>
            <a:ext cx="1009650" cy="1200323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830473" y="589484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(Kruger, 2019)</a:t>
            </a:r>
            <a:r>
              <a:rPr lang="zh-CN" altLang="zh-CN" dirty="0"/>
              <a:t> 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96728" y="3184593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New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market:</a:t>
            </a:r>
            <a:r>
              <a:rPr kumimoji="1" lang="zh-CN" altLang="en-US" sz="2400" dirty="0">
                <a:solidFill>
                  <a:schemeClr val="bg1"/>
                </a:solidFill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</a:rPr>
              <a:t>UK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24397" y="4998380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Australia</a:t>
            </a:r>
            <a:endParaRPr kumimoji="1" lang="zh-CN" altLang="en-US" sz="2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588846" y="405271"/>
            <a:ext cx="2735313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Introduction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4277" y="3531256"/>
            <a:ext cx="3701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</a:rPr>
              <a:t>$130 billion online market </a:t>
            </a:r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13155" y="5376234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$ 30 billion online market</a:t>
            </a:r>
            <a:endParaRPr kumimoji="1"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0CB029-86EE-9A4D-B418-C59CA9545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04" y="61161"/>
            <a:ext cx="12192000" cy="62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087100" y="1293413"/>
            <a:ext cx="1104900" cy="4295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D2B00BC-09CF-654C-A55C-08C88A6AB795}"/>
              </a:ext>
            </a:extLst>
          </p:cNvPr>
          <p:cNvSpPr txBox="1"/>
          <p:nvPr/>
        </p:nvSpPr>
        <p:spPr>
          <a:xfrm>
            <a:off x="364724" y="859765"/>
            <a:ext cx="1162248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Barry. (2019). Compare Interest-free Finance Providers. Retrieved from http://file://localhost/Users/ivy/Zotero/storage/ZDU5VH9C/interest-free-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finance.html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British Culture - Core Concepts. (2019). Retrieved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https://culturalatlas.sbs.com.au/british-culture/british-culture-core-concepts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Eyers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J. (2019, April 16).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CEO Says Bring on the Competition. 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Australian Financial Review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Retrieved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http://search.proquest.com/docview/2209595714/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IBISWorld. (2019). 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 at a Glance.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Retrieved from http://clients1.ibisworld.com.au.ezproxy1.library.usyd.edu.au/reports/au/industry/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ataglance.aspx?entid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=1740</a:t>
            </a: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Kruger, C. (2019).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Adopt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ClearPay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Name for UK Launch. Retrieved 6 October 2019,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https://www.smh.com.au/business/companies/afterpay-to-adopt-clearpay-name-for-uk-launch-20190430-p51iix.html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dirty="0"/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Index. (2019).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Touch. Retrieved October 8, 2019,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https://www.marketindex.com.au/asx/apt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PESTLE Analysis.(n.d.). 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Example PEST Analysis of The UK.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https://pestleanalysis.com/pest-analysis-of-the-uk/amp/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Santander.(2019). 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United Kingdom: Economic and Political Outline.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Retrieved from 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https://en.portal.santandertrade.com/analyse-markets/united-kingdom/economic-political-outline</a:t>
            </a:r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Swan, D. (2017, February 24).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Touchcorp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Afterpay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Merger Worth $500m. 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Australian (National, Australia).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Turing Institute to Cash in on UK’s Big Data Bonanza. (2014). </a:t>
            </a:r>
            <a:r>
              <a:rPr lang="en" altLang="zh-CN" sz="1400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Weekly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(2582).</a:t>
            </a:r>
          </a:p>
          <a:p>
            <a:endParaRPr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U.K. Population (2019) -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Worldometers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(2019). Retrieved from https://www.worldometers.info/world-population/</a:t>
            </a:r>
            <a:r>
              <a:rPr lang="en" altLang="zh-CN" sz="1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r>
              <a:rPr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-population/</a:t>
            </a:r>
          </a:p>
          <a:p>
            <a:endParaRPr kumimoji="1"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" altLang="zh-CN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http://news.mtime.com/2019/05/21/1592131.html</a:t>
            </a:r>
            <a:endParaRPr kumimoji="1"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" altLang="zh-CN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492633" y="215642"/>
            <a:ext cx="1961810" cy="523220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References</a:t>
            </a:r>
            <a:endParaRPr kumimoji="1"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9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109687" y="0"/>
            <a:ext cx="5729901" cy="5505450"/>
          </a:xfrm>
          <a:prstGeom prst="rect">
            <a:avLst/>
          </a:prstGeom>
          <a:solidFill>
            <a:schemeClr val="accent5">
              <a:lumMod val="5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35521" y="2321004"/>
            <a:ext cx="54782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THANK</a:t>
            </a:r>
            <a:r>
              <a:rPr kumimoji="1" lang="zh-CN" altLang="en-US" sz="66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66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YOU</a:t>
            </a:r>
            <a:endParaRPr kumimoji="1" lang="zh-CN" altLang="en-US" sz="66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5" name="直线连接符 4"/>
          <p:cNvCxnSpPr/>
          <p:nvPr/>
        </p:nvCxnSpPr>
        <p:spPr>
          <a:xfrm>
            <a:off x="4912365" y="3828867"/>
            <a:ext cx="2124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66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55346"/>
          <a:stretch/>
        </p:blipFill>
        <p:spPr>
          <a:xfrm>
            <a:off x="-566908" y="0"/>
            <a:ext cx="4414670" cy="689671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165775" y="1197426"/>
            <a:ext cx="314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Company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overview</a:t>
            </a:r>
            <a:endParaRPr kumimoji="1"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65775" y="2050349"/>
            <a:ext cx="2622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SWOT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Analysis</a:t>
            </a:r>
            <a:endParaRPr kumimoji="1"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65775" y="3018188"/>
            <a:ext cx="2442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PEST</a:t>
            </a:r>
            <a:r>
              <a:rPr kumimoji="1"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Analysis</a:t>
            </a:r>
            <a:endParaRPr kumimoji="1"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65775" y="3986027"/>
            <a:ext cx="3277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Porter’s Five Forces</a:t>
            </a:r>
            <a:endParaRPr kumimoji="1"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65775" y="4953866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Conclusion</a:t>
            </a:r>
            <a:endParaRPr kumimoji="1" lang="zh-CN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065818" y="1201760"/>
            <a:ext cx="498763" cy="51455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1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065818" y="2178505"/>
            <a:ext cx="498763" cy="51455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2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065818" y="3155250"/>
            <a:ext cx="498763" cy="51455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3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065818" y="4131995"/>
            <a:ext cx="498763" cy="51455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4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065818" y="5108738"/>
            <a:ext cx="498763" cy="514553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5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34338" y="12906"/>
            <a:ext cx="2063378" cy="6858000"/>
          </a:xfrm>
          <a:prstGeom prst="rect">
            <a:avLst/>
          </a:prstGeom>
          <a:solidFill>
            <a:schemeClr val="accent5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 rot="5400000">
            <a:off x="2740531" y="3044817"/>
            <a:ext cx="4264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5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CONTENT</a:t>
            </a:r>
            <a:endParaRPr kumimoji="1" lang="zh-CN" altLang="en-US" sz="5200" b="1" dirty="0">
              <a:solidFill>
                <a:schemeClr val="bg1"/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19" name="三角形 6"/>
          <p:cNvSpPr/>
          <p:nvPr/>
        </p:nvSpPr>
        <p:spPr>
          <a:xfrm rot="5400000">
            <a:off x="3387552" y="4849033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2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515892" y="0"/>
            <a:ext cx="7160217" cy="6857999"/>
          </a:xfrm>
          <a:prstGeom prst="parallelogram">
            <a:avLst/>
          </a:prstGeom>
          <a:solidFill>
            <a:schemeClr val="accent5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43443" y="2376142"/>
            <a:ext cx="2220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PART</a:t>
            </a:r>
            <a:endParaRPr kumimoji="1" lang="zh-CN" altLang="en-US" sz="6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295" y="2036713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01</a:t>
            </a:r>
            <a:endParaRPr kumimoji="1" lang="zh-CN" altLang="en-US" sz="88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30456" y="3483263"/>
            <a:ext cx="5214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Company</a:t>
            </a:r>
            <a:r>
              <a:rPr kumimoji="1" lang="zh-CN" altLang="en-US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Overview</a:t>
            </a:r>
            <a:endParaRPr kumimoji="1" lang="zh-CN" altLang="en-US" sz="4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3914308" y="3422801"/>
            <a:ext cx="42394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3140372" y="249811"/>
            <a:ext cx="1285946" cy="765852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3905435" y="0"/>
            <a:ext cx="841594" cy="544111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687311" y="5539073"/>
            <a:ext cx="831838" cy="1332586"/>
          </a:xfrm>
          <a:custGeom>
            <a:avLst/>
            <a:gdLst>
              <a:gd name="connsiteX0" fmla="*/ 0 w 420608"/>
              <a:gd name="connsiteY0" fmla="*/ 1195693 h 1195693"/>
              <a:gd name="connsiteX1" fmla="*/ 105152 w 420608"/>
              <a:gd name="connsiteY1" fmla="*/ 0 h 1195693"/>
              <a:gd name="connsiteX2" fmla="*/ 420608 w 420608"/>
              <a:gd name="connsiteY2" fmla="*/ 0 h 1195693"/>
              <a:gd name="connsiteX3" fmla="*/ 315456 w 420608"/>
              <a:gd name="connsiteY3" fmla="*/ 1195693 h 1195693"/>
              <a:gd name="connsiteX4" fmla="*/ 0 w 420608"/>
              <a:gd name="connsiteY4" fmla="*/ 1195693 h 1195693"/>
              <a:gd name="connsiteX0" fmla="*/ 0 w 606588"/>
              <a:gd name="connsiteY0" fmla="*/ 1195693 h 1195693"/>
              <a:gd name="connsiteX1" fmla="*/ 105152 w 606588"/>
              <a:gd name="connsiteY1" fmla="*/ 0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322129 w 606588"/>
              <a:gd name="connsiteY1" fmla="*/ 30997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279316 w 606588"/>
              <a:gd name="connsiteY1" fmla="*/ 17292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15456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36503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79" h="1178401">
                <a:moveTo>
                  <a:pt x="0" y="1178401"/>
                </a:moveTo>
                <a:lnTo>
                  <a:pt x="236503" y="0"/>
                </a:lnTo>
                <a:lnTo>
                  <a:pt x="574479" y="10119"/>
                </a:lnTo>
                <a:lnTo>
                  <a:pt x="358269" y="1178401"/>
                </a:lnTo>
                <a:lnTo>
                  <a:pt x="0" y="1178401"/>
                </a:ln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6"/>
          <p:cNvSpPr/>
          <p:nvPr/>
        </p:nvSpPr>
        <p:spPr>
          <a:xfrm>
            <a:off x="10303358" y="3867570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258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0" y="1946380"/>
            <a:ext cx="5701568" cy="159113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145327" y="1269463"/>
            <a:ext cx="236467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公司简介</a:t>
            </a:r>
          </a:p>
        </p:txBody>
      </p:sp>
      <p:sp>
        <p:nvSpPr>
          <p:cNvPr id="10" name="矩形 9"/>
          <p:cNvSpPr/>
          <p:nvPr/>
        </p:nvSpPr>
        <p:spPr>
          <a:xfrm>
            <a:off x="6076094" y="1856472"/>
            <a:ext cx="4650383" cy="2363835"/>
          </a:xfrm>
          <a:prstGeom prst="rect">
            <a:avLst/>
          </a:prstGeom>
          <a:solidFill>
            <a:schemeClr val="accent5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7"/>
          <p:cNvSpPr>
            <a:spLocks noChangeArrowheads="1"/>
          </p:cNvSpPr>
          <p:nvPr/>
        </p:nvSpPr>
        <p:spPr bwMode="auto">
          <a:xfrm>
            <a:off x="6431008" y="2011103"/>
            <a:ext cx="3940553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Afterpay</a:t>
            </a:r>
            <a:r>
              <a:rPr lang="zh-CN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</a:t>
            </a:r>
            <a:endParaRPr lang="en-US" altLang="zh-CN" sz="1800" b="1" dirty="0">
              <a:solidFill>
                <a:schemeClr val="bg1"/>
              </a:solidFill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 Light" charset="-122"/>
                <a:cs typeface="Times New Roman" panose="02020603050405020304" pitchFamily="18" charset="0"/>
              </a:rPr>
              <a:t>Buy now, receive now, pay later</a:t>
            </a: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394847" y="1116449"/>
            <a:ext cx="3304834" cy="30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Afterpay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Touch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Group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Ltd</a:t>
            </a:r>
          </a:p>
        </p:txBody>
      </p:sp>
      <p:cxnSp>
        <p:nvCxnSpPr>
          <p:cNvPr id="15" name="直线连接符 14"/>
          <p:cNvCxnSpPr/>
          <p:nvPr/>
        </p:nvCxnSpPr>
        <p:spPr>
          <a:xfrm>
            <a:off x="1403801" y="6212496"/>
            <a:ext cx="9352023" cy="0"/>
          </a:xfrm>
          <a:prstGeom prst="line">
            <a:avLst/>
          </a:prstGeom>
          <a:ln w="63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274995" y="3019978"/>
            <a:ext cx="4480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Touch</a:t>
            </a:r>
            <a:r>
              <a:rPr lang="zh-CN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 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Microsoft YaHei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Microsoft YaHei Light" charset="-122"/>
                <a:cs typeface="Times New Roman" panose="02020603050405020304" pitchFamily="18" charset="0"/>
              </a:rPr>
              <a:t>Digital payment business that serves telecommunications, health and retail sectors</a:t>
            </a:r>
            <a:r>
              <a:rPr lang="zh-CN" altLang="zh-CN" dirty="0">
                <a:solidFill>
                  <a:schemeClr val="bg1"/>
                </a:solidFill>
                <a:latin typeface="Times New Roman" panose="02020603050405020304" pitchFamily="18" charset="0"/>
                <a:ea typeface="Microsoft YaHei Light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Microsoft YaHei Light" charset="-122"/>
              <a:cs typeface="Times New Roman" panose="02020603050405020304" pitchFamily="18" charset="0"/>
            </a:endParaRPr>
          </a:p>
          <a:p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D80A1667-1F01-DF4E-A51F-D6FFEFD5B1B1}"/>
              </a:ext>
            </a:extLst>
          </p:cNvPr>
          <p:cNvSpPr/>
          <p:nvPr/>
        </p:nvSpPr>
        <p:spPr>
          <a:xfrm>
            <a:off x="481540" y="259330"/>
            <a:ext cx="3785660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Company Overview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63" y="4625920"/>
            <a:ext cx="9759462" cy="17242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25354" y="635016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altLang="zh-CN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Index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53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78A25CF-93F6-5949-A1F4-E23E42D8FEA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515892" y="0"/>
            <a:ext cx="7160217" cy="6857999"/>
          </a:xfrm>
          <a:prstGeom prst="parallelogram">
            <a:avLst/>
          </a:prstGeom>
          <a:solidFill>
            <a:schemeClr val="accent5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43443" y="2376142"/>
            <a:ext cx="2220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PART</a:t>
            </a:r>
            <a:endParaRPr kumimoji="1" lang="zh-CN" altLang="en-US" sz="6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295" y="2036713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02</a:t>
            </a:r>
            <a:endParaRPr kumimoji="1" lang="zh-CN" altLang="en-US" sz="88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44776" y="3596683"/>
            <a:ext cx="4036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SWOT Analysis</a:t>
            </a:r>
            <a:endParaRPr kumimoji="1" lang="zh-CN" altLang="en-US" sz="4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3914308" y="3422801"/>
            <a:ext cx="42394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3140372" y="249811"/>
            <a:ext cx="1285946" cy="765852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3905435" y="0"/>
            <a:ext cx="841594" cy="544111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687311" y="5539073"/>
            <a:ext cx="831838" cy="1332586"/>
          </a:xfrm>
          <a:custGeom>
            <a:avLst/>
            <a:gdLst>
              <a:gd name="connsiteX0" fmla="*/ 0 w 420608"/>
              <a:gd name="connsiteY0" fmla="*/ 1195693 h 1195693"/>
              <a:gd name="connsiteX1" fmla="*/ 105152 w 420608"/>
              <a:gd name="connsiteY1" fmla="*/ 0 h 1195693"/>
              <a:gd name="connsiteX2" fmla="*/ 420608 w 420608"/>
              <a:gd name="connsiteY2" fmla="*/ 0 h 1195693"/>
              <a:gd name="connsiteX3" fmla="*/ 315456 w 420608"/>
              <a:gd name="connsiteY3" fmla="*/ 1195693 h 1195693"/>
              <a:gd name="connsiteX4" fmla="*/ 0 w 420608"/>
              <a:gd name="connsiteY4" fmla="*/ 1195693 h 1195693"/>
              <a:gd name="connsiteX0" fmla="*/ 0 w 606588"/>
              <a:gd name="connsiteY0" fmla="*/ 1195693 h 1195693"/>
              <a:gd name="connsiteX1" fmla="*/ 105152 w 606588"/>
              <a:gd name="connsiteY1" fmla="*/ 0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322129 w 606588"/>
              <a:gd name="connsiteY1" fmla="*/ 30997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279316 w 606588"/>
              <a:gd name="connsiteY1" fmla="*/ 17292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15456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36503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79" h="1178401">
                <a:moveTo>
                  <a:pt x="0" y="1178401"/>
                </a:moveTo>
                <a:lnTo>
                  <a:pt x="236503" y="0"/>
                </a:lnTo>
                <a:lnTo>
                  <a:pt x="574479" y="10119"/>
                </a:lnTo>
                <a:lnTo>
                  <a:pt x="358269" y="1178401"/>
                </a:lnTo>
                <a:lnTo>
                  <a:pt x="0" y="1178401"/>
                </a:ln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6"/>
          <p:cNvSpPr/>
          <p:nvPr/>
        </p:nvSpPr>
        <p:spPr>
          <a:xfrm>
            <a:off x="10303358" y="3867570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950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91"/>
          <p:cNvSpPr>
            <a:spLocks noEditPoints="1"/>
          </p:cNvSpPr>
          <p:nvPr/>
        </p:nvSpPr>
        <p:spPr bwMode="auto">
          <a:xfrm>
            <a:off x="746799" y="4891014"/>
            <a:ext cx="3791607" cy="646893"/>
          </a:xfrm>
          <a:custGeom>
            <a:avLst/>
            <a:gdLst>
              <a:gd name="T0" fmla="*/ 67 w 67"/>
              <a:gd name="T1" fmla="*/ 31 h 67"/>
              <a:gd name="T2" fmla="*/ 52 w 67"/>
              <a:gd name="T3" fmla="*/ 14 h 67"/>
              <a:gd name="T4" fmla="*/ 35 w 67"/>
              <a:gd name="T5" fmla="*/ 50 h 67"/>
              <a:gd name="T6" fmla="*/ 53 w 67"/>
              <a:gd name="T7" fmla="*/ 35 h 67"/>
              <a:gd name="T8" fmla="*/ 35 w 67"/>
              <a:gd name="T9" fmla="*/ 50 h 67"/>
              <a:gd name="T10" fmla="*/ 35 w 67"/>
              <a:gd name="T11" fmla="*/ 0 h 67"/>
              <a:gd name="T12" fmla="*/ 47 w 67"/>
              <a:gd name="T13" fmla="*/ 12 h 67"/>
              <a:gd name="T14" fmla="*/ 47 w 67"/>
              <a:gd name="T15" fmla="*/ 55 h 67"/>
              <a:gd name="T16" fmla="*/ 35 w 67"/>
              <a:gd name="T17" fmla="*/ 67 h 67"/>
              <a:gd name="T18" fmla="*/ 47 w 67"/>
              <a:gd name="T19" fmla="*/ 55 h 67"/>
              <a:gd name="T20" fmla="*/ 52 w 67"/>
              <a:gd name="T21" fmla="*/ 53 h 67"/>
              <a:gd name="T22" fmla="*/ 67 w 67"/>
              <a:gd name="T23" fmla="*/ 35 h 67"/>
              <a:gd name="T24" fmla="*/ 46 w 67"/>
              <a:gd name="T25" fmla="*/ 62 h 67"/>
              <a:gd name="T26" fmla="*/ 42 w 67"/>
              <a:gd name="T27" fmla="*/ 66 h 67"/>
              <a:gd name="T28" fmla="*/ 51 w 67"/>
              <a:gd name="T29" fmla="*/ 56 h 67"/>
              <a:gd name="T30" fmla="*/ 46 w 67"/>
              <a:gd name="T31" fmla="*/ 5 h 67"/>
              <a:gd name="T32" fmla="*/ 51 w 67"/>
              <a:gd name="T33" fmla="*/ 11 h 67"/>
              <a:gd name="T34" fmla="*/ 42 w 67"/>
              <a:gd name="T35" fmla="*/ 1 h 67"/>
              <a:gd name="T36" fmla="*/ 49 w 67"/>
              <a:gd name="T37" fmla="*/ 15 h 67"/>
              <a:gd name="T38" fmla="*/ 35 w 67"/>
              <a:gd name="T39" fmla="*/ 31 h 67"/>
              <a:gd name="T40" fmla="*/ 49 w 67"/>
              <a:gd name="T41" fmla="*/ 15 h 67"/>
              <a:gd name="T42" fmla="*/ 20 w 67"/>
              <a:gd name="T43" fmla="*/ 12 h 67"/>
              <a:gd name="T44" fmla="*/ 32 w 67"/>
              <a:gd name="T45" fmla="*/ 0 h 67"/>
              <a:gd name="T46" fmla="*/ 14 w 67"/>
              <a:gd name="T47" fmla="*/ 31 h 67"/>
              <a:gd name="T48" fmla="*/ 32 w 67"/>
              <a:gd name="T49" fmla="*/ 17 h 67"/>
              <a:gd name="T50" fmla="*/ 14 w 67"/>
              <a:gd name="T51" fmla="*/ 31 h 67"/>
              <a:gd name="T52" fmla="*/ 8 w 67"/>
              <a:gd name="T53" fmla="*/ 12 h 67"/>
              <a:gd name="T54" fmla="*/ 11 w 67"/>
              <a:gd name="T55" fmla="*/ 31 h 67"/>
              <a:gd name="T56" fmla="*/ 21 w 67"/>
              <a:gd name="T57" fmla="*/ 5 h 67"/>
              <a:gd name="T58" fmla="*/ 10 w 67"/>
              <a:gd name="T59" fmla="*/ 9 h 67"/>
              <a:gd name="T60" fmla="*/ 21 w 67"/>
              <a:gd name="T61" fmla="*/ 5 h 67"/>
              <a:gd name="T62" fmla="*/ 0 w 67"/>
              <a:gd name="T63" fmla="*/ 35 h 67"/>
              <a:gd name="T64" fmla="*/ 15 w 67"/>
              <a:gd name="T65" fmla="*/ 53 h 67"/>
              <a:gd name="T66" fmla="*/ 21 w 67"/>
              <a:gd name="T67" fmla="*/ 62 h 67"/>
              <a:gd name="T68" fmla="*/ 10 w 67"/>
              <a:gd name="T69" fmla="*/ 58 h 67"/>
              <a:gd name="T70" fmla="*/ 21 w 67"/>
              <a:gd name="T71" fmla="*/ 62 h 67"/>
              <a:gd name="T72" fmla="*/ 32 w 67"/>
              <a:gd name="T73" fmla="*/ 50 h 67"/>
              <a:gd name="T74" fmla="*/ 14 w 67"/>
              <a:gd name="T75" fmla="*/ 35 h 67"/>
              <a:gd name="T76" fmla="*/ 23 w 67"/>
              <a:gd name="T77" fmla="*/ 60 h 67"/>
              <a:gd name="T78" fmla="*/ 32 w 67"/>
              <a:gd name="T79" fmla="*/ 53 h 67"/>
              <a:gd name="T80" fmla="*/ 23 w 67"/>
              <a:gd name="T81" fmla="*/ 6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" h="67">
                <a:moveTo>
                  <a:pt x="57" y="31"/>
                </a:moveTo>
                <a:cubicBezTo>
                  <a:pt x="67" y="31"/>
                  <a:pt x="67" y="31"/>
                  <a:pt x="67" y="31"/>
                </a:cubicBezTo>
                <a:cubicBezTo>
                  <a:pt x="67" y="24"/>
                  <a:pt x="64" y="17"/>
                  <a:pt x="59" y="12"/>
                </a:cubicBezTo>
                <a:cubicBezTo>
                  <a:pt x="57" y="13"/>
                  <a:pt x="55" y="13"/>
                  <a:pt x="52" y="14"/>
                </a:cubicBezTo>
                <a:cubicBezTo>
                  <a:pt x="55" y="19"/>
                  <a:pt x="56" y="25"/>
                  <a:pt x="57" y="31"/>
                </a:cubicBezTo>
                <a:close/>
                <a:moveTo>
                  <a:pt x="35" y="50"/>
                </a:moveTo>
                <a:cubicBezTo>
                  <a:pt x="40" y="50"/>
                  <a:pt x="45" y="51"/>
                  <a:pt x="49" y="52"/>
                </a:cubicBezTo>
                <a:cubicBezTo>
                  <a:pt x="52" y="47"/>
                  <a:pt x="53" y="41"/>
                  <a:pt x="53" y="35"/>
                </a:cubicBezTo>
                <a:cubicBezTo>
                  <a:pt x="35" y="35"/>
                  <a:pt x="35" y="35"/>
                  <a:pt x="35" y="35"/>
                </a:cubicBezTo>
                <a:lnTo>
                  <a:pt x="35" y="50"/>
                </a:lnTo>
                <a:close/>
                <a:moveTo>
                  <a:pt x="44" y="7"/>
                </a:moveTo>
                <a:cubicBezTo>
                  <a:pt x="41" y="4"/>
                  <a:pt x="38" y="2"/>
                  <a:pt x="35" y="0"/>
                </a:cubicBezTo>
                <a:cubicBezTo>
                  <a:pt x="35" y="13"/>
                  <a:pt x="35" y="13"/>
                  <a:pt x="35" y="13"/>
                </a:cubicBezTo>
                <a:cubicBezTo>
                  <a:pt x="39" y="13"/>
                  <a:pt x="43" y="13"/>
                  <a:pt x="47" y="12"/>
                </a:cubicBezTo>
                <a:cubicBezTo>
                  <a:pt x="46" y="10"/>
                  <a:pt x="45" y="9"/>
                  <a:pt x="44" y="7"/>
                </a:cubicBezTo>
                <a:close/>
                <a:moveTo>
                  <a:pt x="47" y="55"/>
                </a:moveTo>
                <a:cubicBezTo>
                  <a:pt x="43" y="54"/>
                  <a:pt x="39" y="53"/>
                  <a:pt x="35" y="53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5"/>
                  <a:pt x="41" y="63"/>
                  <a:pt x="44" y="60"/>
                </a:cubicBezTo>
                <a:cubicBezTo>
                  <a:pt x="45" y="58"/>
                  <a:pt x="46" y="57"/>
                  <a:pt x="47" y="55"/>
                </a:cubicBezTo>
                <a:close/>
                <a:moveTo>
                  <a:pt x="57" y="35"/>
                </a:moveTo>
                <a:cubicBezTo>
                  <a:pt x="56" y="41"/>
                  <a:pt x="55" y="47"/>
                  <a:pt x="52" y="53"/>
                </a:cubicBezTo>
                <a:cubicBezTo>
                  <a:pt x="55" y="53"/>
                  <a:pt x="57" y="54"/>
                  <a:pt x="59" y="55"/>
                </a:cubicBezTo>
                <a:cubicBezTo>
                  <a:pt x="64" y="50"/>
                  <a:pt x="67" y="42"/>
                  <a:pt x="67" y="35"/>
                </a:cubicBezTo>
                <a:lnTo>
                  <a:pt x="57" y="35"/>
                </a:ln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3"/>
                  <a:pt x="44" y="65"/>
                  <a:pt x="42" y="66"/>
                </a:cubicBezTo>
                <a:cubicBezTo>
                  <a:pt x="48" y="64"/>
                  <a:pt x="53" y="62"/>
                  <a:pt x="57" y="58"/>
                </a:cubicBezTo>
                <a:cubicBezTo>
                  <a:pt x="55" y="57"/>
                  <a:pt x="53" y="56"/>
                  <a:pt x="51" y="56"/>
                </a:cubicBezTo>
                <a:cubicBezTo>
                  <a:pt x="49" y="58"/>
                  <a:pt x="48" y="60"/>
                  <a:pt x="46" y="62"/>
                </a:cubicBezTo>
                <a:close/>
                <a:moveTo>
                  <a:pt x="46" y="5"/>
                </a:move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49" y="9"/>
                  <a:pt x="51" y="11"/>
                </a:cubicBezTo>
                <a:cubicBezTo>
                  <a:pt x="53" y="11"/>
                  <a:pt x="55" y="10"/>
                  <a:pt x="57" y="9"/>
                </a:cubicBezTo>
                <a:cubicBezTo>
                  <a:pt x="53" y="5"/>
                  <a:pt x="48" y="2"/>
                  <a:pt x="42" y="1"/>
                </a:cubicBezTo>
                <a:cubicBezTo>
                  <a:pt x="44" y="2"/>
                  <a:pt x="45" y="3"/>
                  <a:pt x="46" y="5"/>
                </a:cubicBezTo>
                <a:close/>
                <a:moveTo>
                  <a:pt x="49" y="15"/>
                </a:moveTo>
                <a:cubicBezTo>
                  <a:pt x="45" y="16"/>
                  <a:pt x="40" y="17"/>
                  <a:pt x="35" y="17"/>
                </a:cubicBezTo>
                <a:cubicBezTo>
                  <a:pt x="35" y="31"/>
                  <a:pt x="35" y="31"/>
                  <a:pt x="35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25"/>
                  <a:pt x="51" y="20"/>
                  <a:pt x="49" y="15"/>
                </a:cubicBezTo>
                <a:close/>
                <a:moveTo>
                  <a:pt x="23" y="7"/>
                </a:moveTo>
                <a:cubicBezTo>
                  <a:pt x="22" y="9"/>
                  <a:pt x="21" y="10"/>
                  <a:pt x="20" y="12"/>
                </a:cubicBezTo>
                <a:cubicBezTo>
                  <a:pt x="24" y="13"/>
                  <a:pt x="28" y="13"/>
                  <a:pt x="32" y="13"/>
                </a:cubicBezTo>
                <a:cubicBezTo>
                  <a:pt x="32" y="0"/>
                  <a:pt x="32" y="0"/>
                  <a:pt x="32" y="0"/>
                </a:cubicBezTo>
                <a:cubicBezTo>
                  <a:pt x="29" y="2"/>
                  <a:pt x="26" y="4"/>
                  <a:pt x="23" y="7"/>
                </a:cubicBezTo>
                <a:close/>
                <a:moveTo>
                  <a:pt x="14" y="31"/>
                </a:moveTo>
                <a:cubicBezTo>
                  <a:pt x="32" y="31"/>
                  <a:pt x="32" y="31"/>
                  <a:pt x="32" y="31"/>
                </a:cubicBezTo>
                <a:cubicBezTo>
                  <a:pt x="32" y="17"/>
                  <a:pt x="32" y="17"/>
                  <a:pt x="32" y="17"/>
                </a:cubicBezTo>
                <a:cubicBezTo>
                  <a:pt x="27" y="17"/>
                  <a:pt x="23" y="16"/>
                  <a:pt x="18" y="15"/>
                </a:cubicBezTo>
                <a:cubicBezTo>
                  <a:pt x="16" y="20"/>
                  <a:pt x="14" y="25"/>
                  <a:pt x="14" y="31"/>
                </a:cubicBezTo>
                <a:close/>
                <a:moveTo>
                  <a:pt x="15" y="14"/>
                </a:moveTo>
                <a:cubicBezTo>
                  <a:pt x="12" y="13"/>
                  <a:pt x="10" y="13"/>
                  <a:pt x="8" y="12"/>
                </a:cubicBezTo>
                <a:cubicBezTo>
                  <a:pt x="3" y="17"/>
                  <a:pt x="0" y="24"/>
                  <a:pt x="0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25"/>
                  <a:pt x="12" y="19"/>
                  <a:pt x="15" y="14"/>
                </a:cubicBezTo>
                <a:close/>
                <a:moveTo>
                  <a:pt x="21" y="5"/>
                </a:moveTo>
                <a:cubicBezTo>
                  <a:pt x="22" y="3"/>
                  <a:pt x="24" y="2"/>
                  <a:pt x="25" y="1"/>
                </a:cubicBezTo>
                <a:cubicBezTo>
                  <a:pt x="19" y="2"/>
                  <a:pt x="14" y="5"/>
                  <a:pt x="10" y="9"/>
                </a:cubicBezTo>
                <a:cubicBezTo>
                  <a:pt x="12" y="10"/>
                  <a:pt x="14" y="11"/>
                  <a:pt x="16" y="11"/>
                </a:cubicBezTo>
                <a:cubicBezTo>
                  <a:pt x="18" y="9"/>
                  <a:pt x="19" y="7"/>
                  <a:pt x="21" y="5"/>
                </a:cubicBezTo>
                <a:close/>
                <a:moveTo>
                  <a:pt x="1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42"/>
                  <a:pt x="3" y="50"/>
                  <a:pt x="8" y="55"/>
                </a:cubicBezTo>
                <a:cubicBezTo>
                  <a:pt x="10" y="54"/>
                  <a:pt x="12" y="53"/>
                  <a:pt x="15" y="53"/>
                </a:cubicBezTo>
                <a:cubicBezTo>
                  <a:pt x="12" y="47"/>
                  <a:pt x="11" y="41"/>
                  <a:pt x="10" y="35"/>
                </a:cubicBezTo>
                <a:close/>
                <a:moveTo>
                  <a:pt x="21" y="62"/>
                </a:moveTo>
                <a:cubicBezTo>
                  <a:pt x="19" y="60"/>
                  <a:pt x="18" y="58"/>
                  <a:pt x="16" y="56"/>
                </a:cubicBezTo>
                <a:cubicBezTo>
                  <a:pt x="14" y="56"/>
                  <a:pt x="12" y="57"/>
                  <a:pt x="10" y="58"/>
                </a:cubicBezTo>
                <a:cubicBezTo>
                  <a:pt x="14" y="62"/>
                  <a:pt x="19" y="64"/>
                  <a:pt x="25" y="66"/>
                </a:cubicBezTo>
                <a:cubicBezTo>
                  <a:pt x="24" y="65"/>
                  <a:pt x="22" y="63"/>
                  <a:pt x="21" y="62"/>
                </a:cubicBezTo>
                <a:close/>
                <a:moveTo>
                  <a:pt x="18" y="52"/>
                </a:moveTo>
                <a:cubicBezTo>
                  <a:pt x="23" y="51"/>
                  <a:pt x="27" y="50"/>
                  <a:pt x="32" y="50"/>
                </a:cubicBezTo>
                <a:cubicBezTo>
                  <a:pt x="32" y="35"/>
                  <a:pt x="32" y="35"/>
                  <a:pt x="32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41"/>
                  <a:pt x="16" y="47"/>
                  <a:pt x="18" y="52"/>
                </a:cubicBezTo>
                <a:close/>
                <a:moveTo>
                  <a:pt x="23" y="60"/>
                </a:moveTo>
                <a:cubicBezTo>
                  <a:pt x="26" y="63"/>
                  <a:pt x="29" y="65"/>
                  <a:pt x="32" y="67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53"/>
                  <a:pt x="24" y="54"/>
                  <a:pt x="20" y="55"/>
                </a:cubicBezTo>
                <a:cubicBezTo>
                  <a:pt x="21" y="57"/>
                  <a:pt x="22" y="58"/>
                  <a:pt x="23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High level of customer satisfaction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37" name="任意多边形 9"/>
          <p:cNvSpPr/>
          <p:nvPr/>
        </p:nvSpPr>
        <p:spPr>
          <a:xfrm rot="18825554">
            <a:off x="8359844" y="4448380"/>
            <a:ext cx="189898" cy="367863"/>
          </a:xfrm>
          <a:custGeom>
            <a:avLst/>
            <a:gdLst>
              <a:gd name="connsiteX0" fmla="*/ 235173 w 469026"/>
              <a:gd name="connsiteY0" fmla="*/ 732025 h 908580"/>
              <a:gd name="connsiteX1" fmla="*/ 181173 w 469026"/>
              <a:gd name="connsiteY1" fmla="*/ 786025 h 908580"/>
              <a:gd name="connsiteX2" fmla="*/ 235173 w 469026"/>
              <a:gd name="connsiteY2" fmla="*/ 840025 h 908580"/>
              <a:gd name="connsiteX3" fmla="*/ 289173 w 469026"/>
              <a:gd name="connsiteY3" fmla="*/ 786025 h 908580"/>
              <a:gd name="connsiteX4" fmla="*/ 235173 w 469026"/>
              <a:gd name="connsiteY4" fmla="*/ 732025 h 908580"/>
              <a:gd name="connsiteX5" fmla="*/ 350586 w 469026"/>
              <a:gd name="connsiteY5" fmla="*/ 0 h 908580"/>
              <a:gd name="connsiteX6" fmla="*/ 400339 w 469026"/>
              <a:gd name="connsiteY6" fmla="*/ 33544 h 908580"/>
              <a:gd name="connsiteX7" fmla="*/ 469026 w 469026"/>
              <a:gd name="connsiteY7" fmla="*/ 199370 h 908580"/>
              <a:gd name="connsiteX8" fmla="*/ 400339 w 469026"/>
              <a:gd name="connsiteY8" fmla="*/ 365196 h 908580"/>
              <a:gd name="connsiteX9" fmla="*/ 350984 w 469026"/>
              <a:gd name="connsiteY9" fmla="*/ 398472 h 908580"/>
              <a:gd name="connsiteX10" fmla="*/ 350984 w 469026"/>
              <a:gd name="connsiteY10" fmla="*/ 792110 h 908580"/>
              <a:gd name="connsiteX11" fmla="*/ 234514 w 469026"/>
              <a:gd name="connsiteY11" fmla="*/ 908580 h 908580"/>
              <a:gd name="connsiteX12" fmla="*/ 234514 w 469026"/>
              <a:gd name="connsiteY12" fmla="*/ 908579 h 908580"/>
              <a:gd name="connsiteX13" fmla="*/ 118044 w 469026"/>
              <a:gd name="connsiteY13" fmla="*/ 792109 h 908580"/>
              <a:gd name="connsiteX14" fmla="*/ 118044 w 469026"/>
              <a:gd name="connsiteY14" fmla="*/ 398473 h 908580"/>
              <a:gd name="connsiteX15" fmla="*/ 68687 w 469026"/>
              <a:gd name="connsiteY15" fmla="*/ 365196 h 908580"/>
              <a:gd name="connsiteX16" fmla="*/ 0 w 469026"/>
              <a:gd name="connsiteY16" fmla="*/ 199370 h 908580"/>
              <a:gd name="connsiteX17" fmla="*/ 68687 w 469026"/>
              <a:gd name="connsiteY17" fmla="*/ 33544 h 908580"/>
              <a:gd name="connsiteX18" fmla="*/ 118438 w 469026"/>
              <a:gd name="connsiteY18" fmla="*/ 1 h 908580"/>
              <a:gd name="connsiteX19" fmla="*/ 158312 w 469026"/>
              <a:gd name="connsiteY19" fmla="*/ 199369 h 908580"/>
              <a:gd name="connsiteX20" fmla="*/ 310712 w 469026"/>
              <a:gd name="connsiteY20" fmla="*/ 199369 h 9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026" h="908580">
                <a:moveTo>
                  <a:pt x="235173" y="732025"/>
                </a:moveTo>
                <a:cubicBezTo>
                  <a:pt x="205350" y="732025"/>
                  <a:pt x="181173" y="756202"/>
                  <a:pt x="181173" y="786025"/>
                </a:cubicBezTo>
                <a:cubicBezTo>
                  <a:pt x="181173" y="815848"/>
                  <a:pt x="205350" y="840025"/>
                  <a:pt x="235173" y="840025"/>
                </a:cubicBezTo>
                <a:cubicBezTo>
                  <a:pt x="264996" y="840025"/>
                  <a:pt x="289173" y="815848"/>
                  <a:pt x="289173" y="786025"/>
                </a:cubicBezTo>
                <a:cubicBezTo>
                  <a:pt x="289173" y="756202"/>
                  <a:pt x="264996" y="732025"/>
                  <a:pt x="235173" y="732025"/>
                </a:cubicBezTo>
                <a:close/>
                <a:moveTo>
                  <a:pt x="350586" y="0"/>
                </a:moveTo>
                <a:lnTo>
                  <a:pt x="400339" y="33544"/>
                </a:lnTo>
                <a:cubicBezTo>
                  <a:pt x="442777" y="75983"/>
                  <a:pt x="469026" y="134611"/>
                  <a:pt x="469026" y="199370"/>
                </a:cubicBezTo>
                <a:cubicBezTo>
                  <a:pt x="469026" y="264129"/>
                  <a:pt x="442777" y="322757"/>
                  <a:pt x="400339" y="365196"/>
                </a:cubicBezTo>
                <a:lnTo>
                  <a:pt x="350984" y="398472"/>
                </a:lnTo>
                <a:lnTo>
                  <a:pt x="350984" y="792110"/>
                </a:lnTo>
                <a:cubicBezTo>
                  <a:pt x="350984" y="856435"/>
                  <a:pt x="298839" y="908580"/>
                  <a:pt x="234514" y="908580"/>
                </a:cubicBezTo>
                <a:lnTo>
                  <a:pt x="234514" y="908579"/>
                </a:lnTo>
                <a:cubicBezTo>
                  <a:pt x="170189" y="908579"/>
                  <a:pt x="118044" y="856434"/>
                  <a:pt x="118044" y="792109"/>
                </a:cubicBezTo>
                <a:lnTo>
                  <a:pt x="118044" y="398473"/>
                </a:lnTo>
                <a:lnTo>
                  <a:pt x="68687" y="365196"/>
                </a:lnTo>
                <a:cubicBezTo>
                  <a:pt x="26249" y="322757"/>
                  <a:pt x="0" y="264129"/>
                  <a:pt x="0" y="199370"/>
                </a:cubicBezTo>
                <a:cubicBezTo>
                  <a:pt x="0" y="134611"/>
                  <a:pt x="26249" y="75983"/>
                  <a:pt x="68687" y="33544"/>
                </a:cubicBezTo>
                <a:lnTo>
                  <a:pt x="118438" y="1"/>
                </a:lnTo>
                <a:lnTo>
                  <a:pt x="158312" y="199369"/>
                </a:lnTo>
                <a:lnTo>
                  <a:pt x="310712" y="1993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38" name="Freeform 9"/>
          <p:cNvSpPr>
            <a:spLocks noEditPoints="1"/>
          </p:cNvSpPr>
          <p:nvPr/>
        </p:nvSpPr>
        <p:spPr bwMode="auto">
          <a:xfrm>
            <a:off x="1574784" y="2926296"/>
            <a:ext cx="318405" cy="305842"/>
          </a:xfrm>
          <a:custGeom>
            <a:avLst/>
            <a:gdLst>
              <a:gd name="T0" fmla="*/ 186 w 200"/>
              <a:gd name="T1" fmla="*/ 114 h 192"/>
              <a:gd name="T2" fmla="*/ 182 w 200"/>
              <a:gd name="T3" fmla="*/ 154 h 192"/>
              <a:gd name="T4" fmla="*/ 149 w 200"/>
              <a:gd name="T5" fmla="*/ 191 h 192"/>
              <a:gd name="T6" fmla="*/ 68 w 200"/>
              <a:gd name="T7" fmla="*/ 172 h 192"/>
              <a:gd name="T8" fmla="*/ 68 w 200"/>
              <a:gd name="T9" fmla="*/ 171 h 192"/>
              <a:gd name="T10" fmla="*/ 68 w 200"/>
              <a:gd name="T11" fmla="*/ 191 h 192"/>
              <a:gd name="T12" fmla="*/ 48 w 200"/>
              <a:gd name="T13" fmla="*/ 191 h 192"/>
              <a:gd name="T14" fmla="*/ 28 w 200"/>
              <a:gd name="T15" fmla="*/ 191 h 192"/>
              <a:gd name="T16" fmla="*/ 20 w 200"/>
              <a:gd name="T17" fmla="*/ 191 h 192"/>
              <a:gd name="T18" fmla="*/ 0 w 200"/>
              <a:gd name="T19" fmla="*/ 171 h 192"/>
              <a:gd name="T20" fmla="*/ 0 w 200"/>
              <a:gd name="T21" fmla="*/ 79 h 192"/>
              <a:gd name="T22" fmla="*/ 20 w 200"/>
              <a:gd name="T23" fmla="*/ 59 h 192"/>
              <a:gd name="T24" fmla="*/ 28 w 200"/>
              <a:gd name="T25" fmla="*/ 59 h 192"/>
              <a:gd name="T26" fmla="*/ 48 w 200"/>
              <a:gd name="T27" fmla="*/ 59 h 192"/>
              <a:gd name="T28" fmla="*/ 68 w 200"/>
              <a:gd name="T29" fmla="*/ 59 h 192"/>
              <a:gd name="T30" fmla="*/ 68 w 200"/>
              <a:gd name="T31" fmla="*/ 79 h 192"/>
              <a:gd name="T32" fmla="*/ 68 w 200"/>
              <a:gd name="T33" fmla="*/ 79 h 192"/>
              <a:gd name="T34" fmla="*/ 125 w 200"/>
              <a:gd name="T35" fmla="*/ 1 h 192"/>
              <a:gd name="T36" fmla="*/ 153 w 200"/>
              <a:gd name="T37" fmla="*/ 67 h 192"/>
              <a:gd name="T38" fmla="*/ 197 w 200"/>
              <a:gd name="T39" fmla="*/ 89 h 192"/>
              <a:gd name="T40" fmla="*/ 186 w 200"/>
              <a:gd name="T41" fmla="*/ 114 h 192"/>
              <a:gd name="T42" fmla="*/ 138 w 200"/>
              <a:gd name="T43" fmla="*/ 78 h 192"/>
              <a:gd name="T44" fmla="*/ 132 w 200"/>
              <a:gd name="T45" fmla="*/ 13 h 192"/>
              <a:gd name="T46" fmla="*/ 68 w 200"/>
              <a:gd name="T47" fmla="*/ 94 h 192"/>
              <a:gd name="T48" fmla="*/ 68 w 200"/>
              <a:gd name="T49" fmla="*/ 101 h 192"/>
              <a:gd name="T50" fmla="*/ 68 w 200"/>
              <a:gd name="T51" fmla="*/ 157 h 192"/>
              <a:gd name="T52" fmla="*/ 148 w 200"/>
              <a:gd name="T53" fmla="*/ 179 h 192"/>
              <a:gd name="T54" fmla="*/ 165 w 200"/>
              <a:gd name="T55" fmla="*/ 150 h 192"/>
              <a:gd name="T56" fmla="*/ 170 w 200"/>
              <a:gd name="T57" fmla="*/ 113 h 192"/>
              <a:gd name="T58" fmla="*/ 182 w 200"/>
              <a:gd name="T59" fmla="*/ 92 h 192"/>
              <a:gd name="T60" fmla="*/ 138 w 200"/>
              <a:gd name="T61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00" h="192">
                <a:moveTo>
                  <a:pt x="186" y="114"/>
                </a:moveTo>
                <a:cubicBezTo>
                  <a:pt x="200" y="118"/>
                  <a:pt x="196" y="152"/>
                  <a:pt x="182" y="154"/>
                </a:cubicBezTo>
                <a:cubicBezTo>
                  <a:pt x="185" y="163"/>
                  <a:pt x="186" y="192"/>
                  <a:pt x="149" y="191"/>
                </a:cubicBezTo>
                <a:cubicBezTo>
                  <a:pt x="105" y="191"/>
                  <a:pt x="97" y="172"/>
                  <a:pt x="68" y="17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91"/>
                  <a:pt x="68" y="191"/>
                  <a:pt x="68" y="191"/>
                </a:cubicBezTo>
                <a:cubicBezTo>
                  <a:pt x="48" y="191"/>
                  <a:pt x="48" y="191"/>
                  <a:pt x="48" y="191"/>
                </a:cubicBezTo>
                <a:cubicBezTo>
                  <a:pt x="28" y="191"/>
                  <a:pt x="28" y="191"/>
                  <a:pt x="28" y="191"/>
                </a:cubicBezTo>
                <a:cubicBezTo>
                  <a:pt x="20" y="191"/>
                  <a:pt x="20" y="191"/>
                  <a:pt x="20" y="191"/>
                </a:cubicBezTo>
                <a:cubicBezTo>
                  <a:pt x="9" y="191"/>
                  <a:pt x="0" y="182"/>
                  <a:pt x="0" y="171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8"/>
                  <a:pt x="9" y="59"/>
                  <a:pt x="20" y="59"/>
                </a:cubicBezTo>
                <a:cubicBezTo>
                  <a:pt x="28" y="59"/>
                  <a:pt x="28" y="59"/>
                  <a:pt x="28" y="59"/>
                </a:cubicBezTo>
                <a:cubicBezTo>
                  <a:pt x="48" y="59"/>
                  <a:pt x="48" y="59"/>
                  <a:pt x="48" y="59"/>
                </a:cubicBezTo>
                <a:cubicBezTo>
                  <a:pt x="68" y="59"/>
                  <a:pt x="68" y="59"/>
                  <a:pt x="68" y="59"/>
                </a:cubicBezTo>
                <a:cubicBezTo>
                  <a:pt x="68" y="79"/>
                  <a:pt x="68" y="79"/>
                  <a:pt x="68" y="79"/>
                </a:cubicBezTo>
                <a:cubicBezTo>
                  <a:pt x="68" y="79"/>
                  <a:pt x="68" y="79"/>
                  <a:pt x="68" y="79"/>
                </a:cubicBezTo>
                <a:cubicBezTo>
                  <a:pt x="115" y="60"/>
                  <a:pt x="113" y="2"/>
                  <a:pt x="125" y="1"/>
                </a:cubicBezTo>
                <a:cubicBezTo>
                  <a:pt x="196" y="0"/>
                  <a:pt x="153" y="67"/>
                  <a:pt x="153" y="67"/>
                </a:cubicBezTo>
                <a:cubicBezTo>
                  <a:pt x="153" y="67"/>
                  <a:pt x="193" y="54"/>
                  <a:pt x="197" y="89"/>
                </a:cubicBezTo>
                <a:cubicBezTo>
                  <a:pt x="196" y="99"/>
                  <a:pt x="197" y="105"/>
                  <a:pt x="186" y="114"/>
                </a:cubicBezTo>
                <a:close/>
                <a:moveTo>
                  <a:pt x="138" y="78"/>
                </a:moveTo>
                <a:cubicBezTo>
                  <a:pt x="138" y="78"/>
                  <a:pt x="171" y="12"/>
                  <a:pt x="132" y="13"/>
                </a:cubicBezTo>
                <a:cubicBezTo>
                  <a:pt x="125" y="13"/>
                  <a:pt x="128" y="74"/>
                  <a:pt x="68" y="94"/>
                </a:cubicBezTo>
                <a:cubicBezTo>
                  <a:pt x="68" y="93"/>
                  <a:pt x="68" y="96"/>
                  <a:pt x="68" y="101"/>
                </a:cubicBezTo>
                <a:cubicBezTo>
                  <a:pt x="68" y="157"/>
                  <a:pt x="68" y="157"/>
                  <a:pt x="68" y="157"/>
                </a:cubicBezTo>
                <a:cubicBezTo>
                  <a:pt x="91" y="157"/>
                  <a:pt x="118" y="179"/>
                  <a:pt x="148" y="179"/>
                </a:cubicBezTo>
                <a:cubicBezTo>
                  <a:pt x="173" y="179"/>
                  <a:pt x="170" y="158"/>
                  <a:pt x="165" y="150"/>
                </a:cubicBezTo>
                <a:cubicBezTo>
                  <a:pt x="185" y="144"/>
                  <a:pt x="180" y="116"/>
                  <a:pt x="170" y="113"/>
                </a:cubicBezTo>
                <a:cubicBezTo>
                  <a:pt x="179" y="102"/>
                  <a:pt x="181" y="99"/>
                  <a:pt x="182" y="92"/>
                </a:cubicBezTo>
                <a:cubicBezTo>
                  <a:pt x="179" y="68"/>
                  <a:pt x="138" y="78"/>
                  <a:pt x="138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8314133" y="2919022"/>
            <a:ext cx="281320" cy="319512"/>
          </a:xfrm>
          <a:custGeom>
            <a:avLst/>
            <a:gdLst>
              <a:gd name="T0" fmla="*/ 154 w 158"/>
              <a:gd name="T1" fmla="*/ 160 h 180"/>
              <a:gd name="T2" fmla="*/ 110 w 158"/>
              <a:gd name="T3" fmla="*/ 102 h 180"/>
              <a:gd name="T4" fmla="*/ 107 w 158"/>
              <a:gd name="T5" fmla="*/ 102 h 180"/>
              <a:gd name="T6" fmla="*/ 104 w 158"/>
              <a:gd name="T7" fmla="*/ 105 h 180"/>
              <a:gd name="T8" fmla="*/ 99 w 158"/>
              <a:gd name="T9" fmla="*/ 99 h 180"/>
              <a:gd name="T10" fmla="*/ 116 w 158"/>
              <a:gd name="T11" fmla="*/ 58 h 180"/>
              <a:gd name="T12" fmla="*/ 58 w 158"/>
              <a:gd name="T13" fmla="*/ 0 h 180"/>
              <a:gd name="T14" fmla="*/ 0 w 158"/>
              <a:gd name="T15" fmla="*/ 58 h 180"/>
              <a:gd name="T16" fmla="*/ 58 w 158"/>
              <a:gd name="T17" fmla="*/ 116 h 180"/>
              <a:gd name="T18" fmla="*/ 84 w 158"/>
              <a:gd name="T19" fmla="*/ 109 h 180"/>
              <a:gd name="T20" fmla="*/ 90 w 158"/>
              <a:gd name="T21" fmla="*/ 116 h 180"/>
              <a:gd name="T22" fmla="*/ 87 w 158"/>
              <a:gd name="T23" fmla="*/ 120 h 180"/>
              <a:gd name="T24" fmla="*/ 87 w 158"/>
              <a:gd name="T25" fmla="*/ 121 h 180"/>
              <a:gd name="T26" fmla="*/ 132 w 158"/>
              <a:gd name="T27" fmla="*/ 178 h 180"/>
              <a:gd name="T28" fmla="*/ 141 w 158"/>
              <a:gd name="T29" fmla="*/ 179 h 180"/>
              <a:gd name="T30" fmla="*/ 154 w 158"/>
              <a:gd name="T31" fmla="*/ 170 h 180"/>
              <a:gd name="T32" fmla="*/ 154 w 158"/>
              <a:gd name="T33" fmla="*/ 160 h 180"/>
              <a:gd name="T34" fmla="*/ 21 w 158"/>
              <a:gd name="T35" fmla="*/ 58 h 180"/>
              <a:gd name="T36" fmla="*/ 58 w 158"/>
              <a:gd name="T37" fmla="*/ 21 h 180"/>
              <a:gd name="T38" fmla="*/ 96 w 158"/>
              <a:gd name="T39" fmla="*/ 58 h 180"/>
              <a:gd name="T40" fmla="*/ 58 w 158"/>
              <a:gd name="T41" fmla="*/ 95 h 180"/>
              <a:gd name="T42" fmla="*/ 21 w 158"/>
              <a:gd name="T43" fmla="*/ 5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8" h="180">
                <a:moveTo>
                  <a:pt x="154" y="160"/>
                </a:moveTo>
                <a:cubicBezTo>
                  <a:pt x="110" y="102"/>
                  <a:pt x="110" y="102"/>
                  <a:pt x="110" y="102"/>
                </a:cubicBezTo>
                <a:cubicBezTo>
                  <a:pt x="107" y="102"/>
                  <a:pt x="107" y="102"/>
                  <a:pt x="107" y="102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99"/>
                  <a:pt x="99" y="99"/>
                  <a:pt x="99" y="99"/>
                </a:cubicBezTo>
                <a:cubicBezTo>
                  <a:pt x="110" y="88"/>
                  <a:pt x="116" y="74"/>
                  <a:pt x="116" y="58"/>
                </a:cubicBezTo>
                <a:cubicBezTo>
                  <a:pt x="116" y="26"/>
                  <a:pt x="90" y="0"/>
                  <a:pt x="58" y="0"/>
                </a:cubicBezTo>
                <a:cubicBezTo>
                  <a:pt x="26" y="0"/>
                  <a:pt x="0" y="26"/>
                  <a:pt x="0" y="58"/>
                </a:cubicBezTo>
                <a:cubicBezTo>
                  <a:pt x="0" y="90"/>
                  <a:pt x="26" y="116"/>
                  <a:pt x="58" y="116"/>
                </a:cubicBezTo>
                <a:cubicBezTo>
                  <a:pt x="68" y="116"/>
                  <a:pt x="77" y="114"/>
                  <a:pt x="84" y="109"/>
                </a:cubicBezTo>
                <a:cubicBezTo>
                  <a:pt x="90" y="116"/>
                  <a:pt x="90" y="116"/>
                  <a:pt x="90" y="116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7" y="121"/>
                  <a:pt x="87" y="121"/>
                  <a:pt x="87" y="121"/>
                </a:cubicBezTo>
                <a:cubicBezTo>
                  <a:pt x="87" y="121"/>
                  <a:pt x="130" y="175"/>
                  <a:pt x="132" y="178"/>
                </a:cubicBezTo>
                <a:cubicBezTo>
                  <a:pt x="135" y="180"/>
                  <a:pt x="141" y="179"/>
                  <a:pt x="141" y="179"/>
                </a:cubicBezTo>
                <a:cubicBezTo>
                  <a:pt x="141" y="179"/>
                  <a:pt x="149" y="174"/>
                  <a:pt x="154" y="170"/>
                </a:cubicBezTo>
                <a:cubicBezTo>
                  <a:pt x="158" y="166"/>
                  <a:pt x="154" y="160"/>
                  <a:pt x="154" y="160"/>
                </a:cubicBezTo>
                <a:close/>
                <a:moveTo>
                  <a:pt x="21" y="58"/>
                </a:moveTo>
                <a:cubicBezTo>
                  <a:pt x="21" y="37"/>
                  <a:pt x="38" y="21"/>
                  <a:pt x="58" y="21"/>
                </a:cubicBezTo>
                <a:cubicBezTo>
                  <a:pt x="79" y="21"/>
                  <a:pt x="96" y="37"/>
                  <a:pt x="96" y="58"/>
                </a:cubicBezTo>
                <a:cubicBezTo>
                  <a:pt x="96" y="79"/>
                  <a:pt x="79" y="95"/>
                  <a:pt x="58" y="95"/>
                </a:cubicBezTo>
                <a:cubicBezTo>
                  <a:pt x="38" y="95"/>
                  <a:pt x="21" y="79"/>
                  <a:pt x="21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79980" y="1615863"/>
            <a:ext cx="1863587" cy="63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altLang="zh-CN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Strengths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746799" y="2558655"/>
            <a:ext cx="37916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Strong distribution network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595453" y="1686841"/>
            <a:ext cx="2261966" cy="63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Weaknesses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8256278" y="2589176"/>
            <a:ext cx="3275367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liquidity problems</a:t>
            </a:r>
          </a:p>
          <a:p>
            <a:pPr algn="r"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(Afterpay, 2019b)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065" y="1376236"/>
            <a:ext cx="4667093" cy="466709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2077D291-B2EC-4B7D-B230-4F3301A47A5D}"/>
              </a:ext>
            </a:extLst>
          </p:cNvPr>
          <p:cNvSpPr txBox="1"/>
          <p:nvPr/>
        </p:nvSpPr>
        <p:spPr>
          <a:xfrm>
            <a:off x="8314133" y="4080628"/>
            <a:ext cx="2925482" cy="42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Limited usage scenario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1" name="Freeform 191">
            <a:extLst>
              <a:ext uri="{FF2B5EF4-FFF2-40B4-BE49-F238E27FC236}">
                <a16:creationId xmlns:a16="http://schemas.microsoft.com/office/drawing/2014/main" xmlns="" id="{5B397631-C829-4A6F-9040-9FBDE5E79CDB}"/>
              </a:ext>
            </a:extLst>
          </p:cNvPr>
          <p:cNvSpPr>
            <a:spLocks noEditPoints="1"/>
          </p:cNvSpPr>
          <p:nvPr/>
        </p:nvSpPr>
        <p:spPr bwMode="auto">
          <a:xfrm>
            <a:off x="947763" y="3078778"/>
            <a:ext cx="3791607" cy="2004802"/>
          </a:xfrm>
          <a:custGeom>
            <a:avLst/>
            <a:gdLst>
              <a:gd name="T0" fmla="*/ 67 w 67"/>
              <a:gd name="T1" fmla="*/ 31 h 67"/>
              <a:gd name="T2" fmla="*/ 52 w 67"/>
              <a:gd name="T3" fmla="*/ 14 h 67"/>
              <a:gd name="T4" fmla="*/ 35 w 67"/>
              <a:gd name="T5" fmla="*/ 50 h 67"/>
              <a:gd name="T6" fmla="*/ 53 w 67"/>
              <a:gd name="T7" fmla="*/ 35 h 67"/>
              <a:gd name="T8" fmla="*/ 35 w 67"/>
              <a:gd name="T9" fmla="*/ 50 h 67"/>
              <a:gd name="T10" fmla="*/ 35 w 67"/>
              <a:gd name="T11" fmla="*/ 0 h 67"/>
              <a:gd name="T12" fmla="*/ 47 w 67"/>
              <a:gd name="T13" fmla="*/ 12 h 67"/>
              <a:gd name="T14" fmla="*/ 47 w 67"/>
              <a:gd name="T15" fmla="*/ 55 h 67"/>
              <a:gd name="T16" fmla="*/ 35 w 67"/>
              <a:gd name="T17" fmla="*/ 67 h 67"/>
              <a:gd name="T18" fmla="*/ 47 w 67"/>
              <a:gd name="T19" fmla="*/ 55 h 67"/>
              <a:gd name="T20" fmla="*/ 52 w 67"/>
              <a:gd name="T21" fmla="*/ 53 h 67"/>
              <a:gd name="T22" fmla="*/ 67 w 67"/>
              <a:gd name="T23" fmla="*/ 35 h 67"/>
              <a:gd name="T24" fmla="*/ 46 w 67"/>
              <a:gd name="T25" fmla="*/ 62 h 67"/>
              <a:gd name="T26" fmla="*/ 42 w 67"/>
              <a:gd name="T27" fmla="*/ 66 h 67"/>
              <a:gd name="T28" fmla="*/ 51 w 67"/>
              <a:gd name="T29" fmla="*/ 56 h 67"/>
              <a:gd name="T30" fmla="*/ 46 w 67"/>
              <a:gd name="T31" fmla="*/ 5 h 67"/>
              <a:gd name="T32" fmla="*/ 51 w 67"/>
              <a:gd name="T33" fmla="*/ 11 h 67"/>
              <a:gd name="T34" fmla="*/ 42 w 67"/>
              <a:gd name="T35" fmla="*/ 1 h 67"/>
              <a:gd name="T36" fmla="*/ 49 w 67"/>
              <a:gd name="T37" fmla="*/ 15 h 67"/>
              <a:gd name="T38" fmla="*/ 35 w 67"/>
              <a:gd name="T39" fmla="*/ 31 h 67"/>
              <a:gd name="T40" fmla="*/ 49 w 67"/>
              <a:gd name="T41" fmla="*/ 15 h 67"/>
              <a:gd name="T42" fmla="*/ 20 w 67"/>
              <a:gd name="T43" fmla="*/ 12 h 67"/>
              <a:gd name="T44" fmla="*/ 32 w 67"/>
              <a:gd name="T45" fmla="*/ 0 h 67"/>
              <a:gd name="T46" fmla="*/ 14 w 67"/>
              <a:gd name="T47" fmla="*/ 31 h 67"/>
              <a:gd name="T48" fmla="*/ 32 w 67"/>
              <a:gd name="T49" fmla="*/ 17 h 67"/>
              <a:gd name="T50" fmla="*/ 14 w 67"/>
              <a:gd name="T51" fmla="*/ 31 h 67"/>
              <a:gd name="T52" fmla="*/ 8 w 67"/>
              <a:gd name="T53" fmla="*/ 12 h 67"/>
              <a:gd name="T54" fmla="*/ 11 w 67"/>
              <a:gd name="T55" fmla="*/ 31 h 67"/>
              <a:gd name="T56" fmla="*/ 21 w 67"/>
              <a:gd name="T57" fmla="*/ 5 h 67"/>
              <a:gd name="T58" fmla="*/ 10 w 67"/>
              <a:gd name="T59" fmla="*/ 9 h 67"/>
              <a:gd name="T60" fmla="*/ 21 w 67"/>
              <a:gd name="T61" fmla="*/ 5 h 67"/>
              <a:gd name="T62" fmla="*/ 0 w 67"/>
              <a:gd name="T63" fmla="*/ 35 h 67"/>
              <a:gd name="T64" fmla="*/ 15 w 67"/>
              <a:gd name="T65" fmla="*/ 53 h 67"/>
              <a:gd name="T66" fmla="*/ 21 w 67"/>
              <a:gd name="T67" fmla="*/ 62 h 67"/>
              <a:gd name="T68" fmla="*/ 10 w 67"/>
              <a:gd name="T69" fmla="*/ 58 h 67"/>
              <a:gd name="T70" fmla="*/ 21 w 67"/>
              <a:gd name="T71" fmla="*/ 62 h 67"/>
              <a:gd name="T72" fmla="*/ 32 w 67"/>
              <a:gd name="T73" fmla="*/ 50 h 67"/>
              <a:gd name="T74" fmla="*/ 14 w 67"/>
              <a:gd name="T75" fmla="*/ 35 h 67"/>
              <a:gd name="T76" fmla="*/ 23 w 67"/>
              <a:gd name="T77" fmla="*/ 60 h 67"/>
              <a:gd name="T78" fmla="*/ 32 w 67"/>
              <a:gd name="T79" fmla="*/ 53 h 67"/>
              <a:gd name="T80" fmla="*/ 23 w 67"/>
              <a:gd name="T81" fmla="*/ 6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" h="67">
                <a:moveTo>
                  <a:pt x="57" y="31"/>
                </a:moveTo>
                <a:cubicBezTo>
                  <a:pt x="67" y="31"/>
                  <a:pt x="67" y="31"/>
                  <a:pt x="67" y="31"/>
                </a:cubicBezTo>
                <a:cubicBezTo>
                  <a:pt x="67" y="24"/>
                  <a:pt x="64" y="17"/>
                  <a:pt x="59" y="12"/>
                </a:cubicBezTo>
                <a:cubicBezTo>
                  <a:pt x="57" y="13"/>
                  <a:pt x="55" y="13"/>
                  <a:pt x="52" y="14"/>
                </a:cubicBezTo>
                <a:cubicBezTo>
                  <a:pt x="55" y="19"/>
                  <a:pt x="56" y="25"/>
                  <a:pt x="57" y="31"/>
                </a:cubicBezTo>
                <a:close/>
                <a:moveTo>
                  <a:pt x="35" y="50"/>
                </a:moveTo>
                <a:cubicBezTo>
                  <a:pt x="40" y="50"/>
                  <a:pt x="45" y="51"/>
                  <a:pt x="49" y="52"/>
                </a:cubicBezTo>
                <a:cubicBezTo>
                  <a:pt x="52" y="47"/>
                  <a:pt x="53" y="41"/>
                  <a:pt x="53" y="35"/>
                </a:cubicBezTo>
                <a:cubicBezTo>
                  <a:pt x="35" y="35"/>
                  <a:pt x="35" y="35"/>
                  <a:pt x="35" y="35"/>
                </a:cubicBezTo>
                <a:lnTo>
                  <a:pt x="35" y="50"/>
                </a:lnTo>
                <a:close/>
                <a:moveTo>
                  <a:pt x="44" y="7"/>
                </a:moveTo>
                <a:cubicBezTo>
                  <a:pt x="41" y="4"/>
                  <a:pt x="38" y="2"/>
                  <a:pt x="35" y="0"/>
                </a:cubicBezTo>
                <a:cubicBezTo>
                  <a:pt x="35" y="13"/>
                  <a:pt x="35" y="13"/>
                  <a:pt x="35" y="13"/>
                </a:cubicBezTo>
                <a:cubicBezTo>
                  <a:pt x="39" y="13"/>
                  <a:pt x="43" y="13"/>
                  <a:pt x="47" y="12"/>
                </a:cubicBezTo>
                <a:cubicBezTo>
                  <a:pt x="46" y="10"/>
                  <a:pt x="45" y="9"/>
                  <a:pt x="44" y="7"/>
                </a:cubicBezTo>
                <a:close/>
                <a:moveTo>
                  <a:pt x="47" y="55"/>
                </a:moveTo>
                <a:cubicBezTo>
                  <a:pt x="43" y="54"/>
                  <a:pt x="39" y="53"/>
                  <a:pt x="35" y="53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5"/>
                  <a:pt x="41" y="63"/>
                  <a:pt x="44" y="60"/>
                </a:cubicBezTo>
                <a:cubicBezTo>
                  <a:pt x="45" y="58"/>
                  <a:pt x="46" y="57"/>
                  <a:pt x="47" y="55"/>
                </a:cubicBezTo>
                <a:close/>
                <a:moveTo>
                  <a:pt x="57" y="35"/>
                </a:moveTo>
                <a:cubicBezTo>
                  <a:pt x="56" y="41"/>
                  <a:pt x="55" y="47"/>
                  <a:pt x="52" y="53"/>
                </a:cubicBezTo>
                <a:cubicBezTo>
                  <a:pt x="55" y="53"/>
                  <a:pt x="57" y="54"/>
                  <a:pt x="59" y="55"/>
                </a:cubicBezTo>
                <a:cubicBezTo>
                  <a:pt x="64" y="50"/>
                  <a:pt x="67" y="42"/>
                  <a:pt x="67" y="35"/>
                </a:cubicBezTo>
                <a:lnTo>
                  <a:pt x="57" y="35"/>
                </a:ln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3"/>
                  <a:pt x="44" y="65"/>
                  <a:pt x="42" y="66"/>
                </a:cubicBezTo>
                <a:cubicBezTo>
                  <a:pt x="48" y="64"/>
                  <a:pt x="53" y="62"/>
                  <a:pt x="57" y="58"/>
                </a:cubicBezTo>
                <a:cubicBezTo>
                  <a:pt x="55" y="57"/>
                  <a:pt x="53" y="56"/>
                  <a:pt x="51" y="56"/>
                </a:cubicBezTo>
                <a:cubicBezTo>
                  <a:pt x="49" y="58"/>
                  <a:pt x="48" y="60"/>
                  <a:pt x="46" y="62"/>
                </a:cubicBezTo>
                <a:close/>
                <a:moveTo>
                  <a:pt x="46" y="5"/>
                </a:move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49" y="9"/>
                  <a:pt x="51" y="11"/>
                </a:cubicBezTo>
                <a:cubicBezTo>
                  <a:pt x="53" y="11"/>
                  <a:pt x="55" y="10"/>
                  <a:pt x="57" y="9"/>
                </a:cubicBezTo>
                <a:cubicBezTo>
                  <a:pt x="53" y="5"/>
                  <a:pt x="48" y="2"/>
                  <a:pt x="42" y="1"/>
                </a:cubicBezTo>
                <a:cubicBezTo>
                  <a:pt x="44" y="2"/>
                  <a:pt x="45" y="3"/>
                  <a:pt x="46" y="5"/>
                </a:cubicBezTo>
                <a:close/>
                <a:moveTo>
                  <a:pt x="49" y="15"/>
                </a:moveTo>
                <a:cubicBezTo>
                  <a:pt x="45" y="16"/>
                  <a:pt x="40" y="17"/>
                  <a:pt x="35" y="17"/>
                </a:cubicBezTo>
                <a:cubicBezTo>
                  <a:pt x="35" y="31"/>
                  <a:pt x="35" y="31"/>
                  <a:pt x="35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25"/>
                  <a:pt x="51" y="20"/>
                  <a:pt x="49" y="15"/>
                </a:cubicBezTo>
                <a:close/>
                <a:moveTo>
                  <a:pt x="23" y="7"/>
                </a:moveTo>
                <a:cubicBezTo>
                  <a:pt x="22" y="9"/>
                  <a:pt x="21" y="10"/>
                  <a:pt x="20" y="12"/>
                </a:cubicBezTo>
                <a:cubicBezTo>
                  <a:pt x="24" y="13"/>
                  <a:pt x="28" y="13"/>
                  <a:pt x="32" y="13"/>
                </a:cubicBezTo>
                <a:cubicBezTo>
                  <a:pt x="32" y="0"/>
                  <a:pt x="32" y="0"/>
                  <a:pt x="32" y="0"/>
                </a:cubicBezTo>
                <a:cubicBezTo>
                  <a:pt x="29" y="2"/>
                  <a:pt x="26" y="4"/>
                  <a:pt x="23" y="7"/>
                </a:cubicBezTo>
                <a:close/>
                <a:moveTo>
                  <a:pt x="14" y="31"/>
                </a:moveTo>
                <a:cubicBezTo>
                  <a:pt x="32" y="31"/>
                  <a:pt x="32" y="31"/>
                  <a:pt x="32" y="31"/>
                </a:cubicBezTo>
                <a:cubicBezTo>
                  <a:pt x="32" y="17"/>
                  <a:pt x="32" y="17"/>
                  <a:pt x="32" y="17"/>
                </a:cubicBezTo>
                <a:cubicBezTo>
                  <a:pt x="27" y="17"/>
                  <a:pt x="23" y="16"/>
                  <a:pt x="18" y="15"/>
                </a:cubicBezTo>
                <a:cubicBezTo>
                  <a:pt x="16" y="20"/>
                  <a:pt x="14" y="25"/>
                  <a:pt x="14" y="31"/>
                </a:cubicBezTo>
                <a:close/>
                <a:moveTo>
                  <a:pt x="15" y="14"/>
                </a:moveTo>
                <a:cubicBezTo>
                  <a:pt x="12" y="13"/>
                  <a:pt x="10" y="13"/>
                  <a:pt x="8" y="12"/>
                </a:cubicBezTo>
                <a:cubicBezTo>
                  <a:pt x="3" y="17"/>
                  <a:pt x="0" y="24"/>
                  <a:pt x="0" y="31"/>
                </a:cubicBezTo>
                <a:cubicBezTo>
                  <a:pt x="11" y="31"/>
                  <a:pt x="11" y="31"/>
                  <a:pt x="11" y="31"/>
                </a:cubicBezTo>
                <a:cubicBezTo>
                  <a:pt x="11" y="25"/>
                  <a:pt x="12" y="19"/>
                  <a:pt x="15" y="14"/>
                </a:cubicBezTo>
                <a:close/>
                <a:moveTo>
                  <a:pt x="21" y="5"/>
                </a:moveTo>
                <a:cubicBezTo>
                  <a:pt x="22" y="3"/>
                  <a:pt x="24" y="2"/>
                  <a:pt x="25" y="1"/>
                </a:cubicBezTo>
                <a:cubicBezTo>
                  <a:pt x="19" y="2"/>
                  <a:pt x="14" y="5"/>
                  <a:pt x="10" y="9"/>
                </a:cubicBezTo>
                <a:cubicBezTo>
                  <a:pt x="12" y="10"/>
                  <a:pt x="14" y="11"/>
                  <a:pt x="16" y="11"/>
                </a:cubicBezTo>
                <a:cubicBezTo>
                  <a:pt x="18" y="9"/>
                  <a:pt x="19" y="7"/>
                  <a:pt x="21" y="5"/>
                </a:cubicBezTo>
                <a:close/>
                <a:moveTo>
                  <a:pt x="10" y="35"/>
                </a:moveTo>
                <a:cubicBezTo>
                  <a:pt x="0" y="35"/>
                  <a:pt x="0" y="35"/>
                  <a:pt x="0" y="35"/>
                </a:cubicBezTo>
                <a:cubicBezTo>
                  <a:pt x="0" y="42"/>
                  <a:pt x="3" y="50"/>
                  <a:pt x="8" y="55"/>
                </a:cubicBezTo>
                <a:cubicBezTo>
                  <a:pt x="10" y="54"/>
                  <a:pt x="12" y="53"/>
                  <a:pt x="15" y="53"/>
                </a:cubicBezTo>
                <a:cubicBezTo>
                  <a:pt x="12" y="47"/>
                  <a:pt x="11" y="41"/>
                  <a:pt x="10" y="35"/>
                </a:cubicBezTo>
                <a:close/>
                <a:moveTo>
                  <a:pt x="21" y="62"/>
                </a:moveTo>
                <a:cubicBezTo>
                  <a:pt x="19" y="60"/>
                  <a:pt x="18" y="58"/>
                  <a:pt x="16" y="56"/>
                </a:cubicBezTo>
                <a:cubicBezTo>
                  <a:pt x="14" y="56"/>
                  <a:pt x="12" y="57"/>
                  <a:pt x="10" y="58"/>
                </a:cubicBezTo>
                <a:cubicBezTo>
                  <a:pt x="14" y="62"/>
                  <a:pt x="19" y="64"/>
                  <a:pt x="25" y="66"/>
                </a:cubicBezTo>
                <a:cubicBezTo>
                  <a:pt x="24" y="65"/>
                  <a:pt x="22" y="63"/>
                  <a:pt x="21" y="62"/>
                </a:cubicBezTo>
                <a:close/>
                <a:moveTo>
                  <a:pt x="18" y="52"/>
                </a:moveTo>
                <a:cubicBezTo>
                  <a:pt x="23" y="51"/>
                  <a:pt x="27" y="50"/>
                  <a:pt x="32" y="50"/>
                </a:cubicBezTo>
                <a:cubicBezTo>
                  <a:pt x="32" y="35"/>
                  <a:pt x="32" y="35"/>
                  <a:pt x="32" y="35"/>
                </a:cubicBezTo>
                <a:cubicBezTo>
                  <a:pt x="14" y="35"/>
                  <a:pt x="14" y="35"/>
                  <a:pt x="14" y="35"/>
                </a:cubicBezTo>
                <a:cubicBezTo>
                  <a:pt x="14" y="41"/>
                  <a:pt x="16" y="47"/>
                  <a:pt x="18" y="52"/>
                </a:cubicBezTo>
                <a:close/>
                <a:moveTo>
                  <a:pt x="23" y="60"/>
                </a:moveTo>
                <a:cubicBezTo>
                  <a:pt x="26" y="63"/>
                  <a:pt x="29" y="65"/>
                  <a:pt x="32" y="67"/>
                </a:cubicBezTo>
                <a:cubicBezTo>
                  <a:pt x="32" y="53"/>
                  <a:pt x="32" y="53"/>
                  <a:pt x="32" y="53"/>
                </a:cubicBezTo>
                <a:cubicBezTo>
                  <a:pt x="28" y="53"/>
                  <a:pt x="24" y="54"/>
                  <a:pt x="20" y="55"/>
                </a:cubicBezTo>
                <a:cubicBezTo>
                  <a:pt x="21" y="57"/>
                  <a:pt x="22" y="58"/>
                  <a:pt x="23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Active merchants of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32,300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 at end of FY19, up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101%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, and 35,300 currently</a:t>
            </a:r>
          </a:p>
          <a:p>
            <a:pPr algn="r"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Afterpay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2019a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15D7F465-4391-6A42-B628-8CFEA37CE5F0}"/>
              </a:ext>
            </a:extLst>
          </p:cNvPr>
          <p:cNvSpPr/>
          <p:nvPr/>
        </p:nvSpPr>
        <p:spPr>
          <a:xfrm>
            <a:off x="435397" y="455230"/>
            <a:ext cx="2735313" cy="742511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en-US" altLang="zh-CN" sz="32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SWOT</a:t>
            </a:r>
            <a:endParaRPr kumimoji="1" lang="zh-CN" altLang="en-US" sz="32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390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3" grpId="0"/>
      <p:bldP spid="44" grpId="0"/>
      <p:bldP spid="53" grpId="0"/>
      <p:bldP spid="54" grpId="0"/>
      <p:bldP spid="20" grpId="0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5AEC654-912F-A64E-BBCC-9CCD94D9797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4" name="平行四边形 3"/>
          <p:cNvSpPr/>
          <p:nvPr/>
        </p:nvSpPr>
        <p:spPr>
          <a:xfrm>
            <a:off x="2515892" y="0"/>
            <a:ext cx="7160217" cy="6857999"/>
          </a:xfrm>
          <a:prstGeom prst="parallelogram">
            <a:avLst/>
          </a:prstGeom>
          <a:solidFill>
            <a:schemeClr val="accent5">
              <a:lumMod val="50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43443" y="2376142"/>
            <a:ext cx="2220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PART</a:t>
            </a:r>
            <a:endParaRPr kumimoji="1" lang="zh-CN" altLang="en-US" sz="6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44295" y="2036713"/>
            <a:ext cx="15760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03</a:t>
            </a:r>
            <a:endParaRPr kumimoji="1" lang="zh-CN" altLang="en-US" sz="88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44776" y="3596682"/>
            <a:ext cx="4308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PEST</a:t>
            </a:r>
            <a:r>
              <a:rPr kumimoji="1" lang="zh-CN" altLang="en-US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 </a:t>
            </a:r>
            <a:r>
              <a:rPr kumimoji="1" lang="en-US" altLang="zh-CN" sz="4000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Analysis</a:t>
            </a:r>
            <a:endParaRPr kumimoji="1" lang="zh-CN" altLang="en-US" sz="4000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3914308" y="3422801"/>
            <a:ext cx="42394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平行四边形 4"/>
          <p:cNvSpPr/>
          <p:nvPr/>
        </p:nvSpPr>
        <p:spPr>
          <a:xfrm>
            <a:off x="3140372" y="249811"/>
            <a:ext cx="1285946" cy="765852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3905435" y="0"/>
            <a:ext cx="841594" cy="544111"/>
          </a:xfrm>
          <a:prstGeom prst="parallelogram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687311" y="5539073"/>
            <a:ext cx="831838" cy="1332586"/>
          </a:xfrm>
          <a:custGeom>
            <a:avLst/>
            <a:gdLst>
              <a:gd name="connsiteX0" fmla="*/ 0 w 420608"/>
              <a:gd name="connsiteY0" fmla="*/ 1195693 h 1195693"/>
              <a:gd name="connsiteX1" fmla="*/ 105152 w 420608"/>
              <a:gd name="connsiteY1" fmla="*/ 0 h 1195693"/>
              <a:gd name="connsiteX2" fmla="*/ 420608 w 420608"/>
              <a:gd name="connsiteY2" fmla="*/ 0 h 1195693"/>
              <a:gd name="connsiteX3" fmla="*/ 315456 w 420608"/>
              <a:gd name="connsiteY3" fmla="*/ 1195693 h 1195693"/>
              <a:gd name="connsiteX4" fmla="*/ 0 w 420608"/>
              <a:gd name="connsiteY4" fmla="*/ 1195693 h 1195693"/>
              <a:gd name="connsiteX0" fmla="*/ 0 w 606588"/>
              <a:gd name="connsiteY0" fmla="*/ 1195693 h 1195693"/>
              <a:gd name="connsiteX1" fmla="*/ 105152 w 606588"/>
              <a:gd name="connsiteY1" fmla="*/ 0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322129 w 606588"/>
              <a:gd name="connsiteY1" fmla="*/ 30997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606588"/>
              <a:gd name="connsiteY0" fmla="*/ 1195693 h 1195693"/>
              <a:gd name="connsiteX1" fmla="*/ 279316 w 606588"/>
              <a:gd name="connsiteY1" fmla="*/ 17292 h 1195693"/>
              <a:gd name="connsiteX2" fmla="*/ 606588 w 606588"/>
              <a:gd name="connsiteY2" fmla="*/ 0 h 1195693"/>
              <a:gd name="connsiteX3" fmla="*/ 315456 w 606588"/>
              <a:gd name="connsiteY3" fmla="*/ 1195693 h 1195693"/>
              <a:gd name="connsiteX4" fmla="*/ 0 w 606588"/>
              <a:gd name="connsiteY4" fmla="*/ 1195693 h 1195693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15456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79316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  <a:gd name="connsiteX0" fmla="*/ 0 w 574479"/>
              <a:gd name="connsiteY0" fmla="*/ 1178401 h 1178401"/>
              <a:gd name="connsiteX1" fmla="*/ 236503 w 574479"/>
              <a:gd name="connsiteY1" fmla="*/ 0 h 1178401"/>
              <a:gd name="connsiteX2" fmla="*/ 574479 w 574479"/>
              <a:gd name="connsiteY2" fmla="*/ 10119 h 1178401"/>
              <a:gd name="connsiteX3" fmla="*/ 358269 w 574479"/>
              <a:gd name="connsiteY3" fmla="*/ 1178401 h 1178401"/>
              <a:gd name="connsiteX4" fmla="*/ 0 w 574479"/>
              <a:gd name="connsiteY4" fmla="*/ 1178401 h 117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479" h="1178401">
                <a:moveTo>
                  <a:pt x="0" y="1178401"/>
                </a:moveTo>
                <a:lnTo>
                  <a:pt x="236503" y="0"/>
                </a:lnTo>
                <a:lnTo>
                  <a:pt x="574479" y="10119"/>
                </a:lnTo>
                <a:lnTo>
                  <a:pt x="358269" y="1178401"/>
                </a:lnTo>
                <a:lnTo>
                  <a:pt x="0" y="1178401"/>
                </a:lnTo>
                <a:close/>
              </a:path>
            </a:pathLst>
          </a:custGeom>
          <a:solidFill>
            <a:schemeClr val="accent5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三角形 6"/>
          <p:cNvSpPr/>
          <p:nvPr/>
        </p:nvSpPr>
        <p:spPr>
          <a:xfrm>
            <a:off x="10303358" y="3867570"/>
            <a:ext cx="1645266" cy="1751911"/>
          </a:xfrm>
          <a:custGeom>
            <a:avLst/>
            <a:gdLst>
              <a:gd name="connsiteX0" fmla="*/ 0 w 2590392"/>
              <a:gd name="connsiteY0" fmla="*/ 2014592 h 2014592"/>
              <a:gd name="connsiteX1" fmla="*/ 1295196 w 2590392"/>
              <a:gd name="connsiteY1" fmla="*/ 0 h 2014592"/>
              <a:gd name="connsiteX2" fmla="*/ 2590392 w 2590392"/>
              <a:gd name="connsiteY2" fmla="*/ 2014592 h 2014592"/>
              <a:gd name="connsiteX3" fmla="*/ 0 w 2590392"/>
              <a:gd name="connsiteY3" fmla="*/ 2014592 h 2014592"/>
              <a:gd name="connsiteX0" fmla="*/ 0 w 1567504"/>
              <a:gd name="connsiteY0" fmla="*/ 2014592 h 2030090"/>
              <a:gd name="connsiteX1" fmla="*/ 1295196 w 1567504"/>
              <a:gd name="connsiteY1" fmla="*/ 0 h 2030090"/>
              <a:gd name="connsiteX2" fmla="*/ 1567504 w 1567504"/>
              <a:gd name="connsiteY2" fmla="*/ 2030090 h 2030090"/>
              <a:gd name="connsiteX3" fmla="*/ 0 w 1567504"/>
              <a:gd name="connsiteY3" fmla="*/ 2014592 h 2030090"/>
              <a:gd name="connsiteX0" fmla="*/ 0 w 1304033"/>
              <a:gd name="connsiteY0" fmla="*/ 2014592 h 2030090"/>
              <a:gd name="connsiteX1" fmla="*/ 1295196 w 1304033"/>
              <a:gd name="connsiteY1" fmla="*/ 0 h 2030090"/>
              <a:gd name="connsiteX2" fmla="*/ 1304033 w 1304033"/>
              <a:gd name="connsiteY2" fmla="*/ 2030090 h 2030090"/>
              <a:gd name="connsiteX3" fmla="*/ 0 w 1304033"/>
              <a:gd name="connsiteY3" fmla="*/ 2014592 h 2030090"/>
              <a:gd name="connsiteX0" fmla="*/ 0 w 1954961"/>
              <a:gd name="connsiteY0" fmla="*/ 2014592 h 2030090"/>
              <a:gd name="connsiteX1" fmla="*/ 1946124 w 1954961"/>
              <a:gd name="connsiteY1" fmla="*/ 0 h 2030090"/>
              <a:gd name="connsiteX2" fmla="*/ 1954961 w 1954961"/>
              <a:gd name="connsiteY2" fmla="*/ 2030090 h 2030090"/>
              <a:gd name="connsiteX3" fmla="*/ 0 w 1954961"/>
              <a:gd name="connsiteY3" fmla="*/ 2014592 h 2030090"/>
              <a:gd name="connsiteX0" fmla="*/ 0 w 1892968"/>
              <a:gd name="connsiteY0" fmla="*/ 2061087 h 2061087"/>
              <a:gd name="connsiteX1" fmla="*/ 1884131 w 1892968"/>
              <a:gd name="connsiteY1" fmla="*/ 0 h 2061087"/>
              <a:gd name="connsiteX2" fmla="*/ 1892968 w 1892968"/>
              <a:gd name="connsiteY2" fmla="*/ 2030090 h 2061087"/>
              <a:gd name="connsiteX3" fmla="*/ 0 w 1892968"/>
              <a:gd name="connsiteY3" fmla="*/ 2061087 h 2061087"/>
              <a:gd name="connsiteX0" fmla="*/ 0 w 1912053"/>
              <a:gd name="connsiteY0" fmla="*/ 2061087 h 2182773"/>
              <a:gd name="connsiteX1" fmla="*/ 1884131 w 1912053"/>
              <a:gd name="connsiteY1" fmla="*/ 0 h 2182773"/>
              <a:gd name="connsiteX2" fmla="*/ 1912053 w 1912053"/>
              <a:gd name="connsiteY2" fmla="*/ 2182773 h 2182773"/>
              <a:gd name="connsiteX3" fmla="*/ 0 w 1912053"/>
              <a:gd name="connsiteY3" fmla="*/ 2061087 h 2182773"/>
              <a:gd name="connsiteX0" fmla="*/ 0 w 1969309"/>
              <a:gd name="connsiteY0" fmla="*/ 2213771 h 2213771"/>
              <a:gd name="connsiteX1" fmla="*/ 1941387 w 1969309"/>
              <a:gd name="connsiteY1" fmla="*/ 0 h 2213771"/>
              <a:gd name="connsiteX2" fmla="*/ 1969309 w 1969309"/>
              <a:gd name="connsiteY2" fmla="*/ 2182773 h 2213771"/>
              <a:gd name="connsiteX3" fmla="*/ 0 w 1969309"/>
              <a:gd name="connsiteY3" fmla="*/ 2213771 h 2213771"/>
              <a:gd name="connsiteX0" fmla="*/ 0 w 1969309"/>
              <a:gd name="connsiteY0" fmla="*/ 2194685 h 2194685"/>
              <a:gd name="connsiteX1" fmla="*/ 1941387 w 1969309"/>
              <a:gd name="connsiteY1" fmla="*/ 0 h 2194685"/>
              <a:gd name="connsiteX2" fmla="*/ 1969309 w 1969309"/>
              <a:gd name="connsiteY2" fmla="*/ 2182773 h 2194685"/>
              <a:gd name="connsiteX3" fmla="*/ 0 w 1969309"/>
              <a:gd name="connsiteY3" fmla="*/ 2194685 h 2194685"/>
              <a:gd name="connsiteX0" fmla="*/ 0 w 2287058"/>
              <a:gd name="connsiteY0" fmla="*/ 2432321 h 2432321"/>
              <a:gd name="connsiteX1" fmla="*/ 2287040 w 2287058"/>
              <a:gd name="connsiteY1" fmla="*/ 0 h 2432321"/>
              <a:gd name="connsiteX2" fmla="*/ 1969309 w 2287058"/>
              <a:gd name="connsiteY2" fmla="*/ 2420409 h 2432321"/>
              <a:gd name="connsiteX3" fmla="*/ 0 w 2287058"/>
              <a:gd name="connsiteY3" fmla="*/ 2432321 h 2432321"/>
              <a:gd name="connsiteX0" fmla="*/ 0 w 2287321"/>
              <a:gd name="connsiteY0" fmla="*/ 2432321 h 2432321"/>
              <a:gd name="connsiteX1" fmla="*/ 2287040 w 2287321"/>
              <a:gd name="connsiteY1" fmla="*/ 0 h 2432321"/>
              <a:gd name="connsiteX2" fmla="*/ 2271754 w 2287321"/>
              <a:gd name="connsiteY2" fmla="*/ 2420409 h 2432321"/>
              <a:gd name="connsiteX3" fmla="*/ 0 w 2287321"/>
              <a:gd name="connsiteY3" fmla="*/ 2432321 h 2432321"/>
              <a:gd name="connsiteX0" fmla="*/ 0 w 2314961"/>
              <a:gd name="connsiteY0" fmla="*/ 2432321 h 2432321"/>
              <a:gd name="connsiteX1" fmla="*/ 2287040 w 2314961"/>
              <a:gd name="connsiteY1" fmla="*/ 0 h 2432321"/>
              <a:gd name="connsiteX2" fmla="*/ 2314961 w 2314961"/>
              <a:gd name="connsiteY2" fmla="*/ 2420409 h 2432321"/>
              <a:gd name="connsiteX3" fmla="*/ 0 w 2314961"/>
              <a:gd name="connsiteY3" fmla="*/ 2432321 h 2432321"/>
              <a:gd name="connsiteX0" fmla="*/ 0 w 2287185"/>
              <a:gd name="connsiteY0" fmla="*/ 2432321 h 2442011"/>
              <a:gd name="connsiteX1" fmla="*/ 2287040 w 2287185"/>
              <a:gd name="connsiteY1" fmla="*/ 0 h 2442011"/>
              <a:gd name="connsiteX2" fmla="*/ 2250151 w 2287185"/>
              <a:gd name="connsiteY2" fmla="*/ 2442011 h 2442011"/>
              <a:gd name="connsiteX3" fmla="*/ 0 w 2287185"/>
              <a:gd name="connsiteY3" fmla="*/ 2432321 h 2442011"/>
              <a:gd name="connsiteX0" fmla="*/ 0 w 2293357"/>
              <a:gd name="connsiteY0" fmla="*/ 2432321 h 2442011"/>
              <a:gd name="connsiteX1" fmla="*/ 2287040 w 2293357"/>
              <a:gd name="connsiteY1" fmla="*/ 0 h 2442011"/>
              <a:gd name="connsiteX2" fmla="*/ 2293357 w 2293357"/>
              <a:gd name="connsiteY2" fmla="*/ 2442011 h 2442011"/>
              <a:gd name="connsiteX3" fmla="*/ 0 w 2293357"/>
              <a:gd name="connsiteY3" fmla="*/ 2432321 h 244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57" h="2442011">
                <a:moveTo>
                  <a:pt x="0" y="2432321"/>
                </a:moveTo>
                <a:lnTo>
                  <a:pt x="2287040" y="0"/>
                </a:lnTo>
                <a:cubicBezTo>
                  <a:pt x="2289986" y="676697"/>
                  <a:pt x="2290411" y="1765314"/>
                  <a:pt x="2293357" y="2442011"/>
                </a:cubicBezTo>
                <a:lnTo>
                  <a:pt x="0" y="2432321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912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线连接符 14"/>
          <p:cNvCxnSpPr/>
          <p:nvPr/>
        </p:nvCxnSpPr>
        <p:spPr>
          <a:xfrm>
            <a:off x="1803054" y="4767416"/>
            <a:ext cx="1565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>
            <a:off x="8736266" y="4767416"/>
            <a:ext cx="15650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8969803" y="3328956"/>
            <a:ext cx="2663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well-hidden corruption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Uncertainty in whether or not to stay in the EU, or leave (Brexit)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78577" y="2745126"/>
            <a:ext cx="1135790" cy="379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Positive</a:t>
            </a:r>
            <a:endParaRPr kumimoji="1" lang="zh-CN" altLang="en-US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40189" y="2755004"/>
            <a:ext cx="11464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Negative</a:t>
            </a:r>
            <a:endParaRPr kumimoji="1" lang="zh-CN" altLang="en-US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96977" y="2755004"/>
            <a:ext cx="1107996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9758730" y="2774438"/>
            <a:ext cx="1227927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83215" y="0"/>
            <a:ext cx="5834640" cy="2657629"/>
          </a:xfrm>
          <a:prstGeom prst="rect">
            <a:avLst/>
          </a:prstGeom>
          <a:effectLst/>
        </p:spPr>
      </p:pic>
      <p:sp>
        <p:nvSpPr>
          <p:cNvPr id="28" name="矩形 27"/>
          <p:cNvSpPr/>
          <p:nvPr/>
        </p:nvSpPr>
        <p:spPr>
          <a:xfrm>
            <a:off x="4638908" y="895015"/>
            <a:ext cx="3208150" cy="5067969"/>
          </a:xfrm>
          <a:prstGeom prst="rect">
            <a:avLst/>
          </a:prstGeom>
          <a:solidFill>
            <a:schemeClr val="accent5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constitutional monarchy</a:t>
            </a:r>
          </a:p>
          <a:p>
            <a:pPr algn="ctr"/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runs under th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parliamentary system</a:t>
            </a:r>
            <a:endParaRPr kumimoji="1"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64658" y="1341639"/>
            <a:ext cx="270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United Kingdom </a:t>
            </a:r>
            <a:endParaRPr kumimoji="1"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线连接符 31"/>
          <p:cNvCxnSpPr/>
          <p:nvPr/>
        </p:nvCxnSpPr>
        <p:spPr>
          <a:xfrm>
            <a:off x="5193835" y="2370020"/>
            <a:ext cx="20134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55A1311F-B437-7E44-B944-7261479AA724}"/>
              </a:ext>
            </a:extLst>
          </p:cNvPr>
          <p:cNvSpPr txBox="1"/>
          <p:nvPr/>
        </p:nvSpPr>
        <p:spPr>
          <a:xfrm>
            <a:off x="869384" y="3328956"/>
            <a:ext cx="3208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‘fair’ country, with the public having a large influence on the inner-workings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Proactive government 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Politically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 into national and local administrations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3FF48FE1-4918-A74F-9DDD-76FA45E7ACEB}"/>
              </a:ext>
            </a:extLst>
          </p:cNvPr>
          <p:cNvSpPr/>
          <p:nvPr/>
        </p:nvSpPr>
        <p:spPr>
          <a:xfrm>
            <a:off x="435397" y="455230"/>
            <a:ext cx="2735313" cy="661207"/>
          </a:xfrm>
          <a:prstGeom prst="rect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  <a:ea typeface="Microsoft YaHei" charset="0"/>
                <a:cs typeface="Times New Roman" panose="02020603050405020304" pitchFamily="18" charset="0"/>
              </a:rPr>
              <a:t>UK—Political</a:t>
            </a:r>
            <a:endParaRPr kumimoji="1" lang="zh-CN" altLang="en-US" sz="2800" b="1" dirty="0">
              <a:latin typeface="Times New Roman" panose="02020603050405020304" pitchFamily="18" charset="0"/>
              <a:ea typeface="Microsoft YaHei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82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544</Words>
  <Application>Microsoft Macintosh PowerPoint</Application>
  <PresentationFormat>宽屏</PresentationFormat>
  <Paragraphs>182</Paragraphs>
  <Slides>21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DengXian</vt:lpstr>
      <vt:lpstr>DengXian Light</vt:lpstr>
      <vt:lpstr>Microsoft YaHei</vt:lpstr>
      <vt:lpstr>Microsoft YaHei Light</vt:lpstr>
      <vt:lpstr>Microsoft YaHei UI Light</vt:lpstr>
      <vt:lpstr>Times New Roman</vt:lpstr>
      <vt:lpstr>Wingdings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Yunke YI (Alumni)</cp:lastModifiedBy>
  <cp:revision>207</cp:revision>
  <dcterms:created xsi:type="dcterms:W3CDTF">2017-05-16T03:33:01Z</dcterms:created>
  <dcterms:modified xsi:type="dcterms:W3CDTF">2019-10-09T02:16:25Z</dcterms:modified>
</cp:coreProperties>
</file>